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414" r:id="rId2"/>
    <p:sldId id="656" r:id="rId3"/>
    <p:sldId id="634" r:id="rId4"/>
    <p:sldId id="613" r:id="rId5"/>
    <p:sldId id="624" r:id="rId6"/>
    <p:sldId id="664" r:id="rId7"/>
    <p:sldId id="590" r:id="rId8"/>
    <p:sldId id="565" r:id="rId9"/>
    <p:sldId id="665" r:id="rId10"/>
    <p:sldId id="614" r:id="rId11"/>
    <p:sldId id="666" r:id="rId12"/>
    <p:sldId id="659" r:id="rId13"/>
    <p:sldId id="649" r:id="rId14"/>
    <p:sldId id="650" r:id="rId15"/>
    <p:sldId id="651" r:id="rId16"/>
    <p:sldId id="671" r:id="rId17"/>
    <p:sldId id="568" r:id="rId18"/>
    <p:sldId id="569" r:id="rId19"/>
    <p:sldId id="625" r:id="rId20"/>
    <p:sldId id="627" r:id="rId21"/>
    <p:sldId id="626" r:id="rId22"/>
    <p:sldId id="591" r:id="rId23"/>
    <p:sldId id="670" r:id="rId24"/>
    <p:sldId id="594" r:id="rId25"/>
    <p:sldId id="597" r:id="rId26"/>
    <p:sldId id="652" r:id="rId27"/>
    <p:sldId id="585" r:id="rId28"/>
    <p:sldId id="636" r:id="rId29"/>
    <p:sldId id="572" r:id="rId30"/>
    <p:sldId id="653" r:id="rId31"/>
    <p:sldId id="669" r:id="rId32"/>
    <p:sldId id="654" r:id="rId33"/>
    <p:sldId id="646" r:id="rId34"/>
    <p:sldId id="638" r:id="rId35"/>
    <p:sldId id="667" r:id="rId36"/>
    <p:sldId id="578" r:id="rId37"/>
    <p:sldId id="655" r:id="rId38"/>
    <p:sldId id="580" r:id="rId39"/>
    <p:sldId id="576" r:id="rId40"/>
    <p:sldId id="640" r:id="rId41"/>
    <p:sldId id="658" r:id="rId42"/>
    <p:sldId id="662" r:id="rId43"/>
    <p:sldId id="672" r:id="rId44"/>
    <p:sldId id="661" r:id="rId45"/>
    <p:sldId id="663" r:id="rId46"/>
    <p:sldId id="641" r:id="rId47"/>
    <p:sldId id="668" r:id="rId48"/>
    <p:sldId id="623" r:id="rId49"/>
  </p:sldIdLst>
  <p:sldSz cx="9144000" cy="6858000" type="screen4x3"/>
  <p:notesSz cx="6858000" cy="9117013"/>
  <p:custShowLst>
    <p:custShow name="Custom Show 1" id="0">
      <p:sldLst/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3366FF"/>
    <a:srgbClr val="0066FF"/>
    <a:srgbClr val="CCECFF"/>
    <a:srgbClr val="F7FA82"/>
    <a:srgbClr val="F3F73D"/>
    <a:srgbClr val="0080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95501" autoAdjust="0"/>
  </p:normalViewPr>
  <p:slideViewPr>
    <p:cSldViewPr>
      <p:cViewPr varScale="1">
        <p:scale>
          <a:sx n="88" d="100"/>
          <a:sy n="88" d="100"/>
        </p:scale>
        <p:origin x="1062" y="84"/>
      </p:cViewPr>
      <p:guideLst>
        <p:guide orient="horz" pos="2112"/>
        <p:guide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8.xml"/><Relationship Id="rId2" Type="http://schemas.openxmlformats.org/officeDocument/2006/relationships/slide" Target="slides/slide12.xml"/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EAEFCF-44A1-4BC4-A3EA-095EC49696F3}" type="doc">
      <dgm:prSet loTypeId="urn:microsoft.com/office/officeart/2005/8/layout/cycle2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89C945-0A18-4B09-B666-63EE5D9920B6}">
      <dgm:prSet phldrT="[Text]"/>
      <dgm:spPr/>
      <dgm:t>
        <a:bodyPr/>
        <a:lstStyle/>
        <a:p>
          <a:endParaRPr lang="en-US" b="1" baseline="0" dirty="0">
            <a:solidFill>
              <a:schemeClr val="bg2"/>
            </a:solidFill>
          </a:endParaRPr>
        </a:p>
      </dgm:t>
    </dgm:pt>
    <dgm:pt modelId="{83E91D31-9270-49D9-98A5-4135CC977B65}" type="parTrans" cxnId="{CAA88BB8-4273-4354-8BAF-1A8F3D165672}">
      <dgm:prSet/>
      <dgm:spPr/>
      <dgm:t>
        <a:bodyPr/>
        <a:lstStyle/>
        <a:p>
          <a:endParaRPr lang="en-US" b="1" baseline="0">
            <a:solidFill>
              <a:schemeClr val="bg2"/>
            </a:solidFill>
          </a:endParaRPr>
        </a:p>
      </dgm:t>
    </dgm:pt>
    <dgm:pt modelId="{0F26A2AA-EF3A-4CFF-A04B-0C77E21D4F02}" type="sibTrans" cxnId="{CAA88BB8-4273-4354-8BAF-1A8F3D165672}">
      <dgm:prSet/>
      <dgm:spPr/>
      <dgm:t>
        <a:bodyPr/>
        <a:lstStyle/>
        <a:p>
          <a:endParaRPr lang="en-US" b="1" baseline="0" dirty="0">
            <a:solidFill>
              <a:schemeClr val="bg2"/>
            </a:solidFill>
          </a:endParaRPr>
        </a:p>
      </dgm:t>
    </dgm:pt>
    <dgm:pt modelId="{9A8F0934-C725-43A3-8781-FA012921804E}">
      <dgm:prSet phldrT="[Text]"/>
      <dgm:spPr/>
      <dgm:t>
        <a:bodyPr/>
        <a:lstStyle/>
        <a:p>
          <a:r>
            <a:rPr lang="en-US" b="1" baseline="0" dirty="0">
              <a:solidFill>
                <a:schemeClr val="bg2"/>
              </a:solidFill>
            </a:rPr>
            <a:t>Serious Morbidity and Mortality</a:t>
          </a:r>
        </a:p>
      </dgm:t>
    </dgm:pt>
    <dgm:pt modelId="{67E571DE-02AF-4281-8B53-C98314CC92B7}" type="parTrans" cxnId="{BD10BE7D-818A-4359-8323-C5005092D628}">
      <dgm:prSet/>
      <dgm:spPr/>
      <dgm:t>
        <a:bodyPr/>
        <a:lstStyle/>
        <a:p>
          <a:endParaRPr lang="en-US" b="1" baseline="0">
            <a:solidFill>
              <a:schemeClr val="bg2"/>
            </a:solidFill>
          </a:endParaRPr>
        </a:p>
      </dgm:t>
    </dgm:pt>
    <dgm:pt modelId="{3D3DD6B8-3F61-4D9E-B036-CF4F85DD0BBB}" type="sibTrans" cxnId="{BD10BE7D-818A-4359-8323-C5005092D628}">
      <dgm:prSet/>
      <dgm:spPr/>
      <dgm:t>
        <a:bodyPr/>
        <a:lstStyle/>
        <a:p>
          <a:endParaRPr lang="en-US" b="1" baseline="0" dirty="0">
            <a:solidFill>
              <a:schemeClr val="bg2"/>
            </a:solidFill>
          </a:endParaRPr>
        </a:p>
      </dgm:t>
    </dgm:pt>
    <dgm:pt modelId="{D3427233-C5A7-4E85-B9C0-362469CAF050}">
      <dgm:prSet phldrT="[Text]"/>
      <dgm:spPr/>
      <dgm:t>
        <a:bodyPr/>
        <a:lstStyle/>
        <a:p>
          <a:r>
            <a:rPr lang="en-US" b="1" baseline="0" dirty="0">
              <a:solidFill>
                <a:schemeClr val="bg2"/>
              </a:solidFill>
            </a:rPr>
            <a:t>Reliable Testing</a:t>
          </a:r>
        </a:p>
      </dgm:t>
    </dgm:pt>
    <dgm:pt modelId="{B5914CD5-D269-4A36-961C-65763F0ECED7}" type="parTrans" cxnId="{568232BE-F412-446F-B76D-A045B768CBD1}">
      <dgm:prSet/>
      <dgm:spPr/>
      <dgm:t>
        <a:bodyPr/>
        <a:lstStyle/>
        <a:p>
          <a:endParaRPr lang="en-US" b="1" baseline="0">
            <a:solidFill>
              <a:schemeClr val="bg2"/>
            </a:solidFill>
          </a:endParaRPr>
        </a:p>
      </dgm:t>
    </dgm:pt>
    <dgm:pt modelId="{BB2179E1-090C-4DC7-922A-E413B036BA06}" type="sibTrans" cxnId="{568232BE-F412-446F-B76D-A045B768CBD1}">
      <dgm:prSet/>
      <dgm:spPr/>
      <dgm:t>
        <a:bodyPr/>
        <a:lstStyle/>
        <a:p>
          <a:endParaRPr lang="en-US" b="1" baseline="0" dirty="0">
            <a:solidFill>
              <a:schemeClr val="bg2"/>
            </a:solidFill>
          </a:endParaRPr>
        </a:p>
      </dgm:t>
    </dgm:pt>
    <dgm:pt modelId="{2A60500A-F748-4700-8DBF-C21448FFC85E}">
      <dgm:prSet phldrT="[Text]"/>
      <dgm:spPr/>
      <dgm:t>
        <a:bodyPr/>
        <a:lstStyle/>
        <a:p>
          <a:r>
            <a:rPr lang="en-US" b="1" baseline="0" dirty="0">
              <a:solidFill>
                <a:schemeClr val="bg2"/>
              </a:solidFill>
            </a:rPr>
            <a:t>Effective Treatment</a:t>
          </a:r>
        </a:p>
      </dgm:t>
    </dgm:pt>
    <dgm:pt modelId="{69C367AF-FC6F-4DE5-B09E-1586082AF78E}" type="parTrans" cxnId="{6A71659E-3CA3-4245-B3AF-8751DAA0D624}">
      <dgm:prSet/>
      <dgm:spPr/>
      <dgm:t>
        <a:bodyPr/>
        <a:lstStyle/>
        <a:p>
          <a:endParaRPr lang="en-US" b="1" baseline="0">
            <a:solidFill>
              <a:schemeClr val="bg2"/>
            </a:solidFill>
          </a:endParaRPr>
        </a:p>
      </dgm:t>
    </dgm:pt>
    <dgm:pt modelId="{4184210D-1DE6-494D-89A2-F4CB514AB947}" type="sibTrans" cxnId="{6A71659E-3CA3-4245-B3AF-8751DAA0D624}">
      <dgm:prSet/>
      <dgm:spPr/>
      <dgm:t>
        <a:bodyPr/>
        <a:lstStyle/>
        <a:p>
          <a:endParaRPr lang="en-US" b="1" baseline="0" dirty="0">
            <a:solidFill>
              <a:schemeClr val="bg2"/>
            </a:solidFill>
          </a:endParaRPr>
        </a:p>
      </dgm:t>
    </dgm:pt>
    <dgm:pt modelId="{6E4371A2-EFE2-4AAE-A0ED-00B1253D8F30}">
      <dgm:prSet/>
      <dgm:spPr/>
      <dgm:t>
        <a:bodyPr/>
        <a:lstStyle/>
        <a:p>
          <a:r>
            <a:rPr lang="en-US" b="1" dirty="0">
              <a:solidFill>
                <a:schemeClr val="bg2"/>
              </a:solidFill>
            </a:rPr>
            <a:t>Willing </a:t>
          </a:r>
        </a:p>
        <a:p>
          <a:r>
            <a:rPr lang="en-US" b="1" dirty="0">
              <a:solidFill>
                <a:schemeClr val="bg2"/>
              </a:solidFill>
            </a:rPr>
            <a:t>to </a:t>
          </a:r>
        </a:p>
        <a:p>
          <a:r>
            <a:rPr lang="en-US" b="1" dirty="0">
              <a:solidFill>
                <a:schemeClr val="bg2"/>
              </a:solidFill>
            </a:rPr>
            <a:t>Treat</a:t>
          </a:r>
        </a:p>
      </dgm:t>
    </dgm:pt>
    <dgm:pt modelId="{2C441EA8-9CED-4287-B67A-AA9D86F47CF5}" type="parTrans" cxnId="{EB841FAB-A803-46FE-A7FD-1E5388C80D1B}">
      <dgm:prSet/>
      <dgm:spPr/>
      <dgm:t>
        <a:bodyPr/>
        <a:lstStyle/>
        <a:p>
          <a:endParaRPr lang="en-US"/>
        </a:p>
      </dgm:t>
    </dgm:pt>
    <dgm:pt modelId="{75B3D9FC-9123-4F30-BB7D-ED2BEEE08CC5}" type="sibTrans" cxnId="{EB841FAB-A803-46FE-A7FD-1E5388C80D1B}">
      <dgm:prSet/>
      <dgm:spPr/>
      <dgm:t>
        <a:bodyPr/>
        <a:lstStyle/>
        <a:p>
          <a:endParaRPr lang="en-US" dirty="0"/>
        </a:p>
      </dgm:t>
    </dgm:pt>
    <dgm:pt modelId="{381A28C5-9057-461C-B60E-D27262B9C8B1}" type="pres">
      <dgm:prSet presAssocID="{0DEAEFCF-44A1-4BC4-A3EA-095EC49696F3}" presName="cycle" presStyleCnt="0">
        <dgm:presLayoutVars>
          <dgm:dir/>
          <dgm:resizeHandles val="exact"/>
        </dgm:presLayoutVars>
      </dgm:prSet>
      <dgm:spPr/>
    </dgm:pt>
    <dgm:pt modelId="{34D5C201-5F4F-4422-B4E5-08CFB8FB3E0B}" type="pres">
      <dgm:prSet presAssocID="{7789C945-0A18-4B09-B666-63EE5D9920B6}" presName="node" presStyleLbl="node1" presStyleIdx="0" presStyleCnt="5">
        <dgm:presLayoutVars>
          <dgm:bulletEnabled val="1"/>
        </dgm:presLayoutVars>
      </dgm:prSet>
      <dgm:spPr/>
    </dgm:pt>
    <dgm:pt modelId="{76177AC4-6D57-45EA-BAF1-BFDBB892359B}" type="pres">
      <dgm:prSet presAssocID="{0F26A2AA-EF3A-4CFF-A04B-0C77E21D4F02}" presName="sibTrans" presStyleLbl="sibTrans2D1" presStyleIdx="0" presStyleCnt="5"/>
      <dgm:spPr/>
    </dgm:pt>
    <dgm:pt modelId="{1AE2E661-DB26-4143-97F3-4562B441BA45}" type="pres">
      <dgm:prSet presAssocID="{0F26A2AA-EF3A-4CFF-A04B-0C77E21D4F02}" presName="connectorText" presStyleLbl="sibTrans2D1" presStyleIdx="0" presStyleCnt="5"/>
      <dgm:spPr/>
    </dgm:pt>
    <dgm:pt modelId="{3BAD6B90-7443-4A92-A45B-735E6A0C9DBE}" type="pres">
      <dgm:prSet presAssocID="{9A8F0934-C725-43A3-8781-FA012921804E}" presName="node" presStyleLbl="node1" presStyleIdx="1" presStyleCnt="5">
        <dgm:presLayoutVars>
          <dgm:bulletEnabled val="1"/>
        </dgm:presLayoutVars>
      </dgm:prSet>
      <dgm:spPr/>
    </dgm:pt>
    <dgm:pt modelId="{E65486DD-65E0-46CF-9B28-6B91005D6AC6}" type="pres">
      <dgm:prSet presAssocID="{3D3DD6B8-3F61-4D9E-B036-CF4F85DD0BBB}" presName="sibTrans" presStyleLbl="sibTrans2D1" presStyleIdx="1" presStyleCnt="5"/>
      <dgm:spPr/>
    </dgm:pt>
    <dgm:pt modelId="{F2C68702-C3DE-4E52-AD59-1773EEA087CB}" type="pres">
      <dgm:prSet presAssocID="{3D3DD6B8-3F61-4D9E-B036-CF4F85DD0BBB}" presName="connectorText" presStyleLbl="sibTrans2D1" presStyleIdx="1" presStyleCnt="5"/>
      <dgm:spPr/>
    </dgm:pt>
    <dgm:pt modelId="{F5909553-E794-4DEE-97A0-C26C601EF886}" type="pres">
      <dgm:prSet presAssocID="{D3427233-C5A7-4E85-B9C0-362469CAF050}" presName="node" presStyleLbl="node1" presStyleIdx="2" presStyleCnt="5">
        <dgm:presLayoutVars>
          <dgm:bulletEnabled val="1"/>
        </dgm:presLayoutVars>
      </dgm:prSet>
      <dgm:spPr/>
    </dgm:pt>
    <dgm:pt modelId="{32554375-34AB-4160-8692-4A7E80622E9A}" type="pres">
      <dgm:prSet presAssocID="{BB2179E1-090C-4DC7-922A-E413B036BA06}" presName="sibTrans" presStyleLbl="sibTrans2D1" presStyleIdx="2" presStyleCnt="5"/>
      <dgm:spPr/>
    </dgm:pt>
    <dgm:pt modelId="{56F20793-5ADF-4D67-86CD-5FAEF19B9499}" type="pres">
      <dgm:prSet presAssocID="{BB2179E1-090C-4DC7-922A-E413B036BA06}" presName="connectorText" presStyleLbl="sibTrans2D1" presStyleIdx="2" presStyleCnt="5"/>
      <dgm:spPr/>
    </dgm:pt>
    <dgm:pt modelId="{AB595306-B1A3-43B4-A8BC-24F9EF452B40}" type="pres">
      <dgm:prSet presAssocID="{2A60500A-F748-4700-8DBF-C21448FFC85E}" presName="node" presStyleLbl="node1" presStyleIdx="3" presStyleCnt="5">
        <dgm:presLayoutVars>
          <dgm:bulletEnabled val="1"/>
        </dgm:presLayoutVars>
      </dgm:prSet>
      <dgm:spPr/>
    </dgm:pt>
    <dgm:pt modelId="{3FD7BEEF-E92F-453D-A9C7-54C59EF0F0CD}" type="pres">
      <dgm:prSet presAssocID="{4184210D-1DE6-494D-89A2-F4CB514AB947}" presName="sibTrans" presStyleLbl="sibTrans2D1" presStyleIdx="3" presStyleCnt="5"/>
      <dgm:spPr/>
    </dgm:pt>
    <dgm:pt modelId="{0FC94493-CAE7-4AA6-A9A8-CF34A579455B}" type="pres">
      <dgm:prSet presAssocID="{4184210D-1DE6-494D-89A2-F4CB514AB947}" presName="connectorText" presStyleLbl="sibTrans2D1" presStyleIdx="3" presStyleCnt="5"/>
      <dgm:spPr/>
    </dgm:pt>
    <dgm:pt modelId="{ECA666FD-3334-477A-B824-D6BCE96C7643}" type="pres">
      <dgm:prSet presAssocID="{6E4371A2-EFE2-4AAE-A0ED-00B1253D8F30}" presName="node" presStyleLbl="node1" presStyleIdx="4" presStyleCnt="5">
        <dgm:presLayoutVars>
          <dgm:bulletEnabled val="1"/>
        </dgm:presLayoutVars>
      </dgm:prSet>
      <dgm:spPr/>
    </dgm:pt>
    <dgm:pt modelId="{AD8C99AE-9485-4D21-8BE2-3B5BAD84C3DB}" type="pres">
      <dgm:prSet presAssocID="{75B3D9FC-9123-4F30-BB7D-ED2BEEE08CC5}" presName="sibTrans" presStyleLbl="sibTrans2D1" presStyleIdx="4" presStyleCnt="5"/>
      <dgm:spPr/>
    </dgm:pt>
    <dgm:pt modelId="{B4C5A901-119C-4A10-9012-9247F91C936A}" type="pres">
      <dgm:prSet presAssocID="{75B3D9FC-9123-4F30-BB7D-ED2BEEE08CC5}" presName="connectorText" presStyleLbl="sibTrans2D1" presStyleIdx="4" presStyleCnt="5"/>
      <dgm:spPr/>
    </dgm:pt>
  </dgm:ptLst>
  <dgm:cxnLst>
    <dgm:cxn modelId="{5268BD09-E791-4A53-958F-12C56D21208F}" type="presOf" srcId="{0F26A2AA-EF3A-4CFF-A04B-0C77E21D4F02}" destId="{1AE2E661-DB26-4143-97F3-4562B441BA45}" srcOrd="1" destOrd="0" presId="urn:microsoft.com/office/officeart/2005/8/layout/cycle2"/>
    <dgm:cxn modelId="{8C743913-C5BF-4C89-ABD0-017AD4CCD908}" type="presOf" srcId="{0DEAEFCF-44A1-4BC4-A3EA-095EC49696F3}" destId="{381A28C5-9057-461C-B60E-D27262B9C8B1}" srcOrd="0" destOrd="0" presId="urn:microsoft.com/office/officeart/2005/8/layout/cycle2"/>
    <dgm:cxn modelId="{8D9F1220-5C34-4843-AE80-FDD4D8096EC3}" type="presOf" srcId="{75B3D9FC-9123-4F30-BB7D-ED2BEEE08CC5}" destId="{B4C5A901-119C-4A10-9012-9247F91C936A}" srcOrd="1" destOrd="0" presId="urn:microsoft.com/office/officeart/2005/8/layout/cycle2"/>
    <dgm:cxn modelId="{CD394C4B-4F0A-4129-9673-7EFAFB4C28AC}" type="presOf" srcId="{2A60500A-F748-4700-8DBF-C21448FFC85E}" destId="{AB595306-B1A3-43B4-A8BC-24F9EF452B40}" srcOrd="0" destOrd="0" presId="urn:microsoft.com/office/officeart/2005/8/layout/cycle2"/>
    <dgm:cxn modelId="{BD10BE7D-818A-4359-8323-C5005092D628}" srcId="{0DEAEFCF-44A1-4BC4-A3EA-095EC49696F3}" destId="{9A8F0934-C725-43A3-8781-FA012921804E}" srcOrd="1" destOrd="0" parTransId="{67E571DE-02AF-4281-8B53-C98314CC92B7}" sibTransId="{3D3DD6B8-3F61-4D9E-B036-CF4F85DD0BBB}"/>
    <dgm:cxn modelId="{8DD7F182-398C-4F87-85C7-957154BA5B89}" type="presOf" srcId="{4184210D-1DE6-494D-89A2-F4CB514AB947}" destId="{3FD7BEEF-E92F-453D-A9C7-54C59EF0F0CD}" srcOrd="0" destOrd="0" presId="urn:microsoft.com/office/officeart/2005/8/layout/cycle2"/>
    <dgm:cxn modelId="{8D937487-0F7D-4E40-912E-18BA1C7200C1}" type="presOf" srcId="{75B3D9FC-9123-4F30-BB7D-ED2BEEE08CC5}" destId="{AD8C99AE-9485-4D21-8BE2-3B5BAD84C3DB}" srcOrd="0" destOrd="0" presId="urn:microsoft.com/office/officeart/2005/8/layout/cycle2"/>
    <dgm:cxn modelId="{0DF4778E-AF29-4660-AF33-63986684DE39}" type="presOf" srcId="{BB2179E1-090C-4DC7-922A-E413B036BA06}" destId="{32554375-34AB-4160-8692-4A7E80622E9A}" srcOrd="0" destOrd="0" presId="urn:microsoft.com/office/officeart/2005/8/layout/cycle2"/>
    <dgm:cxn modelId="{41C32A8F-9E61-4BF6-8FFB-6ECD656F41A6}" type="presOf" srcId="{BB2179E1-090C-4DC7-922A-E413B036BA06}" destId="{56F20793-5ADF-4D67-86CD-5FAEF19B9499}" srcOrd="1" destOrd="0" presId="urn:microsoft.com/office/officeart/2005/8/layout/cycle2"/>
    <dgm:cxn modelId="{71751C91-5EDA-4067-98E3-CD20E3E03B8F}" type="presOf" srcId="{4184210D-1DE6-494D-89A2-F4CB514AB947}" destId="{0FC94493-CAE7-4AA6-A9A8-CF34A579455B}" srcOrd="1" destOrd="0" presId="urn:microsoft.com/office/officeart/2005/8/layout/cycle2"/>
    <dgm:cxn modelId="{F9B3A496-E6E5-479A-8F42-561AA0F10FC4}" type="presOf" srcId="{D3427233-C5A7-4E85-B9C0-362469CAF050}" destId="{F5909553-E794-4DEE-97A0-C26C601EF886}" srcOrd="0" destOrd="0" presId="urn:microsoft.com/office/officeart/2005/8/layout/cycle2"/>
    <dgm:cxn modelId="{6A71659E-3CA3-4245-B3AF-8751DAA0D624}" srcId="{0DEAEFCF-44A1-4BC4-A3EA-095EC49696F3}" destId="{2A60500A-F748-4700-8DBF-C21448FFC85E}" srcOrd="3" destOrd="0" parTransId="{69C367AF-FC6F-4DE5-B09E-1586082AF78E}" sibTransId="{4184210D-1DE6-494D-89A2-F4CB514AB947}"/>
    <dgm:cxn modelId="{1DAF83A6-4B8E-48CD-8A7B-41A5588BE062}" type="presOf" srcId="{9A8F0934-C725-43A3-8781-FA012921804E}" destId="{3BAD6B90-7443-4A92-A45B-735E6A0C9DBE}" srcOrd="0" destOrd="0" presId="urn:microsoft.com/office/officeart/2005/8/layout/cycle2"/>
    <dgm:cxn modelId="{1A6708AB-2DDD-4177-95D4-9DFF03873037}" type="presOf" srcId="{6E4371A2-EFE2-4AAE-A0ED-00B1253D8F30}" destId="{ECA666FD-3334-477A-B824-D6BCE96C7643}" srcOrd="0" destOrd="0" presId="urn:microsoft.com/office/officeart/2005/8/layout/cycle2"/>
    <dgm:cxn modelId="{EB841FAB-A803-46FE-A7FD-1E5388C80D1B}" srcId="{0DEAEFCF-44A1-4BC4-A3EA-095EC49696F3}" destId="{6E4371A2-EFE2-4AAE-A0ED-00B1253D8F30}" srcOrd="4" destOrd="0" parTransId="{2C441EA8-9CED-4287-B67A-AA9D86F47CF5}" sibTransId="{75B3D9FC-9123-4F30-BB7D-ED2BEEE08CC5}"/>
    <dgm:cxn modelId="{72222EB0-7C00-4DC4-AC26-0616C02AEED4}" type="presOf" srcId="{3D3DD6B8-3F61-4D9E-B036-CF4F85DD0BBB}" destId="{E65486DD-65E0-46CF-9B28-6B91005D6AC6}" srcOrd="0" destOrd="0" presId="urn:microsoft.com/office/officeart/2005/8/layout/cycle2"/>
    <dgm:cxn modelId="{CAA88BB8-4273-4354-8BAF-1A8F3D165672}" srcId="{0DEAEFCF-44A1-4BC4-A3EA-095EC49696F3}" destId="{7789C945-0A18-4B09-B666-63EE5D9920B6}" srcOrd="0" destOrd="0" parTransId="{83E91D31-9270-49D9-98A5-4135CC977B65}" sibTransId="{0F26A2AA-EF3A-4CFF-A04B-0C77E21D4F02}"/>
    <dgm:cxn modelId="{568232BE-F412-446F-B76D-A045B768CBD1}" srcId="{0DEAEFCF-44A1-4BC4-A3EA-095EC49696F3}" destId="{D3427233-C5A7-4E85-B9C0-362469CAF050}" srcOrd="2" destOrd="0" parTransId="{B5914CD5-D269-4A36-961C-65763F0ECED7}" sibTransId="{BB2179E1-090C-4DC7-922A-E413B036BA06}"/>
    <dgm:cxn modelId="{2F8810D1-2ADF-4922-968A-263CB1D4FD87}" type="presOf" srcId="{0F26A2AA-EF3A-4CFF-A04B-0C77E21D4F02}" destId="{76177AC4-6D57-45EA-BAF1-BFDBB892359B}" srcOrd="0" destOrd="0" presId="urn:microsoft.com/office/officeart/2005/8/layout/cycle2"/>
    <dgm:cxn modelId="{80647DE6-45B6-4130-8DC3-CBE9FBAF336F}" type="presOf" srcId="{7789C945-0A18-4B09-B666-63EE5D9920B6}" destId="{34D5C201-5F4F-4422-B4E5-08CFB8FB3E0B}" srcOrd="0" destOrd="0" presId="urn:microsoft.com/office/officeart/2005/8/layout/cycle2"/>
    <dgm:cxn modelId="{6CE89BE9-0DE0-421D-B45B-F59C19201107}" type="presOf" srcId="{3D3DD6B8-3F61-4D9E-B036-CF4F85DD0BBB}" destId="{F2C68702-C3DE-4E52-AD59-1773EEA087CB}" srcOrd="1" destOrd="0" presId="urn:microsoft.com/office/officeart/2005/8/layout/cycle2"/>
    <dgm:cxn modelId="{2B1BC367-B0BE-435B-8CF5-0867C3F26979}" type="presParOf" srcId="{381A28C5-9057-461C-B60E-D27262B9C8B1}" destId="{34D5C201-5F4F-4422-B4E5-08CFB8FB3E0B}" srcOrd="0" destOrd="0" presId="urn:microsoft.com/office/officeart/2005/8/layout/cycle2"/>
    <dgm:cxn modelId="{818B8ED0-6246-45AC-9615-35EB3A0081D1}" type="presParOf" srcId="{381A28C5-9057-461C-B60E-D27262B9C8B1}" destId="{76177AC4-6D57-45EA-BAF1-BFDBB892359B}" srcOrd="1" destOrd="0" presId="urn:microsoft.com/office/officeart/2005/8/layout/cycle2"/>
    <dgm:cxn modelId="{64E12F5F-74EA-4073-BDD0-4835033E4005}" type="presParOf" srcId="{76177AC4-6D57-45EA-BAF1-BFDBB892359B}" destId="{1AE2E661-DB26-4143-97F3-4562B441BA45}" srcOrd="0" destOrd="0" presId="urn:microsoft.com/office/officeart/2005/8/layout/cycle2"/>
    <dgm:cxn modelId="{5F4B9650-3447-4AAD-A48C-6540D8AEF288}" type="presParOf" srcId="{381A28C5-9057-461C-B60E-D27262B9C8B1}" destId="{3BAD6B90-7443-4A92-A45B-735E6A0C9DBE}" srcOrd="2" destOrd="0" presId="urn:microsoft.com/office/officeart/2005/8/layout/cycle2"/>
    <dgm:cxn modelId="{1981D51F-5118-4297-9DB2-30AB2F1A6B22}" type="presParOf" srcId="{381A28C5-9057-461C-B60E-D27262B9C8B1}" destId="{E65486DD-65E0-46CF-9B28-6B91005D6AC6}" srcOrd="3" destOrd="0" presId="urn:microsoft.com/office/officeart/2005/8/layout/cycle2"/>
    <dgm:cxn modelId="{16F8C177-90D8-4B94-89C6-D126150F2E3C}" type="presParOf" srcId="{E65486DD-65E0-46CF-9B28-6B91005D6AC6}" destId="{F2C68702-C3DE-4E52-AD59-1773EEA087CB}" srcOrd="0" destOrd="0" presId="urn:microsoft.com/office/officeart/2005/8/layout/cycle2"/>
    <dgm:cxn modelId="{C8CBDA0C-4075-413B-89D1-022A3C03403C}" type="presParOf" srcId="{381A28C5-9057-461C-B60E-D27262B9C8B1}" destId="{F5909553-E794-4DEE-97A0-C26C601EF886}" srcOrd="4" destOrd="0" presId="urn:microsoft.com/office/officeart/2005/8/layout/cycle2"/>
    <dgm:cxn modelId="{0F9E823D-E4A1-4BFC-A283-2A3D8C804C73}" type="presParOf" srcId="{381A28C5-9057-461C-B60E-D27262B9C8B1}" destId="{32554375-34AB-4160-8692-4A7E80622E9A}" srcOrd="5" destOrd="0" presId="urn:microsoft.com/office/officeart/2005/8/layout/cycle2"/>
    <dgm:cxn modelId="{7B3153AE-DED2-490F-95B7-F918C42E9064}" type="presParOf" srcId="{32554375-34AB-4160-8692-4A7E80622E9A}" destId="{56F20793-5ADF-4D67-86CD-5FAEF19B9499}" srcOrd="0" destOrd="0" presId="urn:microsoft.com/office/officeart/2005/8/layout/cycle2"/>
    <dgm:cxn modelId="{05F67624-DA20-4580-A5B8-00CE41C97B0C}" type="presParOf" srcId="{381A28C5-9057-461C-B60E-D27262B9C8B1}" destId="{AB595306-B1A3-43B4-A8BC-24F9EF452B40}" srcOrd="6" destOrd="0" presId="urn:microsoft.com/office/officeart/2005/8/layout/cycle2"/>
    <dgm:cxn modelId="{D27F06B6-6BDF-47E8-8243-79CDA48FB6D2}" type="presParOf" srcId="{381A28C5-9057-461C-B60E-D27262B9C8B1}" destId="{3FD7BEEF-E92F-453D-A9C7-54C59EF0F0CD}" srcOrd="7" destOrd="0" presId="urn:microsoft.com/office/officeart/2005/8/layout/cycle2"/>
    <dgm:cxn modelId="{4864A9D0-2957-4DC7-A39F-A96D7CF80ECD}" type="presParOf" srcId="{3FD7BEEF-E92F-453D-A9C7-54C59EF0F0CD}" destId="{0FC94493-CAE7-4AA6-A9A8-CF34A579455B}" srcOrd="0" destOrd="0" presId="urn:microsoft.com/office/officeart/2005/8/layout/cycle2"/>
    <dgm:cxn modelId="{9D25AF3B-5571-4948-9ECF-778988C9B1B7}" type="presParOf" srcId="{381A28C5-9057-461C-B60E-D27262B9C8B1}" destId="{ECA666FD-3334-477A-B824-D6BCE96C7643}" srcOrd="8" destOrd="0" presId="urn:microsoft.com/office/officeart/2005/8/layout/cycle2"/>
    <dgm:cxn modelId="{1417B0A3-CC39-4C04-A712-08863F39BA50}" type="presParOf" srcId="{381A28C5-9057-461C-B60E-D27262B9C8B1}" destId="{AD8C99AE-9485-4D21-8BE2-3B5BAD84C3DB}" srcOrd="9" destOrd="0" presId="urn:microsoft.com/office/officeart/2005/8/layout/cycle2"/>
    <dgm:cxn modelId="{EF481C73-9AE3-4F20-BD2E-714ADF680E13}" type="presParOf" srcId="{AD8C99AE-9485-4D21-8BE2-3B5BAD84C3DB}" destId="{B4C5A901-119C-4A10-9012-9247F91C936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EAEFCF-44A1-4BC4-A3EA-095EC49696F3}" type="doc">
      <dgm:prSet loTypeId="urn:microsoft.com/office/officeart/2005/8/layout/cycle2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89C945-0A18-4B09-B666-63EE5D9920B6}">
      <dgm:prSet phldrT="[Text]"/>
      <dgm:spPr/>
      <dgm:t>
        <a:bodyPr/>
        <a:lstStyle/>
        <a:p>
          <a:r>
            <a:rPr lang="en-US" b="1" baseline="0" dirty="0">
              <a:solidFill>
                <a:schemeClr val="bg2"/>
              </a:solidFill>
            </a:rPr>
            <a:t>FH</a:t>
          </a:r>
        </a:p>
      </dgm:t>
    </dgm:pt>
    <dgm:pt modelId="{83E91D31-9270-49D9-98A5-4135CC977B65}" type="parTrans" cxnId="{CAA88BB8-4273-4354-8BAF-1A8F3D165672}">
      <dgm:prSet/>
      <dgm:spPr/>
      <dgm:t>
        <a:bodyPr/>
        <a:lstStyle/>
        <a:p>
          <a:endParaRPr lang="en-US" b="1" baseline="0">
            <a:solidFill>
              <a:schemeClr val="bg2"/>
            </a:solidFill>
          </a:endParaRPr>
        </a:p>
      </dgm:t>
    </dgm:pt>
    <dgm:pt modelId="{0F26A2AA-EF3A-4CFF-A04B-0C77E21D4F02}" type="sibTrans" cxnId="{CAA88BB8-4273-4354-8BAF-1A8F3D165672}">
      <dgm:prSet/>
      <dgm:spPr/>
      <dgm:t>
        <a:bodyPr/>
        <a:lstStyle/>
        <a:p>
          <a:endParaRPr lang="en-US" b="1" baseline="0" dirty="0">
            <a:solidFill>
              <a:schemeClr val="bg2"/>
            </a:solidFill>
          </a:endParaRPr>
        </a:p>
      </dgm:t>
    </dgm:pt>
    <dgm:pt modelId="{9A8F0934-C725-43A3-8781-FA012921804E}">
      <dgm:prSet phldrT="[Text]"/>
      <dgm:spPr/>
      <dgm:t>
        <a:bodyPr/>
        <a:lstStyle/>
        <a:p>
          <a:r>
            <a:rPr lang="en-US" b="1" baseline="0" dirty="0">
              <a:solidFill>
                <a:schemeClr val="bg2"/>
              </a:solidFill>
            </a:rPr>
            <a:t>Serious Morbidity and Mortality</a:t>
          </a:r>
        </a:p>
      </dgm:t>
    </dgm:pt>
    <dgm:pt modelId="{67E571DE-02AF-4281-8B53-C98314CC92B7}" type="parTrans" cxnId="{BD10BE7D-818A-4359-8323-C5005092D628}">
      <dgm:prSet/>
      <dgm:spPr/>
      <dgm:t>
        <a:bodyPr/>
        <a:lstStyle/>
        <a:p>
          <a:endParaRPr lang="en-US" b="1" baseline="0">
            <a:solidFill>
              <a:schemeClr val="bg2"/>
            </a:solidFill>
          </a:endParaRPr>
        </a:p>
      </dgm:t>
    </dgm:pt>
    <dgm:pt modelId="{3D3DD6B8-3F61-4D9E-B036-CF4F85DD0BBB}" type="sibTrans" cxnId="{BD10BE7D-818A-4359-8323-C5005092D628}">
      <dgm:prSet/>
      <dgm:spPr/>
      <dgm:t>
        <a:bodyPr/>
        <a:lstStyle/>
        <a:p>
          <a:endParaRPr lang="en-US" b="1" baseline="0" dirty="0">
            <a:solidFill>
              <a:schemeClr val="bg2"/>
            </a:solidFill>
          </a:endParaRPr>
        </a:p>
      </dgm:t>
    </dgm:pt>
    <dgm:pt modelId="{D3427233-C5A7-4E85-B9C0-362469CAF050}">
      <dgm:prSet phldrT="[Text]"/>
      <dgm:spPr/>
      <dgm:t>
        <a:bodyPr/>
        <a:lstStyle/>
        <a:p>
          <a:r>
            <a:rPr lang="en-US" b="1" baseline="0" dirty="0">
              <a:solidFill>
                <a:schemeClr val="bg2"/>
              </a:solidFill>
            </a:rPr>
            <a:t>Reliable Testing</a:t>
          </a:r>
        </a:p>
      </dgm:t>
    </dgm:pt>
    <dgm:pt modelId="{B5914CD5-D269-4A36-961C-65763F0ECED7}" type="parTrans" cxnId="{568232BE-F412-446F-B76D-A045B768CBD1}">
      <dgm:prSet/>
      <dgm:spPr/>
      <dgm:t>
        <a:bodyPr/>
        <a:lstStyle/>
        <a:p>
          <a:endParaRPr lang="en-US" b="1" baseline="0">
            <a:solidFill>
              <a:schemeClr val="bg2"/>
            </a:solidFill>
          </a:endParaRPr>
        </a:p>
      </dgm:t>
    </dgm:pt>
    <dgm:pt modelId="{BB2179E1-090C-4DC7-922A-E413B036BA06}" type="sibTrans" cxnId="{568232BE-F412-446F-B76D-A045B768CBD1}">
      <dgm:prSet/>
      <dgm:spPr/>
      <dgm:t>
        <a:bodyPr/>
        <a:lstStyle/>
        <a:p>
          <a:endParaRPr lang="en-US" b="1" baseline="0" dirty="0">
            <a:solidFill>
              <a:schemeClr val="bg2"/>
            </a:solidFill>
          </a:endParaRPr>
        </a:p>
      </dgm:t>
    </dgm:pt>
    <dgm:pt modelId="{2A60500A-F748-4700-8DBF-C21448FFC85E}">
      <dgm:prSet phldrT="[Text]"/>
      <dgm:spPr/>
      <dgm:t>
        <a:bodyPr/>
        <a:lstStyle/>
        <a:p>
          <a:r>
            <a:rPr lang="en-US" b="1" baseline="0" dirty="0">
              <a:solidFill>
                <a:schemeClr val="bg2"/>
              </a:solidFill>
            </a:rPr>
            <a:t>Effective Treatment</a:t>
          </a:r>
        </a:p>
      </dgm:t>
    </dgm:pt>
    <dgm:pt modelId="{69C367AF-FC6F-4DE5-B09E-1586082AF78E}" type="parTrans" cxnId="{6A71659E-3CA3-4245-B3AF-8751DAA0D624}">
      <dgm:prSet/>
      <dgm:spPr/>
      <dgm:t>
        <a:bodyPr/>
        <a:lstStyle/>
        <a:p>
          <a:endParaRPr lang="en-US" b="1" baseline="0">
            <a:solidFill>
              <a:schemeClr val="bg2"/>
            </a:solidFill>
          </a:endParaRPr>
        </a:p>
      </dgm:t>
    </dgm:pt>
    <dgm:pt modelId="{4184210D-1DE6-494D-89A2-F4CB514AB947}" type="sibTrans" cxnId="{6A71659E-3CA3-4245-B3AF-8751DAA0D624}">
      <dgm:prSet/>
      <dgm:spPr/>
      <dgm:t>
        <a:bodyPr/>
        <a:lstStyle/>
        <a:p>
          <a:endParaRPr lang="en-US" b="1" baseline="0" dirty="0">
            <a:solidFill>
              <a:schemeClr val="bg2"/>
            </a:solidFill>
          </a:endParaRPr>
        </a:p>
      </dgm:t>
    </dgm:pt>
    <dgm:pt modelId="{6E4371A2-EFE2-4AAE-A0ED-00B1253D8F30}">
      <dgm:prSet/>
      <dgm:spPr/>
      <dgm:t>
        <a:bodyPr/>
        <a:lstStyle/>
        <a:p>
          <a:r>
            <a:rPr lang="en-US" b="1" dirty="0">
              <a:solidFill>
                <a:schemeClr val="bg2"/>
              </a:solidFill>
            </a:rPr>
            <a:t>Willing </a:t>
          </a:r>
        </a:p>
        <a:p>
          <a:r>
            <a:rPr lang="en-US" b="1" dirty="0">
              <a:solidFill>
                <a:schemeClr val="bg2"/>
              </a:solidFill>
            </a:rPr>
            <a:t>to </a:t>
          </a:r>
        </a:p>
        <a:p>
          <a:r>
            <a:rPr lang="en-US" b="1" dirty="0">
              <a:solidFill>
                <a:schemeClr val="bg2"/>
              </a:solidFill>
            </a:rPr>
            <a:t>Treat</a:t>
          </a:r>
        </a:p>
      </dgm:t>
    </dgm:pt>
    <dgm:pt modelId="{2C441EA8-9CED-4287-B67A-AA9D86F47CF5}" type="parTrans" cxnId="{EB841FAB-A803-46FE-A7FD-1E5388C80D1B}">
      <dgm:prSet/>
      <dgm:spPr/>
      <dgm:t>
        <a:bodyPr/>
        <a:lstStyle/>
        <a:p>
          <a:endParaRPr lang="en-US"/>
        </a:p>
      </dgm:t>
    </dgm:pt>
    <dgm:pt modelId="{75B3D9FC-9123-4F30-BB7D-ED2BEEE08CC5}" type="sibTrans" cxnId="{EB841FAB-A803-46FE-A7FD-1E5388C80D1B}">
      <dgm:prSet/>
      <dgm:spPr/>
      <dgm:t>
        <a:bodyPr/>
        <a:lstStyle/>
        <a:p>
          <a:endParaRPr lang="en-US" dirty="0"/>
        </a:p>
      </dgm:t>
    </dgm:pt>
    <dgm:pt modelId="{381A28C5-9057-461C-B60E-D27262B9C8B1}" type="pres">
      <dgm:prSet presAssocID="{0DEAEFCF-44A1-4BC4-A3EA-095EC49696F3}" presName="cycle" presStyleCnt="0">
        <dgm:presLayoutVars>
          <dgm:dir/>
          <dgm:resizeHandles val="exact"/>
        </dgm:presLayoutVars>
      </dgm:prSet>
      <dgm:spPr/>
    </dgm:pt>
    <dgm:pt modelId="{34D5C201-5F4F-4422-B4E5-08CFB8FB3E0B}" type="pres">
      <dgm:prSet presAssocID="{7789C945-0A18-4B09-B666-63EE5D9920B6}" presName="node" presStyleLbl="node1" presStyleIdx="0" presStyleCnt="5">
        <dgm:presLayoutVars>
          <dgm:bulletEnabled val="1"/>
        </dgm:presLayoutVars>
      </dgm:prSet>
      <dgm:spPr/>
    </dgm:pt>
    <dgm:pt modelId="{76177AC4-6D57-45EA-BAF1-BFDBB892359B}" type="pres">
      <dgm:prSet presAssocID="{0F26A2AA-EF3A-4CFF-A04B-0C77E21D4F02}" presName="sibTrans" presStyleLbl="sibTrans2D1" presStyleIdx="0" presStyleCnt="5"/>
      <dgm:spPr/>
    </dgm:pt>
    <dgm:pt modelId="{1AE2E661-DB26-4143-97F3-4562B441BA45}" type="pres">
      <dgm:prSet presAssocID="{0F26A2AA-EF3A-4CFF-A04B-0C77E21D4F02}" presName="connectorText" presStyleLbl="sibTrans2D1" presStyleIdx="0" presStyleCnt="5"/>
      <dgm:spPr/>
    </dgm:pt>
    <dgm:pt modelId="{3BAD6B90-7443-4A92-A45B-735E6A0C9DBE}" type="pres">
      <dgm:prSet presAssocID="{9A8F0934-C725-43A3-8781-FA012921804E}" presName="node" presStyleLbl="node1" presStyleIdx="1" presStyleCnt="5">
        <dgm:presLayoutVars>
          <dgm:bulletEnabled val="1"/>
        </dgm:presLayoutVars>
      </dgm:prSet>
      <dgm:spPr/>
    </dgm:pt>
    <dgm:pt modelId="{E65486DD-65E0-46CF-9B28-6B91005D6AC6}" type="pres">
      <dgm:prSet presAssocID="{3D3DD6B8-3F61-4D9E-B036-CF4F85DD0BBB}" presName="sibTrans" presStyleLbl="sibTrans2D1" presStyleIdx="1" presStyleCnt="5"/>
      <dgm:spPr/>
    </dgm:pt>
    <dgm:pt modelId="{F2C68702-C3DE-4E52-AD59-1773EEA087CB}" type="pres">
      <dgm:prSet presAssocID="{3D3DD6B8-3F61-4D9E-B036-CF4F85DD0BBB}" presName="connectorText" presStyleLbl="sibTrans2D1" presStyleIdx="1" presStyleCnt="5"/>
      <dgm:spPr/>
    </dgm:pt>
    <dgm:pt modelId="{F5909553-E794-4DEE-97A0-C26C601EF886}" type="pres">
      <dgm:prSet presAssocID="{D3427233-C5A7-4E85-B9C0-362469CAF050}" presName="node" presStyleLbl="node1" presStyleIdx="2" presStyleCnt="5">
        <dgm:presLayoutVars>
          <dgm:bulletEnabled val="1"/>
        </dgm:presLayoutVars>
      </dgm:prSet>
      <dgm:spPr/>
    </dgm:pt>
    <dgm:pt modelId="{32554375-34AB-4160-8692-4A7E80622E9A}" type="pres">
      <dgm:prSet presAssocID="{BB2179E1-090C-4DC7-922A-E413B036BA06}" presName="sibTrans" presStyleLbl="sibTrans2D1" presStyleIdx="2" presStyleCnt="5"/>
      <dgm:spPr/>
    </dgm:pt>
    <dgm:pt modelId="{56F20793-5ADF-4D67-86CD-5FAEF19B9499}" type="pres">
      <dgm:prSet presAssocID="{BB2179E1-090C-4DC7-922A-E413B036BA06}" presName="connectorText" presStyleLbl="sibTrans2D1" presStyleIdx="2" presStyleCnt="5"/>
      <dgm:spPr/>
    </dgm:pt>
    <dgm:pt modelId="{AB595306-B1A3-43B4-A8BC-24F9EF452B40}" type="pres">
      <dgm:prSet presAssocID="{2A60500A-F748-4700-8DBF-C21448FFC85E}" presName="node" presStyleLbl="node1" presStyleIdx="3" presStyleCnt="5">
        <dgm:presLayoutVars>
          <dgm:bulletEnabled val="1"/>
        </dgm:presLayoutVars>
      </dgm:prSet>
      <dgm:spPr/>
    </dgm:pt>
    <dgm:pt modelId="{3FD7BEEF-E92F-453D-A9C7-54C59EF0F0CD}" type="pres">
      <dgm:prSet presAssocID="{4184210D-1DE6-494D-89A2-F4CB514AB947}" presName="sibTrans" presStyleLbl="sibTrans2D1" presStyleIdx="3" presStyleCnt="5"/>
      <dgm:spPr/>
    </dgm:pt>
    <dgm:pt modelId="{0FC94493-CAE7-4AA6-A9A8-CF34A579455B}" type="pres">
      <dgm:prSet presAssocID="{4184210D-1DE6-494D-89A2-F4CB514AB947}" presName="connectorText" presStyleLbl="sibTrans2D1" presStyleIdx="3" presStyleCnt="5"/>
      <dgm:spPr/>
    </dgm:pt>
    <dgm:pt modelId="{ECA666FD-3334-477A-B824-D6BCE96C7643}" type="pres">
      <dgm:prSet presAssocID="{6E4371A2-EFE2-4AAE-A0ED-00B1253D8F30}" presName="node" presStyleLbl="node1" presStyleIdx="4" presStyleCnt="5">
        <dgm:presLayoutVars>
          <dgm:bulletEnabled val="1"/>
        </dgm:presLayoutVars>
      </dgm:prSet>
      <dgm:spPr/>
    </dgm:pt>
    <dgm:pt modelId="{AD8C99AE-9485-4D21-8BE2-3B5BAD84C3DB}" type="pres">
      <dgm:prSet presAssocID="{75B3D9FC-9123-4F30-BB7D-ED2BEEE08CC5}" presName="sibTrans" presStyleLbl="sibTrans2D1" presStyleIdx="4" presStyleCnt="5"/>
      <dgm:spPr/>
    </dgm:pt>
    <dgm:pt modelId="{B4C5A901-119C-4A10-9012-9247F91C936A}" type="pres">
      <dgm:prSet presAssocID="{75B3D9FC-9123-4F30-BB7D-ED2BEEE08CC5}" presName="connectorText" presStyleLbl="sibTrans2D1" presStyleIdx="4" presStyleCnt="5"/>
      <dgm:spPr/>
    </dgm:pt>
  </dgm:ptLst>
  <dgm:cxnLst>
    <dgm:cxn modelId="{DDABA835-1ED4-40AB-B7D4-994EBB68D7FB}" type="presOf" srcId="{2A60500A-F748-4700-8DBF-C21448FFC85E}" destId="{AB595306-B1A3-43B4-A8BC-24F9EF452B40}" srcOrd="0" destOrd="0" presId="urn:microsoft.com/office/officeart/2005/8/layout/cycle2"/>
    <dgm:cxn modelId="{13775E44-510B-4701-86D4-609A772EA411}" type="presOf" srcId="{7789C945-0A18-4B09-B666-63EE5D9920B6}" destId="{34D5C201-5F4F-4422-B4E5-08CFB8FB3E0B}" srcOrd="0" destOrd="0" presId="urn:microsoft.com/office/officeart/2005/8/layout/cycle2"/>
    <dgm:cxn modelId="{CA0D1B49-37EF-4D45-86F5-95B1A56A9AFF}" type="presOf" srcId="{4184210D-1DE6-494D-89A2-F4CB514AB947}" destId="{3FD7BEEF-E92F-453D-A9C7-54C59EF0F0CD}" srcOrd="0" destOrd="0" presId="urn:microsoft.com/office/officeart/2005/8/layout/cycle2"/>
    <dgm:cxn modelId="{8BB3E74C-97A8-4493-A6CE-9F449B45A880}" type="presOf" srcId="{6E4371A2-EFE2-4AAE-A0ED-00B1253D8F30}" destId="{ECA666FD-3334-477A-B824-D6BCE96C7643}" srcOrd="0" destOrd="0" presId="urn:microsoft.com/office/officeart/2005/8/layout/cycle2"/>
    <dgm:cxn modelId="{0CAAC361-BF27-4E99-A3FD-518EC75807CF}" type="presOf" srcId="{75B3D9FC-9123-4F30-BB7D-ED2BEEE08CC5}" destId="{AD8C99AE-9485-4D21-8BE2-3B5BAD84C3DB}" srcOrd="0" destOrd="0" presId="urn:microsoft.com/office/officeart/2005/8/layout/cycle2"/>
    <dgm:cxn modelId="{925C006D-9F7E-4692-8BE2-982BE2B3DD4B}" type="presOf" srcId="{BB2179E1-090C-4DC7-922A-E413B036BA06}" destId="{32554375-34AB-4160-8692-4A7E80622E9A}" srcOrd="0" destOrd="0" presId="urn:microsoft.com/office/officeart/2005/8/layout/cycle2"/>
    <dgm:cxn modelId="{3F8A5A6F-65F5-4F8A-A51D-90912BA816AB}" type="presOf" srcId="{0DEAEFCF-44A1-4BC4-A3EA-095EC49696F3}" destId="{381A28C5-9057-461C-B60E-D27262B9C8B1}" srcOrd="0" destOrd="0" presId="urn:microsoft.com/office/officeart/2005/8/layout/cycle2"/>
    <dgm:cxn modelId="{BD10BE7D-818A-4359-8323-C5005092D628}" srcId="{0DEAEFCF-44A1-4BC4-A3EA-095EC49696F3}" destId="{9A8F0934-C725-43A3-8781-FA012921804E}" srcOrd="1" destOrd="0" parTransId="{67E571DE-02AF-4281-8B53-C98314CC92B7}" sibTransId="{3D3DD6B8-3F61-4D9E-B036-CF4F85DD0BBB}"/>
    <dgm:cxn modelId="{21F60F7E-223D-4805-98FD-F6D664634D6F}" type="presOf" srcId="{BB2179E1-090C-4DC7-922A-E413B036BA06}" destId="{56F20793-5ADF-4D67-86CD-5FAEF19B9499}" srcOrd="1" destOrd="0" presId="urn:microsoft.com/office/officeart/2005/8/layout/cycle2"/>
    <dgm:cxn modelId="{AF3BBD84-7C1F-4A26-BB12-00B9394FADC3}" type="presOf" srcId="{0F26A2AA-EF3A-4CFF-A04B-0C77E21D4F02}" destId="{1AE2E661-DB26-4143-97F3-4562B441BA45}" srcOrd="1" destOrd="0" presId="urn:microsoft.com/office/officeart/2005/8/layout/cycle2"/>
    <dgm:cxn modelId="{89B8F787-5F09-4A93-BA1B-2711536CD301}" type="presOf" srcId="{9A8F0934-C725-43A3-8781-FA012921804E}" destId="{3BAD6B90-7443-4A92-A45B-735E6A0C9DBE}" srcOrd="0" destOrd="0" presId="urn:microsoft.com/office/officeart/2005/8/layout/cycle2"/>
    <dgm:cxn modelId="{6A71659E-3CA3-4245-B3AF-8751DAA0D624}" srcId="{0DEAEFCF-44A1-4BC4-A3EA-095EC49696F3}" destId="{2A60500A-F748-4700-8DBF-C21448FFC85E}" srcOrd="3" destOrd="0" parTransId="{69C367AF-FC6F-4DE5-B09E-1586082AF78E}" sibTransId="{4184210D-1DE6-494D-89A2-F4CB514AB947}"/>
    <dgm:cxn modelId="{BB95E8A2-06DC-40F7-908C-5FE56C6ABA0E}" type="presOf" srcId="{4184210D-1DE6-494D-89A2-F4CB514AB947}" destId="{0FC94493-CAE7-4AA6-A9A8-CF34A579455B}" srcOrd="1" destOrd="0" presId="urn:microsoft.com/office/officeart/2005/8/layout/cycle2"/>
    <dgm:cxn modelId="{EB841FAB-A803-46FE-A7FD-1E5388C80D1B}" srcId="{0DEAEFCF-44A1-4BC4-A3EA-095EC49696F3}" destId="{6E4371A2-EFE2-4AAE-A0ED-00B1253D8F30}" srcOrd="4" destOrd="0" parTransId="{2C441EA8-9CED-4287-B67A-AA9D86F47CF5}" sibTransId="{75B3D9FC-9123-4F30-BB7D-ED2BEEE08CC5}"/>
    <dgm:cxn modelId="{CAA88BB8-4273-4354-8BAF-1A8F3D165672}" srcId="{0DEAEFCF-44A1-4BC4-A3EA-095EC49696F3}" destId="{7789C945-0A18-4B09-B666-63EE5D9920B6}" srcOrd="0" destOrd="0" parTransId="{83E91D31-9270-49D9-98A5-4135CC977B65}" sibTransId="{0F26A2AA-EF3A-4CFF-A04B-0C77E21D4F02}"/>
    <dgm:cxn modelId="{568232BE-F412-446F-B76D-A045B768CBD1}" srcId="{0DEAEFCF-44A1-4BC4-A3EA-095EC49696F3}" destId="{D3427233-C5A7-4E85-B9C0-362469CAF050}" srcOrd="2" destOrd="0" parTransId="{B5914CD5-D269-4A36-961C-65763F0ECED7}" sibTransId="{BB2179E1-090C-4DC7-922A-E413B036BA06}"/>
    <dgm:cxn modelId="{F7305FD0-3331-46C3-882E-1C1FA395581E}" type="presOf" srcId="{0F26A2AA-EF3A-4CFF-A04B-0C77E21D4F02}" destId="{76177AC4-6D57-45EA-BAF1-BFDBB892359B}" srcOrd="0" destOrd="0" presId="urn:microsoft.com/office/officeart/2005/8/layout/cycle2"/>
    <dgm:cxn modelId="{18C830D5-0720-496F-A7D1-E7A115C0CB62}" type="presOf" srcId="{D3427233-C5A7-4E85-B9C0-362469CAF050}" destId="{F5909553-E794-4DEE-97A0-C26C601EF886}" srcOrd="0" destOrd="0" presId="urn:microsoft.com/office/officeart/2005/8/layout/cycle2"/>
    <dgm:cxn modelId="{47D0D9D5-957A-440F-90CB-C7644C3F3A6D}" type="presOf" srcId="{3D3DD6B8-3F61-4D9E-B036-CF4F85DD0BBB}" destId="{E65486DD-65E0-46CF-9B28-6B91005D6AC6}" srcOrd="0" destOrd="0" presId="urn:microsoft.com/office/officeart/2005/8/layout/cycle2"/>
    <dgm:cxn modelId="{61BF16DC-3A6E-46B1-8194-ADF6CD49849A}" type="presOf" srcId="{3D3DD6B8-3F61-4D9E-B036-CF4F85DD0BBB}" destId="{F2C68702-C3DE-4E52-AD59-1773EEA087CB}" srcOrd="1" destOrd="0" presId="urn:microsoft.com/office/officeart/2005/8/layout/cycle2"/>
    <dgm:cxn modelId="{1AE917F4-7E65-4F5C-8867-09C5533AA170}" type="presOf" srcId="{75B3D9FC-9123-4F30-BB7D-ED2BEEE08CC5}" destId="{B4C5A901-119C-4A10-9012-9247F91C936A}" srcOrd="1" destOrd="0" presId="urn:microsoft.com/office/officeart/2005/8/layout/cycle2"/>
    <dgm:cxn modelId="{FFABF4E8-26BE-4214-A614-95750AE5A82A}" type="presParOf" srcId="{381A28C5-9057-461C-B60E-D27262B9C8B1}" destId="{34D5C201-5F4F-4422-B4E5-08CFB8FB3E0B}" srcOrd="0" destOrd="0" presId="urn:microsoft.com/office/officeart/2005/8/layout/cycle2"/>
    <dgm:cxn modelId="{90AA7265-47AF-421F-AC26-DDEB2E3466A1}" type="presParOf" srcId="{381A28C5-9057-461C-B60E-D27262B9C8B1}" destId="{76177AC4-6D57-45EA-BAF1-BFDBB892359B}" srcOrd="1" destOrd="0" presId="urn:microsoft.com/office/officeart/2005/8/layout/cycle2"/>
    <dgm:cxn modelId="{11C6AB0A-6A72-4626-BFAA-0E1B56DD8B24}" type="presParOf" srcId="{76177AC4-6D57-45EA-BAF1-BFDBB892359B}" destId="{1AE2E661-DB26-4143-97F3-4562B441BA45}" srcOrd="0" destOrd="0" presId="urn:microsoft.com/office/officeart/2005/8/layout/cycle2"/>
    <dgm:cxn modelId="{2CC0491B-F496-43F5-A1C4-6F5D3AB0C2D0}" type="presParOf" srcId="{381A28C5-9057-461C-B60E-D27262B9C8B1}" destId="{3BAD6B90-7443-4A92-A45B-735E6A0C9DBE}" srcOrd="2" destOrd="0" presId="urn:microsoft.com/office/officeart/2005/8/layout/cycle2"/>
    <dgm:cxn modelId="{25899AC5-3255-4FA3-A505-AD7BE16003A0}" type="presParOf" srcId="{381A28C5-9057-461C-B60E-D27262B9C8B1}" destId="{E65486DD-65E0-46CF-9B28-6B91005D6AC6}" srcOrd="3" destOrd="0" presId="urn:microsoft.com/office/officeart/2005/8/layout/cycle2"/>
    <dgm:cxn modelId="{F3CBC90E-5EDC-4CDC-8BBA-3A7FF8A41BA8}" type="presParOf" srcId="{E65486DD-65E0-46CF-9B28-6B91005D6AC6}" destId="{F2C68702-C3DE-4E52-AD59-1773EEA087CB}" srcOrd="0" destOrd="0" presId="urn:microsoft.com/office/officeart/2005/8/layout/cycle2"/>
    <dgm:cxn modelId="{A1F1D873-D579-4B12-AD98-FC8DE02E832B}" type="presParOf" srcId="{381A28C5-9057-461C-B60E-D27262B9C8B1}" destId="{F5909553-E794-4DEE-97A0-C26C601EF886}" srcOrd="4" destOrd="0" presId="urn:microsoft.com/office/officeart/2005/8/layout/cycle2"/>
    <dgm:cxn modelId="{F4191525-F984-46DD-8E48-E8AC3B337A9D}" type="presParOf" srcId="{381A28C5-9057-461C-B60E-D27262B9C8B1}" destId="{32554375-34AB-4160-8692-4A7E80622E9A}" srcOrd="5" destOrd="0" presId="urn:microsoft.com/office/officeart/2005/8/layout/cycle2"/>
    <dgm:cxn modelId="{F5A055B9-D2C4-4BB1-B97A-C05A545D397E}" type="presParOf" srcId="{32554375-34AB-4160-8692-4A7E80622E9A}" destId="{56F20793-5ADF-4D67-86CD-5FAEF19B9499}" srcOrd="0" destOrd="0" presId="urn:microsoft.com/office/officeart/2005/8/layout/cycle2"/>
    <dgm:cxn modelId="{193A038A-6B1F-4A28-B3DA-19B51C0C3848}" type="presParOf" srcId="{381A28C5-9057-461C-B60E-D27262B9C8B1}" destId="{AB595306-B1A3-43B4-A8BC-24F9EF452B40}" srcOrd="6" destOrd="0" presId="urn:microsoft.com/office/officeart/2005/8/layout/cycle2"/>
    <dgm:cxn modelId="{2412A07C-A116-43EE-9C31-33BBFE778DAA}" type="presParOf" srcId="{381A28C5-9057-461C-B60E-D27262B9C8B1}" destId="{3FD7BEEF-E92F-453D-A9C7-54C59EF0F0CD}" srcOrd="7" destOrd="0" presId="urn:microsoft.com/office/officeart/2005/8/layout/cycle2"/>
    <dgm:cxn modelId="{33FFF40C-71E4-42C7-B13C-52D6C7D0667B}" type="presParOf" srcId="{3FD7BEEF-E92F-453D-A9C7-54C59EF0F0CD}" destId="{0FC94493-CAE7-4AA6-A9A8-CF34A579455B}" srcOrd="0" destOrd="0" presId="urn:microsoft.com/office/officeart/2005/8/layout/cycle2"/>
    <dgm:cxn modelId="{0FD26222-1B74-48B8-87EA-0218AA54075D}" type="presParOf" srcId="{381A28C5-9057-461C-B60E-D27262B9C8B1}" destId="{ECA666FD-3334-477A-B824-D6BCE96C7643}" srcOrd="8" destOrd="0" presId="urn:microsoft.com/office/officeart/2005/8/layout/cycle2"/>
    <dgm:cxn modelId="{C8B1DB1D-1DA5-4076-9ADE-61BD8A2AAE3A}" type="presParOf" srcId="{381A28C5-9057-461C-B60E-D27262B9C8B1}" destId="{AD8C99AE-9485-4D21-8BE2-3B5BAD84C3DB}" srcOrd="9" destOrd="0" presId="urn:microsoft.com/office/officeart/2005/8/layout/cycle2"/>
    <dgm:cxn modelId="{3A317FA4-0C99-400B-B089-10D1D6A6E66D}" type="presParOf" srcId="{AD8C99AE-9485-4D21-8BE2-3B5BAD84C3DB}" destId="{B4C5A901-119C-4A10-9012-9247F91C936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D5C201-5F4F-4422-B4E5-08CFB8FB3E0B}">
      <dsp:nvSpPr>
        <dsp:cNvPr id="0" name=""/>
        <dsp:cNvSpPr/>
      </dsp:nvSpPr>
      <dsp:spPr>
        <a:xfrm>
          <a:off x="3264749" y="1027"/>
          <a:ext cx="1242900" cy="12429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b="1" kern="1200" baseline="0" dirty="0">
            <a:solidFill>
              <a:schemeClr val="bg2"/>
            </a:solidFill>
          </a:endParaRPr>
        </a:p>
      </dsp:txBody>
      <dsp:txXfrm>
        <a:off x="3446767" y="183045"/>
        <a:ext cx="878864" cy="878864"/>
      </dsp:txXfrm>
    </dsp:sp>
    <dsp:sp modelId="{76177AC4-6D57-45EA-BAF1-BFDBB892359B}">
      <dsp:nvSpPr>
        <dsp:cNvPr id="0" name=""/>
        <dsp:cNvSpPr/>
      </dsp:nvSpPr>
      <dsp:spPr>
        <a:xfrm rot="2160000">
          <a:off x="4468194" y="955345"/>
          <a:ext cx="329679" cy="4194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 baseline="0" dirty="0">
            <a:solidFill>
              <a:schemeClr val="bg2"/>
            </a:solidFill>
          </a:endParaRPr>
        </a:p>
      </dsp:txBody>
      <dsp:txXfrm>
        <a:off x="4477638" y="1010174"/>
        <a:ext cx="230775" cy="251687"/>
      </dsp:txXfrm>
    </dsp:sp>
    <dsp:sp modelId="{3BAD6B90-7443-4A92-A45B-735E6A0C9DBE}">
      <dsp:nvSpPr>
        <dsp:cNvPr id="0" name=""/>
        <dsp:cNvSpPr/>
      </dsp:nvSpPr>
      <dsp:spPr>
        <a:xfrm>
          <a:off x="4773516" y="1097210"/>
          <a:ext cx="1242900" cy="12429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baseline="0" dirty="0">
              <a:solidFill>
                <a:schemeClr val="bg2"/>
              </a:solidFill>
            </a:rPr>
            <a:t>Serious Morbidity and Mortality</a:t>
          </a:r>
        </a:p>
      </dsp:txBody>
      <dsp:txXfrm>
        <a:off x="4955534" y="1279228"/>
        <a:ext cx="878864" cy="878864"/>
      </dsp:txXfrm>
    </dsp:sp>
    <dsp:sp modelId="{E65486DD-65E0-46CF-9B28-6B91005D6AC6}">
      <dsp:nvSpPr>
        <dsp:cNvPr id="0" name=""/>
        <dsp:cNvSpPr/>
      </dsp:nvSpPr>
      <dsp:spPr>
        <a:xfrm rot="6480000">
          <a:off x="4944861" y="2386878"/>
          <a:ext cx="329679" cy="4194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 baseline="0" dirty="0">
            <a:solidFill>
              <a:schemeClr val="bg2"/>
            </a:solidFill>
          </a:endParaRPr>
        </a:p>
      </dsp:txBody>
      <dsp:txXfrm rot="10800000">
        <a:off x="5009595" y="2423742"/>
        <a:ext cx="230775" cy="251687"/>
      </dsp:txXfrm>
    </dsp:sp>
    <dsp:sp modelId="{F5909553-E794-4DEE-97A0-C26C601EF886}">
      <dsp:nvSpPr>
        <dsp:cNvPr id="0" name=""/>
        <dsp:cNvSpPr/>
      </dsp:nvSpPr>
      <dsp:spPr>
        <a:xfrm>
          <a:off x="4197218" y="2870871"/>
          <a:ext cx="1242900" cy="12429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baseline="0" dirty="0">
              <a:solidFill>
                <a:schemeClr val="bg2"/>
              </a:solidFill>
            </a:rPr>
            <a:t>Reliable Testing</a:t>
          </a:r>
        </a:p>
      </dsp:txBody>
      <dsp:txXfrm>
        <a:off x="4379236" y="3052889"/>
        <a:ext cx="878864" cy="878864"/>
      </dsp:txXfrm>
    </dsp:sp>
    <dsp:sp modelId="{32554375-34AB-4160-8692-4A7E80622E9A}">
      <dsp:nvSpPr>
        <dsp:cNvPr id="0" name=""/>
        <dsp:cNvSpPr/>
      </dsp:nvSpPr>
      <dsp:spPr>
        <a:xfrm rot="10800000">
          <a:off x="3730690" y="3282582"/>
          <a:ext cx="329679" cy="4194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 baseline="0" dirty="0">
            <a:solidFill>
              <a:schemeClr val="bg2"/>
            </a:solidFill>
          </a:endParaRPr>
        </a:p>
      </dsp:txBody>
      <dsp:txXfrm rot="10800000">
        <a:off x="3829594" y="3366478"/>
        <a:ext cx="230775" cy="251687"/>
      </dsp:txXfrm>
    </dsp:sp>
    <dsp:sp modelId="{AB595306-B1A3-43B4-A8BC-24F9EF452B40}">
      <dsp:nvSpPr>
        <dsp:cNvPr id="0" name=""/>
        <dsp:cNvSpPr/>
      </dsp:nvSpPr>
      <dsp:spPr>
        <a:xfrm>
          <a:off x="2332280" y="2870871"/>
          <a:ext cx="1242900" cy="12429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baseline="0" dirty="0">
              <a:solidFill>
                <a:schemeClr val="bg2"/>
              </a:solidFill>
            </a:rPr>
            <a:t>Effective Treatment</a:t>
          </a:r>
        </a:p>
      </dsp:txBody>
      <dsp:txXfrm>
        <a:off x="2514298" y="3052889"/>
        <a:ext cx="878864" cy="878864"/>
      </dsp:txXfrm>
    </dsp:sp>
    <dsp:sp modelId="{3FD7BEEF-E92F-453D-A9C7-54C59EF0F0CD}">
      <dsp:nvSpPr>
        <dsp:cNvPr id="0" name=""/>
        <dsp:cNvSpPr/>
      </dsp:nvSpPr>
      <dsp:spPr>
        <a:xfrm rot="15120000">
          <a:off x="2503625" y="2404625"/>
          <a:ext cx="329679" cy="4194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 baseline="0" dirty="0">
            <a:solidFill>
              <a:schemeClr val="bg2"/>
            </a:solidFill>
          </a:endParaRPr>
        </a:p>
      </dsp:txBody>
      <dsp:txXfrm rot="10800000">
        <a:off x="2568359" y="2535553"/>
        <a:ext cx="230775" cy="251687"/>
      </dsp:txXfrm>
    </dsp:sp>
    <dsp:sp modelId="{ECA666FD-3334-477A-B824-D6BCE96C7643}">
      <dsp:nvSpPr>
        <dsp:cNvPr id="0" name=""/>
        <dsp:cNvSpPr/>
      </dsp:nvSpPr>
      <dsp:spPr>
        <a:xfrm>
          <a:off x="1755982" y="1097210"/>
          <a:ext cx="1242900" cy="12429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bg2"/>
              </a:solidFill>
            </a:rPr>
            <a:t>Willing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bg2"/>
              </a:solidFill>
            </a:rPr>
            <a:t>to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bg2"/>
              </a:solidFill>
            </a:rPr>
            <a:t>Treat</a:t>
          </a:r>
        </a:p>
      </dsp:txBody>
      <dsp:txXfrm>
        <a:off x="1938000" y="1279228"/>
        <a:ext cx="878864" cy="878864"/>
      </dsp:txXfrm>
    </dsp:sp>
    <dsp:sp modelId="{AD8C99AE-9485-4D21-8BE2-3B5BAD84C3DB}">
      <dsp:nvSpPr>
        <dsp:cNvPr id="0" name=""/>
        <dsp:cNvSpPr/>
      </dsp:nvSpPr>
      <dsp:spPr>
        <a:xfrm rot="19440000">
          <a:off x="2959428" y="966314"/>
          <a:ext cx="329679" cy="4194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2968872" y="1079277"/>
        <a:ext cx="230775" cy="2516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D5C201-5F4F-4422-B4E5-08CFB8FB3E0B}">
      <dsp:nvSpPr>
        <dsp:cNvPr id="0" name=""/>
        <dsp:cNvSpPr/>
      </dsp:nvSpPr>
      <dsp:spPr>
        <a:xfrm>
          <a:off x="3264749" y="1027"/>
          <a:ext cx="1242900" cy="12429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baseline="0" dirty="0">
              <a:solidFill>
                <a:schemeClr val="bg2"/>
              </a:solidFill>
            </a:rPr>
            <a:t>FH</a:t>
          </a:r>
        </a:p>
      </dsp:txBody>
      <dsp:txXfrm>
        <a:off x="3446767" y="183045"/>
        <a:ext cx="878864" cy="878864"/>
      </dsp:txXfrm>
    </dsp:sp>
    <dsp:sp modelId="{76177AC4-6D57-45EA-BAF1-BFDBB892359B}">
      <dsp:nvSpPr>
        <dsp:cNvPr id="0" name=""/>
        <dsp:cNvSpPr/>
      </dsp:nvSpPr>
      <dsp:spPr>
        <a:xfrm rot="2160000">
          <a:off x="4468194" y="955345"/>
          <a:ext cx="329679" cy="4194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 baseline="0" dirty="0">
            <a:solidFill>
              <a:schemeClr val="bg2"/>
            </a:solidFill>
          </a:endParaRPr>
        </a:p>
      </dsp:txBody>
      <dsp:txXfrm>
        <a:off x="4477638" y="1010174"/>
        <a:ext cx="230775" cy="251687"/>
      </dsp:txXfrm>
    </dsp:sp>
    <dsp:sp modelId="{3BAD6B90-7443-4A92-A45B-735E6A0C9DBE}">
      <dsp:nvSpPr>
        <dsp:cNvPr id="0" name=""/>
        <dsp:cNvSpPr/>
      </dsp:nvSpPr>
      <dsp:spPr>
        <a:xfrm>
          <a:off x="4773516" y="1097210"/>
          <a:ext cx="1242900" cy="12429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baseline="0" dirty="0">
              <a:solidFill>
                <a:schemeClr val="bg2"/>
              </a:solidFill>
            </a:rPr>
            <a:t>Serious Morbidity and Mortality</a:t>
          </a:r>
        </a:p>
      </dsp:txBody>
      <dsp:txXfrm>
        <a:off x="4955534" y="1279228"/>
        <a:ext cx="878864" cy="878864"/>
      </dsp:txXfrm>
    </dsp:sp>
    <dsp:sp modelId="{E65486DD-65E0-46CF-9B28-6B91005D6AC6}">
      <dsp:nvSpPr>
        <dsp:cNvPr id="0" name=""/>
        <dsp:cNvSpPr/>
      </dsp:nvSpPr>
      <dsp:spPr>
        <a:xfrm rot="6480000">
          <a:off x="4944861" y="2386878"/>
          <a:ext cx="329679" cy="4194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 baseline="0" dirty="0">
            <a:solidFill>
              <a:schemeClr val="bg2"/>
            </a:solidFill>
          </a:endParaRPr>
        </a:p>
      </dsp:txBody>
      <dsp:txXfrm rot="10800000">
        <a:off x="5009595" y="2423742"/>
        <a:ext cx="230775" cy="251687"/>
      </dsp:txXfrm>
    </dsp:sp>
    <dsp:sp modelId="{F5909553-E794-4DEE-97A0-C26C601EF886}">
      <dsp:nvSpPr>
        <dsp:cNvPr id="0" name=""/>
        <dsp:cNvSpPr/>
      </dsp:nvSpPr>
      <dsp:spPr>
        <a:xfrm>
          <a:off x="4197218" y="2870871"/>
          <a:ext cx="1242900" cy="12429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baseline="0" dirty="0">
              <a:solidFill>
                <a:schemeClr val="bg2"/>
              </a:solidFill>
            </a:rPr>
            <a:t>Reliable Testing</a:t>
          </a:r>
        </a:p>
      </dsp:txBody>
      <dsp:txXfrm>
        <a:off x="4379236" y="3052889"/>
        <a:ext cx="878864" cy="878864"/>
      </dsp:txXfrm>
    </dsp:sp>
    <dsp:sp modelId="{32554375-34AB-4160-8692-4A7E80622E9A}">
      <dsp:nvSpPr>
        <dsp:cNvPr id="0" name=""/>
        <dsp:cNvSpPr/>
      </dsp:nvSpPr>
      <dsp:spPr>
        <a:xfrm rot="10800000">
          <a:off x="3730690" y="3282582"/>
          <a:ext cx="329679" cy="4194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 baseline="0" dirty="0">
            <a:solidFill>
              <a:schemeClr val="bg2"/>
            </a:solidFill>
          </a:endParaRPr>
        </a:p>
      </dsp:txBody>
      <dsp:txXfrm rot="10800000">
        <a:off x="3829594" y="3366478"/>
        <a:ext cx="230775" cy="251687"/>
      </dsp:txXfrm>
    </dsp:sp>
    <dsp:sp modelId="{AB595306-B1A3-43B4-A8BC-24F9EF452B40}">
      <dsp:nvSpPr>
        <dsp:cNvPr id="0" name=""/>
        <dsp:cNvSpPr/>
      </dsp:nvSpPr>
      <dsp:spPr>
        <a:xfrm>
          <a:off x="2332280" y="2870871"/>
          <a:ext cx="1242900" cy="12429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baseline="0" dirty="0">
              <a:solidFill>
                <a:schemeClr val="bg2"/>
              </a:solidFill>
            </a:rPr>
            <a:t>Effective Treatment</a:t>
          </a:r>
        </a:p>
      </dsp:txBody>
      <dsp:txXfrm>
        <a:off x="2514298" y="3052889"/>
        <a:ext cx="878864" cy="878864"/>
      </dsp:txXfrm>
    </dsp:sp>
    <dsp:sp modelId="{3FD7BEEF-E92F-453D-A9C7-54C59EF0F0CD}">
      <dsp:nvSpPr>
        <dsp:cNvPr id="0" name=""/>
        <dsp:cNvSpPr/>
      </dsp:nvSpPr>
      <dsp:spPr>
        <a:xfrm rot="15120000">
          <a:off x="2503625" y="2404625"/>
          <a:ext cx="329679" cy="4194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 baseline="0" dirty="0">
            <a:solidFill>
              <a:schemeClr val="bg2"/>
            </a:solidFill>
          </a:endParaRPr>
        </a:p>
      </dsp:txBody>
      <dsp:txXfrm rot="10800000">
        <a:off x="2568359" y="2535553"/>
        <a:ext cx="230775" cy="251687"/>
      </dsp:txXfrm>
    </dsp:sp>
    <dsp:sp modelId="{ECA666FD-3334-477A-B824-D6BCE96C7643}">
      <dsp:nvSpPr>
        <dsp:cNvPr id="0" name=""/>
        <dsp:cNvSpPr/>
      </dsp:nvSpPr>
      <dsp:spPr>
        <a:xfrm>
          <a:off x="1755982" y="1097210"/>
          <a:ext cx="1242900" cy="12429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bg2"/>
              </a:solidFill>
            </a:rPr>
            <a:t>Willing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bg2"/>
              </a:solidFill>
            </a:rPr>
            <a:t>to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bg2"/>
              </a:solidFill>
            </a:rPr>
            <a:t>Treat</a:t>
          </a:r>
        </a:p>
      </dsp:txBody>
      <dsp:txXfrm>
        <a:off x="1938000" y="1279228"/>
        <a:ext cx="878864" cy="878864"/>
      </dsp:txXfrm>
    </dsp:sp>
    <dsp:sp modelId="{AD8C99AE-9485-4D21-8BE2-3B5BAD84C3DB}">
      <dsp:nvSpPr>
        <dsp:cNvPr id="0" name=""/>
        <dsp:cNvSpPr/>
      </dsp:nvSpPr>
      <dsp:spPr>
        <a:xfrm rot="19440000">
          <a:off x="2959428" y="966314"/>
          <a:ext cx="329679" cy="4194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2968872" y="1079277"/>
        <a:ext cx="230775" cy="251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4A43A8A-3E84-41E1-A594-4536A8F2E0B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663728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7712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30700"/>
            <a:ext cx="50292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365517F-41E7-4338-984A-D09BA4D626B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839416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6175" y="685800"/>
            <a:ext cx="4572000" cy="3429000"/>
          </a:xfrm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Arial" panose="020B0604020202020204" pitchFamily="34" charset="0"/>
              </a:rPr>
              <a:t>Speaker notes 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dirty="0">
                <a:latin typeface="Arial" panose="020B0604020202020204" pitchFamily="34" charset="0"/>
              </a:rPr>
              <a:t>THIS IS A TEMPLATE SLIDE</a:t>
            </a:r>
          </a:p>
          <a:p>
            <a:pPr marL="168244" indent="-168244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" panose="020B0604020202020204" pitchFamily="34" charset="0"/>
              </a:rPr>
              <a:t>Please insert relevant details of your job role, career history, and current responsibilities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729057" indent="-280406" defTabSz="914437"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2pPr>
            <a:lvl3pPr marL="1121626" indent="-224325" defTabSz="914437"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3pPr>
            <a:lvl4pPr marL="1570276" indent="-224325" defTabSz="914437"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4pPr>
            <a:lvl5pPr marL="2018927" indent="-224325" defTabSz="914437"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8568C033-EEBA-4A72-B6F1-795DD7CEB62D}" type="slidenum">
              <a:rPr lang="en-US" altLang="en-US" sz="1200" b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en-US" altLang="en-US" sz="1200" b="0" dirty="0">
              <a:solidFill>
                <a:schemeClr val="tx1"/>
              </a:solidFill>
            </a:endParaRPr>
          </a:p>
        </p:txBody>
      </p:sp>
      <p:sp>
        <p:nvSpPr>
          <p:cNvPr id="36869" name="Date Placeholder 1"/>
          <p:cNvSpPr>
            <a:spLocks noGrp="1"/>
          </p:cNvSpPr>
          <p:nvPr>
            <p:ph type="dt" sz="quarter" idx="1"/>
          </p:nvPr>
        </p:nvSpPr>
        <p:spPr>
          <a:xfrm>
            <a:off x="3886200" y="0"/>
            <a:ext cx="2970213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729057" indent="-280406" defTabSz="914437"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2pPr>
            <a:lvl3pPr marL="1121626" indent="-224325" defTabSz="914437"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3pPr>
            <a:lvl4pPr marL="1570276" indent="-224325" defTabSz="914437"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4pPr>
            <a:lvl5pPr marL="2018927" indent="-224325" defTabSz="914437"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216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0335EF00-EFA0-4851-A827-3E03C6461A63}" type="slidenum">
              <a:rPr lang="en-US" altLang="en-US" sz="1200" smtClean="0">
                <a:latin typeface="Times New Roman" panose="02020603050405020304" pitchFamily="18" charset="0"/>
              </a:rPr>
              <a:pPr>
                <a:defRPr/>
              </a:pPr>
              <a:t>4</a:t>
            </a:fld>
            <a:endParaRPr lang="en-US" altLang="en-US" sz="12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234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2892F5-4F53-4813-8D39-119BDCBD4123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4982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B6CE9A-563D-4E85-A10B-FA458E142641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1642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E073DD-5565-402D-8A31-C91C299B318B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2495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D45FE8-DB3B-48F6-A454-02512F0538A0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7722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CEF6DE-458E-4541-A2E5-D5B290FD0A61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2913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6EB1F995-F6ED-474C-9585-98BA15037043}" type="slidenum">
              <a:rPr lang="en-US" altLang="en-US" sz="1200" smtClean="0">
                <a:latin typeface="Times New Roman" panose="02020603050405020304" pitchFamily="18" charset="0"/>
              </a:rPr>
              <a:pPr>
                <a:defRPr/>
              </a:pPr>
              <a:t>40</a:t>
            </a:fld>
            <a:endParaRPr lang="en-US" altLang="en-US" sz="12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038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F0FB172A-6873-4797-AF78-F8979AAC4A36}" type="slidenum">
              <a:rPr lang="en-US" altLang="en-US" sz="1200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en-US" altLang="en-US" sz="1200" dirty="0">
              <a:solidFill>
                <a:srgbClr val="000000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 dirty="0">
                <a:latin typeface="Arial" panose="020B0604020202020204" pitchFamily="34" charset="0"/>
                <a:cs typeface="Times New Roman" panose="02020603050405020304" pitchFamily="18" charset="0"/>
              </a:rPr>
              <a:t>Schematic time course of human atherogenesis</a:t>
            </a:r>
            <a:endParaRPr lang="en-US" altLang="en-US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en-US" dirty="0">
                <a:latin typeface="Arial" panose="020B0604020202020204" pitchFamily="34" charset="0"/>
                <a:cs typeface="Times New Roman" panose="02020603050405020304" pitchFamily="18" charset="0"/>
              </a:rPr>
              <a:t>In this timeline of atherosclerosis, note the compensatory enlargement as intimal thickening progresses, until later in the disease when luminal obstruction occurs.</a:t>
            </a:r>
          </a:p>
          <a:p>
            <a:r>
              <a:rPr lang="en-US" altLang="en-US" dirty="0">
                <a:latin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45191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81328D8B-2C36-4DAF-AC9E-AEFA60315C92}" type="slidenum">
              <a:rPr lang="en-US" altLang="en-US" sz="1200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en-US" altLang="en-US" sz="1200" dirty="0">
              <a:solidFill>
                <a:srgbClr val="000000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 dirty="0">
                <a:latin typeface="Arial" panose="020B0604020202020204" pitchFamily="34" charset="0"/>
                <a:cs typeface="Times New Roman" panose="02020603050405020304" pitchFamily="18" charset="0"/>
              </a:rPr>
              <a:t>Schematic time course of human atherogenesis</a:t>
            </a:r>
            <a:endParaRPr lang="en-US" altLang="en-US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altLang="en-US" dirty="0">
                <a:latin typeface="Arial" panose="020B0604020202020204" pitchFamily="34" charset="0"/>
                <a:cs typeface="Times New Roman" panose="02020603050405020304" pitchFamily="18" charset="0"/>
              </a:rPr>
              <a:t>In this timeline of atherosclerosis, note the compensatory enlargement as intimal thickening progresses, until later in the disease when luminal obstruction occurs.</a:t>
            </a:r>
          </a:p>
          <a:p>
            <a:r>
              <a:rPr lang="en-US" altLang="en-US" dirty="0">
                <a:latin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93181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E114F-E945-4554-8AF1-4454F29846C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864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A8A01-33A2-493F-B6B9-6C89DB1F3DB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1126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35CA7-D6C1-45B1-B2F3-D4B9E6F7C29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71415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C51C1-3539-4031-B2D1-1B6F608BE18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89033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B102A-21DA-4B68-9CFE-0738CDAF7A7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18955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70E17-8CEC-40EF-AF73-68F8964379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326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BEB43-75A5-4203-9B24-3F4EF9394F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2705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C3D2F-D9E1-4029-B1AF-0D85606768A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9589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AC2B2-7AEA-48A3-A516-06F1635C110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73939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96616-3016-4865-BE16-3DAD7A4BC2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01831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A48BA-359A-4938-953C-54C7D94939A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596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7969A-88D5-4D20-9E63-C644093E33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4884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E832A5-311F-416A-B079-94AF99A5A26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88702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B7F13-5ADE-4823-A876-E1E44405A9F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9649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76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319A7DD-D6B9-465C-8042-55F368F8306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3" name="Rectangle 3"/>
          <p:cNvSpPr>
            <a:spLocks noChangeArrowheads="1"/>
          </p:cNvSpPr>
          <p:nvPr/>
        </p:nvSpPr>
        <p:spPr bwMode="auto">
          <a:xfrm>
            <a:off x="3743325" y="269240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209940" name="Rectangle 20"/>
          <p:cNvSpPr>
            <a:spLocks noChangeArrowheads="1"/>
          </p:cNvSpPr>
          <p:nvPr/>
        </p:nvSpPr>
        <p:spPr bwMode="auto">
          <a:xfrm>
            <a:off x="609600" y="3733800"/>
            <a:ext cx="78486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Don P. Wilson, M.D., FNLA</a:t>
            </a:r>
          </a:p>
          <a:p>
            <a:pPr algn="ctr" eaLnBrk="1" hangingPunct="1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Fellow, American Board of Clinical Lipidology</a:t>
            </a:r>
          </a:p>
          <a:p>
            <a:pPr algn="ctr" eaLnBrk="1" hangingPunct="1"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Pediatric Endocrinology</a:t>
            </a:r>
          </a:p>
          <a:p>
            <a:pPr algn="ctr" eaLnBrk="1" hangingPunct="1"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Cook Children’s Medical Center</a:t>
            </a:r>
          </a:p>
          <a:p>
            <a:pPr algn="ctr" eaLnBrk="1" hangingPunct="1"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Fort Worth, Texas</a:t>
            </a:r>
          </a:p>
        </p:txBody>
      </p:sp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533400" y="990600"/>
            <a:ext cx="8229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Cholesterol Screening in Children and Young Adults. Where are we going?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cs typeface="Arial" panose="020B0604020202020204" pitchFamily="34" charset="0"/>
              </a:rPr>
              <a:t>Disclosures </a:t>
            </a:r>
          </a:p>
        </p:txBody>
      </p:sp>
      <p:sp>
        <p:nvSpPr>
          <p:cNvPr id="2" name="Rectangle 1"/>
          <p:cNvSpPr/>
          <p:nvPr/>
        </p:nvSpPr>
        <p:spPr>
          <a:xfrm>
            <a:off x="685800" y="2133600"/>
            <a:ext cx="8077200" cy="3108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sz="28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Osler Institute - Speaker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sz="28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Insulet - Speaker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sz="28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Aegerion Pharmaceuticals - Advisory Board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sz="28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Alexion Pharmaceuticals - Advisory Board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sz="28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Merck Sharp &amp; Dohme - Research Funding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sz="28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Novo Nordisk Inc.- Research Funding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Rationale for </a:t>
            </a:r>
            <a:br>
              <a:rPr lang="en-US" dirty="0"/>
            </a:br>
            <a:r>
              <a:rPr lang="en-US" dirty="0"/>
              <a:t>Cholesterol Screening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 marL="457200" indent="-457200">
              <a:buFontTx/>
              <a:buAutoNum type="arabicPeriod"/>
              <a:defRPr/>
            </a:pPr>
            <a:r>
              <a:rPr lang="en-US" altLang="en-US" sz="2800" dirty="0"/>
              <a:t>Abnormal lipid values are highly prevalent.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altLang="en-US" sz="2800" dirty="0"/>
              <a:t>Well documented relationship between total and LDL-C levels and CHD risk.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altLang="en-US" sz="2800" dirty="0"/>
              <a:t>Treatment decreases the risk of CVD events.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altLang="en-US" sz="2800" dirty="0"/>
              <a:t>Early knowledge of a lipid disorder creates the best opportunity for early intervention.</a:t>
            </a:r>
          </a:p>
          <a:p>
            <a:pPr marL="457200" indent="-457200">
              <a:buFontTx/>
              <a:buNone/>
              <a:defRPr/>
            </a:pPr>
            <a:endParaRPr lang="en-US" alt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409575"/>
            <a:ext cx="8001000" cy="1143000"/>
          </a:xfrm>
        </p:spPr>
        <p:txBody>
          <a:bodyPr/>
          <a:lstStyle/>
          <a:p>
            <a:pPr>
              <a:defRPr/>
            </a:pPr>
            <a:r>
              <a:rPr lang="en-US" dirty="0"/>
              <a:t>Principles of Screening</a:t>
            </a:r>
            <a:br>
              <a:rPr lang="en-US" dirty="0"/>
            </a:br>
            <a:r>
              <a:rPr lang="en-US" dirty="0"/>
              <a:t>Congenital Hypothyroidism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81200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629400" y="3124200"/>
            <a:ext cx="2438400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u="sng" dirty="0"/>
              <a:t>Increased Risk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Developmental Delay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Mental Retardation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29400" y="5080000"/>
            <a:ext cx="1817688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u="sng" dirty="0"/>
              <a:t>Testing</a:t>
            </a:r>
            <a:r>
              <a:rPr lang="en-US" sz="2000" dirty="0"/>
              <a:t> - TSH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Reliable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Specific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" y="5060950"/>
            <a:ext cx="2992438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u="sng" dirty="0"/>
              <a:t>Treatment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Thyroid Hormone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10-15 mcg/kg/d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Reliable monitoring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" y="3251200"/>
            <a:ext cx="2195513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u="sng" dirty="0"/>
              <a:t>Shared Decision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Physician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Parent</a:t>
            </a:r>
          </a:p>
        </p:txBody>
      </p:sp>
      <p:sp>
        <p:nvSpPr>
          <p:cNvPr id="8200" name="TextBox 4"/>
          <p:cNvSpPr txBox="1">
            <a:spLocks noChangeArrowheads="1"/>
          </p:cNvSpPr>
          <p:nvPr/>
        </p:nvSpPr>
        <p:spPr bwMode="auto">
          <a:xfrm>
            <a:off x="5180013" y="2233613"/>
            <a:ext cx="38115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Affects 1:4000 newborns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8"/>
          <a:srcRect t="15202" b="18289"/>
          <a:stretch>
            <a:fillRect/>
          </a:stretch>
        </p:blipFill>
        <p:spPr bwMode="auto">
          <a:xfrm>
            <a:off x="3930650" y="2209800"/>
            <a:ext cx="841375" cy="838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Newborn Screening</a:t>
            </a:r>
          </a:p>
        </p:txBody>
      </p:sp>
      <p:graphicFrame>
        <p:nvGraphicFramePr>
          <p:cNvPr id="10243" name="Object 2"/>
          <p:cNvGraphicFramePr>
            <a:graphicFrameLocks noChangeAspect="1"/>
          </p:cNvGraphicFramePr>
          <p:nvPr/>
        </p:nvGraphicFramePr>
        <p:xfrm>
          <a:off x="331788" y="1905000"/>
          <a:ext cx="8480425" cy="463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5949456" imgH="3106396" progId="Word.Document.12">
                  <p:embed/>
                </p:oleObj>
              </mc:Choice>
              <mc:Fallback>
                <p:oleObj name="Document" r:id="rId3" imgW="5949456" imgH="3106396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88" y="1905000"/>
                        <a:ext cx="8480425" cy="463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2400" dirty="0">
                <a:solidFill>
                  <a:srgbClr val="FFFF00"/>
                </a:solidFill>
              </a:rPr>
              <a:t>Which of the following is the key goal of cholesterol screening?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+mj-lt"/>
              <a:buAutoNum type="alphaLcPeriod"/>
              <a:defRPr/>
            </a:pPr>
            <a:r>
              <a:rPr lang="en-US" altLang="en-US" sz="24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Familial hypercholesterolemia.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+mj-lt"/>
              <a:buAutoNum type="alphaLcPeriod"/>
              <a:defRPr/>
            </a:pPr>
            <a:r>
              <a:rPr lang="en-US" altLang="en-US" sz="24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All genetic disorders associated with increased atherogenic cholesterol.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+mj-lt"/>
              <a:buAutoNum type="alphaLcPeriod"/>
              <a:defRPr/>
            </a:pPr>
            <a:r>
              <a:rPr lang="en-US" altLang="en-US" sz="24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All acquired conditions associated with increased atherogenic cholesterol.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+mj-lt"/>
              <a:buAutoNum type="alphaLcPeriod"/>
              <a:defRPr/>
            </a:pPr>
            <a:r>
              <a:rPr lang="en-US" altLang="en-US" sz="24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and b.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+mj-lt"/>
              <a:buAutoNum type="alphaLcPeriod"/>
              <a:defRPr/>
            </a:pPr>
            <a:r>
              <a:rPr lang="en-US" altLang="en-US" sz="24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 and c.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FontTx/>
              <a:buAutoNum type="alphaLcPeriod"/>
              <a:defRPr/>
            </a:pPr>
            <a:endParaRPr lang="en-US" altLang="en-US" sz="2400" dirty="0">
              <a:solidFill>
                <a:srgbClr val="FFFF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defRPr/>
            </a:pPr>
            <a:endParaRPr lang="en-US" altLang="en-US" dirty="0"/>
          </a:p>
        </p:txBody>
      </p:sp>
      <p:grpSp>
        <p:nvGrpSpPr>
          <p:cNvPr id="12291" name="Group 4"/>
          <p:cNvGrpSpPr>
            <a:grpSpLocks/>
          </p:cNvGrpSpPr>
          <p:nvPr/>
        </p:nvGrpSpPr>
        <p:grpSpPr bwMode="auto">
          <a:xfrm>
            <a:off x="838200" y="547688"/>
            <a:ext cx="7543800" cy="1281112"/>
            <a:chOff x="838200" y="547688"/>
            <a:chExt cx="7543800" cy="1281112"/>
          </a:xfrm>
        </p:grpSpPr>
        <p:pic>
          <p:nvPicPr>
            <p:cNvPr id="12293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547688"/>
              <a:ext cx="1448039" cy="1281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 bwMode="auto">
            <a:xfrm>
              <a:off x="2286000" y="547688"/>
              <a:ext cx="6096000" cy="1281112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</a:rPr>
              <a:t>Question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077200" cy="1143000"/>
          </a:xfrm>
        </p:spPr>
        <p:txBody>
          <a:bodyPr/>
          <a:lstStyle/>
          <a:p>
            <a:pPr>
              <a:defRPr/>
            </a:pPr>
            <a:br>
              <a:rPr lang="en-US" dirty="0"/>
            </a:br>
            <a:r>
              <a:rPr lang="en-US" dirty="0"/>
              <a:t>Cholesterol Screening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n-US" sz="3600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World Health Organization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FontTx/>
              <a:buNone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Key Principles of Screening</a:t>
            </a:r>
          </a:p>
          <a:p>
            <a:pPr marL="0" indent="0">
              <a:buFontTx/>
              <a:buNone/>
              <a:defRPr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371600" y="4953000"/>
            <a:ext cx="6705600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Wilson JMG, Jungner G. PRINCIPLES AND PRACTICE OF SCREENING FOR DISEASE. In: Organization WH, editor. Geneva: World Health Organization; 1968.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15925" y="1676400"/>
            <a:ext cx="7966075" cy="3733800"/>
          </a:xfrm>
        </p:spPr>
        <p:txBody>
          <a:bodyPr/>
          <a:lstStyle/>
          <a:p>
            <a:pPr marL="514350" indent="-514350" eaLnBrk="1" fontAlgn="t" hangingPunct="1">
              <a:buFont typeface="+mj-lt"/>
              <a:buAutoNum type="arabicPeriod"/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CVD is the leading cause of morbidity and mortality worldwide. </a:t>
            </a:r>
          </a:p>
          <a:p>
            <a:pPr marL="514350" indent="-514350" eaLnBrk="1" fontAlgn="t" hangingPunct="1">
              <a:buFont typeface="+mj-lt"/>
              <a:buAutoNum type="arabicPeriod"/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U.S. more than 600,000 ( ̴̴ 1 in 4) die of heart disease each year. </a:t>
            </a:r>
          </a:p>
          <a:p>
            <a:pPr marL="514350" indent="-514350" eaLnBrk="1" fontAlgn="t" hangingPunct="1">
              <a:buFont typeface="+mj-lt"/>
              <a:buAutoNum type="arabicPeriod"/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those with heart disease, coronary heart disease is the most common, killing &gt; 370,000 people annually.</a:t>
            </a:r>
          </a:p>
          <a:p>
            <a:pPr marL="514350" indent="-514350" eaLnBrk="1" fontAlgn="t" hangingPunct="1">
              <a:buFont typeface="+mj-lt"/>
              <a:buAutoNum type="arabicPeriod"/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Abnormalities in lipoprotein metabolism represent approximately 50% of the population attributable risk of CVD.</a:t>
            </a:r>
            <a:endParaRPr lang="en-US" altLang="en-US" sz="2600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fontAlgn="t" hangingPunct="1">
              <a:buFontTx/>
              <a:buNone/>
              <a:defRPr/>
            </a:pPr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t" hangingPunct="1">
              <a:buFont typeface="Arial" panose="020B0604020202020204" pitchFamily="34" charset="0"/>
              <a:buAutoNum type="arabicPeriod"/>
              <a:defRPr/>
            </a:pPr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5488" y="6465888"/>
            <a:ext cx="38512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24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CDC, 2015; Mozaffarian D, 2015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en-US" sz="3600" dirty="0"/>
              <a:t>An important health problem.</a:t>
            </a:r>
          </a:p>
        </p:txBody>
      </p:sp>
      <p:pic>
        <p:nvPicPr>
          <p:cNvPr id="15365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Box 7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u="sng" dirty="0">
                <a:solidFill>
                  <a:schemeClr val="bg2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025" y="1981200"/>
            <a:ext cx="7772400" cy="4114800"/>
          </a:xfrm>
        </p:spPr>
        <p:txBody>
          <a:bodyPr/>
          <a:lstStyle/>
          <a:p>
            <a:pPr marL="0" indent="0" eaLnBrk="1" fontAlgn="t" hangingPunct="1">
              <a:buFontTx/>
              <a:buNone/>
              <a:defRPr/>
            </a:pPr>
            <a:r>
              <a:rPr lang="en-US" altLang="en-US" sz="2600" dirty="0">
                <a:solidFill>
                  <a:srgbClr val="FFFFFF"/>
                </a:solidFill>
              </a:rPr>
              <a:t>Cholesterol screening has the potential to identify a wide variety of primary and secondary conditions, including:</a:t>
            </a:r>
          </a:p>
          <a:p>
            <a:pPr marL="514350" indent="-514350" eaLnBrk="1" fontAlgn="t" hangingPunct="1"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Genetic mutations in lipid and lipoprotein metabolism.</a:t>
            </a:r>
          </a:p>
          <a:p>
            <a:pPr marL="514350" indent="-514350">
              <a:spcBef>
                <a:spcPct val="0"/>
              </a:spcBef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Acquired dyslipidemia, especially related to unhealthy lifestyles, obesity, medications, etc.</a:t>
            </a:r>
          </a:p>
          <a:p>
            <a:pPr marL="0" indent="0">
              <a:spcBef>
                <a:spcPct val="0"/>
              </a:spcBef>
              <a:spcAft>
                <a:spcPts val="800"/>
              </a:spcAft>
              <a:buNone/>
              <a:defRPr/>
            </a:pPr>
            <a:endParaRPr lang="en-US" altLang="en-US" sz="2600" dirty="0">
              <a:solidFill>
                <a:srgbClr val="FFFF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t" hangingPunct="1">
              <a:buFontTx/>
              <a:buNone/>
              <a:defRPr/>
            </a:pPr>
            <a:r>
              <a:rPr lang="en-US" altLang="en-US" sz="2600" dirty="0">
                <a:solidFill>
                  <a:srgbClr val="FFFFFF"/>
                </a:solidFill>
              </a:rPr>
              <a:t>It is, therefore, critical to identify the </a:t>
            </a:r>
            <a:r>
              <a:rPr lang="en-US" altLang="en-US" sz="2600" dirty="0">
                <a:solidFill>
                  <a:srgbClr val="FFFF00"/>
                </a:solidFill>
              </a:rPr>
              <a:t>primary goal </a:t>
            </a:r>
            <a:r>
              <a:rPr lang="en-US" altLang="en-US" sz="2600" dirty="0">
                <a:solidFill>
                  <a:srgbClr val="FFFFFF"/>
                </a:solidFill>
              </a:rPr>
              <a:t>of cholesterol screening. </a:t>
            </a:r>
          </a:p>
          <a:p>
            <a:pPr marL="0" indent="0">
              <a:buFontTx/>
              <a:buNone/>
              <a:defRPr/>
            </a:pPr>
            <a:endParaRPr lang="en-US" alt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en-US" sz="3600" dirty="0"/>
              <a:t>An important health problem.</a:t>
            </a:r>
          </a:p>
        </p:txBody>
      </p:sp>
      <p:pic>
        <p:nvPicPr>
          <p:cNvPr id="16388" name="Content Placeholder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7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dirty="0">
                <a:solidFill>
                  <a:schemeClr val="bg2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en-US" sz="3600" dirty="0"/>
              <a:t>An important health problem.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marL="0" indent="0" eaLnBrk="1" fontAlgn="t" hangingPunct="1">
              <a:buFontTx/>
              <a:buNone/>
              <a:defRPr/>
            </a:pPr>
            <a:r>
              <a:rPr lang="en-US" altLang="en-US" sz="2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believe familial hypercholesterolemia (FH) should be the primary goal of cholesterol screening. </a:t>
            </a:r>
            <a:r>
              <a:rPr lang="en-US" altLang="en-US" sz="2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Why FH? </a:t>
            </a:r>
          </a:p>
          <a:p>
            <a:pPr marL="514350" indent="-514350" eaLnBrk="1" fontAlgn="t" hangingPunct="1"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Mortality rates from CHD in FH:</a:t>
            </a:r>
          </a:p>
          <a:p>
            <a:pPr marL="971550" lvl="1" indent="-514350" eaLnBrk="1" fontAlgn="t" hangingPunct="1">
              <a:buFont typeface="+mj-lt"/>
              <a:buAutoNum type="alphaLcPeriod"/>
              <a:defRPr/>
            </a:pPr>
            <a:r>
              <a:rPr lang="en-US" altLang="en-US" sz="2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100x greater in those age 20-39</a:t>
            </a:r>
          </a:p>
          <a:p>
            <a:pPr marL="971550" lvl="1" indent="-514350" eaLnBrk="1" fontAlgn="t" hangingPunct="1">
              <a:buFont typeface="+mj-lt"/>
              <a:buAutoNum type="alphaLcPeriod"/>
              <a:defRPr/>
            </a:pPr>
            <a:r>
              <a:rPr lang="en-US" altLang="en-US" sz="2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4x greater in those age 40-59</a:t>
            </a:r>
          </a:p>
          <a:p>
            <a:pPr marL="514350" indent="-514350" eaLnBrk="1" fontAlgn="t" hangingPunct="1"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Children with untreated HeFH have a dramatic increase in risk of premature CHD after 20 years of age.</a:t>
            </a:r>
          </a:p>
          <a:p>
            <a:pPr marL="0" indent="0" eaLnBrk="1" fontAlgn="t" hangingPunct="1">
              <a:buFontTx/>
              <a:buAutoNum type="arabicPeriod"/>
              <a:defRPr/>
            </a:pPr>
            <a:endParaRPr lang="en-US" altLang="en-US" sz="2600" dirty="0">
              <a:solidFill>
                <a:srgbClr val="FFFFFF"/>
              </a:solidFill>
            </a:endParaRPr>
          </a:p>
          <a:p>
            <a:pPr marL="0" indent="0">
              <a:defRPr/>
            </a:pPr>
            <a:endParaRPr lang="en-US" altLang="en-US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415925" y="6261100"/>
            <a:ext cx="8077200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Youssef AA, Srinivasan SR, Elkasabany A, Chen W, Berenson GS. Trends of lipoprotein variables from childhood to adulthood in offspring of parents with coronary heart disease: the Bogalusa Heart Study. Metabolism. 2001; 50:1441–6.</a:t>
            </a:r>
          </a:p>
        </p:txBody>
      </p:sp>
      <p:pic>
        <p:nvPicPr>
          <p:cNvPr id="18437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7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dirty="0">
                <a:solidFill>
                  <a:schemeClr val="bg2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2600" dirty="0"/>
              <a:t>In the U.S. how frequently, on average, is a child born with familial hypercholesterolemia (FH)?</a:t>
            </a:r>
          </a:p>
          <a:p>
            <a:pPr marL="514350" indent="-514350">
              <a:buFont typeface="+mj-lt"/>
              <a:buAutoNum type="alphaLcPeriod"/>
              <a:defRPr/>
            </a:pPr>
            <a:r>
              <a:rPr lang="en-US" altLang="en-US" sz="2600" dirty="0"/>
              <a:t> Every 1 minute</a:t>
            </a:r>
          </a:p>
          <a:p>
            <a:pPr marL="514350" indent="-514350">
              <a:buFont typeface="+mj-lt"/>
              <a:buAutoNum type="alphaLcPeriod"/>
              <a:defRPr/>
            </a:pPr>
            <a:r>
              <a:rPr lang="en-US" altLang="en-US" sz="2600" dirty="0"/>
              <a:t> Every 5 minutes</a:t>
            </a:r>
          </a:p>
          <a:p>
            <a:pPr marL="514350" indent="-514350">
              <a:buFont typeface="+mj-lt"/>
              <a:buAutoNum type="alphaLcPeriod"/>
              <a:defRPr/>
            </a:pPr>
            <a:r>
              <a:rPr lang="en-US" altLang="en-US" sz="2600" dirty="0"/>
              <a:t> Every 10 minutes</a:t>
            </a:r>
          </a:p>
          <a:p>
            <a:pPr marL="514350" indent="-514350">
              <a:buFont typeface="+mj-lt"/>
              <a:buAutoNum type="alphaLcPeriod"/>
              <a:defRPr/>
            </a:pPr>
            <a:r>
              <a:rPr lang="en-US" altLang="en-US" sz="2600" dirty="0"/>
              <a:t> Every 60 minutes</a:t>
            </a:r>
          </a:p>
          <a:p>
            <a:pPr marL="0" indent="0">
              <a:buFontTx/>
              <a:buAutoNum type="alphaLcPeriod"/>
              <a:defRPr/>
            </a:pPr>
            <a:endParaRPr lang="en-US" altLang="en-US" sz="2600" dirty="0"/>
          </a:p>
        </p:txBody>
      </p:sp>
      <p:grpSp>
        <p:nvGrpSpPr>
          <p:cNvPr id="19459" name="Group 9"/>
          <p:cNvGrpSpPr>
            <a:grpSpLocks/>
          </p:cNvGrpSpPr>
          <p:nvPr/>
        </p:nvGrpSpPr>
        <p:grpSpPr bwMode="auto">
          <a:xfrm>
            <a:off x="838200" y="547688"/>
            <a:ext cx="7543800" cy="1281112"/>
            <a:chOff x="838200" y="547688"/>
            <a:chExt cx="7543800" cy="1281112"/>
          </a:xfrm>
        </p:grpSpPr>
        <p:pic>
          <p:nvPicPr>
            <p:cNvPr id="19462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547688"/>
              <a:ext cx="1448039" cy="1281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/>
            <p:nvPr/>
          </p:nvSpPr>
          <p:spPr bwMode="auto">
            <a:xfrm>
              <a:off x="2286000" y="547688"/>
              <a:ext cx="6096000" cy="1281112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</a:rPr>
              <a:t>Question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85800" y="5257800"/>
            <a:ext cx="79359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600" dirty="0"/>
              <a:t>Familial hypercholesterolemia 1:250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3" name="Rectangle 3"/>
          <p:cNvSpPr>
            <a:spLocks noChangeArrowheads="1"/>
          </p:cNvSpPr>
          <p:nvPr/>
        </p:nvSpPr>
        <p:spPr bwMode="auto">
          <a:xfrm>
            <a:off x="3743325" y="269240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723900" y="1758950"/>
            <a:ext cx="8115300" cy="4114800"/>
          </a:xfrm>
        </p:spPr>
        <p:txBody>
          <a:bodyPr/>
          <a:lstStyle/>
          <a:p>
            <a:pPr marL="514350" indent="-514350" eaLnBrk="1" fontAlgn="t" hangingPunct="1">
              <a:buFontTx/>
              <a:buAutoNum type="arabicPeriod" startAt="2"/>
              <a:defRPr/>
            </a:pPr>
            <a:r>
              <a:rPr lang="en-US" altLang="en-US" sz="2600" dirty="0">
                <a:solidFill>
                  <a:srgbClr val="FFFFFF"/>
                </a:solidFill>
              </a:rPr>
              <a:t>Current diagnosis and treatment of FH is:</a:t>
            </a:r>
          </a:p>
          <a:p>
            <a:pPr marL="971550" lvl="1" indent="-514350" eaLnBrk="1" fontAlgn="t" hangingPunct="1">
              <a:buFontTx/>
              <a:buAutoNum type="alphaLcPeriod"/>
              <a:defRPr/>
            </a:pPr>
            <a:r>
              <a:rPr lang="en-US" altLang="en-US" sz="2600" dirty="0">
                <a:solidFill>
                  <a:srgbClr val="FFFFFF"/>
                </a:solidFill>
              </a:rPr>
              <a:t>Very inadequate (&lt;1% </a:t>
            </a:r>
            <a:r>
              <a:rPr lang="en-US" altLang="en-US" sz="2600" dirty="0" err="1">
                <a:solidFill>
                  <a:srgbClr val="FFFFFF"/>
                </a:solidFill>
              </a:rPr>
              <a:t>indentified</a:t>
            </a:r>
            <a:r>
              <a:rPr lang="en-US" altLang="en-US" sz="2600" dirty="0">
                <a:solidFill>
                  <a:srgbClr val="FFFFFF"/>
                </a:solidFill>
              </a:rPr>
              <a:t>)</a:t>
            </a:r>
          </a:p>
          <a:p>
            <a:pPr marL="971550" lvl="1" indent="-514350" eaLnBrk="1" fontAlgn="t" hangingPunct="1">
              <a:buFontTx/>
              <a:buAutoNum type="alphaLcPeriod"/>
              <a:defRPr/>
            </a:pPr>
            <a:r>
              <a:rPr lang="en-US" altLang="en-US" sz="2600" dirty="0">
                <a:solidFill>
                  <a:srgbClr val="FFFFFF"/>
                </a:solidFill>
              </a:rPr>
              <a:t>Often delayed</a:t>
            </a:r>
          </a:p>
          <a:p>
            <a:pPr marL="971550" lvl="1" indent="-514350" eaLnBrk="1" fontAlgn="t" hangingPunct="1">
              <a:buFontTx/>
              <a:buAutoNum type="alphaLcPeriod"/>
              <a:defRPr/>
            </a:pPr>
            <a:r>
              <a:rPr lang="en-US" altLang="en-US" sz="2600" dirty="0">
                <a:solidFill>
                  <a:srgbClr val="FFFFFF"/>
                </a:solidFill>
              </a:rPr>
              <a:t>Despite effective interventions, late treatment often results in significant residual risk and poor outcomes. </a:t>
            </a:r>
          </a:p>
          <a:p>
            <a:pPr marL="514350" indent="-514350">
              <a:defRPr/>
            </a:pPr>
            <a:endParaRPr lang="en-US" altLang="en-US" sz="26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en-US" sz="3600" dirty="0"/>
              <a:t>An important health problem.</a:t>
            </a:r>
          </a:p>
        </p:txBody>
      </p:sp>
      <p:pic>
        <p:nvPicPr>
          <p:cNvPr id="20485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7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dirty="0">
                <a:solidFill>
                  <a:schemeClr val="bg2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2800" dirty="0">
                <a:solidFill>
                  <a:srgbClr val="FFFF00"/>
                </a:solidFill>
              </a:rPr>
              <a:t>Cholesterol screening – What are the cons?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FFFF"/>
                </a:solidFill>
              </a:rPr>
              <a:t>Some argue that screening young adults w/out other risk factors for CVD should be delayed until &gt; 40 yrs of age, since absolute risk reduction in CVD events will be small.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FFFF"/>
                </a:solidFill>
              </a:rPr>
              <a:t>There are no studies showing a positive effect of screening in young adults (e.g., ages 18-35)</a:t>
            </a:r>
          </a:p>
          <a:p>
            <a:pPr marL="0" indent="0">
              <a:defRPr/>
            </a:pPr>
            <a:endParaRPr lang="en-US" altLang="en-US" sz="26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en-US" sz="3600" dirty="0"/>
              <a:t>An important health problem.</a:t>
            </a:r>
          </a:p>
        </p:txBody>
      </p:sp>
      <p:pic>
        <p:nvPicPr>
          <p:cNvPr id="21508" name="Content Placeholder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Box 7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dirty="0">
                <a:solidFill>
                  <a:schemeClr val="bg2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2800" dirty="0">
                <a:solidFill>
                  <a:srgbClr val="FFFF00"/>
                </a:solidFill>
              </a:rPr>
              <a:t>Cholesterol screening – What are the cons?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altLang="en-US" sz="2600" dirty="0">
                <a:solidFill>
                  <a:srgbClr val="FFFFFF"/>
                </a:solidFill>
              </a:rPr>
              <a:t>Screening the entire population:</a:t>
            </a:r>
          </a:p>
          <a:p>
            <a:pPr marL="914400" lvl="1" indent="-514350">
              <a:buFont typeface="+mj-lt"/>
              <a:buAutoNum type="alphaLcPeriod"/>
              <a:defRPr/>
            </a:pPr>
            <a:r>
              <a:rPr lang="en-US" altLang="en-US" sz="2600" dirty="0">
                <a:solidFill>
                  <a:srgbClr val="FFFFFF"/>
                </a:solidFill>
              </a:rPr>
              <a:t>Can be costly </a:t>
            </a:r>
          </a:p>
          <a:p>
            <a:pPr marL="914400" lvl="1" indent="-514350">
              <a:buFont typeface="+mj-lt"/>
              <a:buAutoNum type="alphaLcPeriod"/>
              <a:defRPr/>
            </a:pPr>
            <a:r>
              <a:rPr lang="en-US" altLang="en-US" sz="2600" dirty="0">
                <a:solidFill>
                  <a:srgbClr val="FFFFFF"/>
                </a:solidFill>
              </a:rPr>
              <a:t>May result in the use of unnecessary medication in lower-risk individuals. </a:t>
            </a:r>
          </a:p>
          <a:p>
            <a:pPr marL="0" indent="0">
              <a:buFontTx/>
              <a:buNone/>
              <a:defRPr/>
            </a:pPr>
            <a:endParaRPr lang="en-US" altLang="en-US" sz="2600" dirty="0">
              <a:solidFill>
                <a:srgbClr val="FFFFFF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altLang="en-US" sz="2600" dirty="0">
                <a:solidFill>
                  <a:srgbClr val="FFFFFF"/>
                </a:solidFill>
              </a:rPr>
              <a:t>Therefore for some, the benefits of screening individuals &lt; 40 yrs of age is uncertain.</a:t>
            </a:r>
          </a:p>
          <a:p>
            <a:pPr marL="0" indent="0">
              <a:defRPr/>
            </a:pPr>
            <a:endParaRPr lang="en-US" altLang="en-US" sz="26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en-US" sz="3600" dirty="0"/>
              <a:t>An important health problem.</a:t>
            </a:r>
          </a:p>
        </p:txBody>
      </p:sp>
      <p:pic>
        <p:nvPicPr>
          <p:cNvPr id="23556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Box 7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dirty="0">
                <a:solidFill>
                  <a:schemeClr val="bg2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685800" y="2174875"/>
            <a:ext cx="7848600" cy="4114800"/>
          </a:xfrm>
        </p:spPr>
        <p:txBody>
          <a:bodyPr/>
          <a:lstStyle/>
          <a:p>
            <a:pPr marL="0" indent="0" eaLnBrk="1" fontAlgn="t" hangingPunct="1">
              <a:buFontTx/>
              <a:buNone/>
            </a:pPr>
            <a:r>
              <a:rPr lang="en-US" altLang="en-US" sz="2600" dirty="0">
                <a:solidFill>
                  <a:srgbClr val="FFFFFF"/>
                </a:solidFill>
                <a:effectLst/>
              </a:rPr>
              <a:t>A variety of effective lipid lowering medications are available for the treatment of FH:</a:t>
            </a:r>
          </a:p>
          <a:p>
            <a:pPr marL="514350" indent="-514350" eaLnBrk="1" fontAlgn="t" hangingPunct="1">
              <a:buFont typeface="+mj-lt"/>
              <a:buAutoNum type="arabicPeriod"/>
            </a:pPr>
            <a:r>
              <a:rPr lang="en-US" altLang="en-US" sz="2600" dirty="0">
                <a:solidFill>
                  <a:srgbClr val="FFFFFF"/>
                </a:solidFill>
                <a:effectLst/>
              </a:rPr>
              <a:t>Children 6 yrs of age and older: rosuvastatin* </a:t>
            </a:r>
          </a:p>
          <a:p>
            <a:pPr marL="514350" indent="-514350" eaLnBrk="1" fontAlgn="t" hangingPunct="1">
              <a:buFont typeface="+mj-lt"/>
              <a:buAutoNum type="arabicPeriod"/>
            </a:pPr>
            <a:r>
              <a:rPr lang="en-US" altLang="en-US" sz="2600" dirty="0">
                <a:solidFill>
                  <a:srgbClr val="FFFFFF"/>
                </a:solidFill>
                <a:effectLst/>
              </a:rPr>
              <a:t>Children 8 yrs of age and older: pravastatin</a:t>
            </a:r>
          </a:p>
          <a:p>
            <a:pPr marL="514350" indent="-514350" eaLnBrk="1" fontAlgn="t" hangingPunct="1">
              <a:buFont typeface="+mj-lt"/>
              <a:buAutoNum type="arabicPeriod"/>
            </a:pPr>
            <a:r>
              <a:rPr lang="en-US" altLang="en-US" sz="2600" dirty="0">
                <a:solidFill>
                  <a:srgbClr val="FFFFFF"/>
                </a:solidFill>
                <a:effectLst/>
              </a:rPr>
              <a:t>Children 10 yrs of age and older: </a:t>
            </a:r>
          </a:p>
          <a:p>
            <a:pPr marL="914400" lvl="1" indent="-514350" eaLnBrk="1" fontAlgn="t" hangingPunct="1">
              <a:buFont typeface="+mj-lt"/>
              <a:buAutoNum type="alphaLcPeriod"/>
            </a:pPr>
            <a:r>
              <a:rPr lang="en-US" altLang="en-US" sz="2600" dirty="0">
                <a:solidFill>
                  <a:srgbClr val="FFFFFF"/>
                </a:solidFill>
                <a:effectLst/>
              </a:rPr>
              <a:t>All statins (except pitavastatin)</a:t>
            </a:r>
          </a:p>
          <a:p>
            <a:pPr marL="914400" lvl="1" indent="-514350" eaLnBrk="1" fontAlgn="t" hangingPunct="1">
              <a:buFont typeface="+mj-lt"/>
              <a:buAutoNum type="alphaLcPeriod"/>
            </a:pPr>
            <a:r>
              <a:rPr lang="en-US" altLang="en-US" sz="2600" dirty="0">
                <a:solidFill>
                  <a:srgbClr val="FFFFFF"/>
                </a:solidFill>
                <a:effectLst/>
              </a:rPr>
              <a:t>Ezetimibe </a:t>
            </a:r>
          </a:p>
          <a:p>
            <a:pPr marL="914400" lvl="1" indent="-514350" eaLnBrk="1" fontAlgn="t" hangingPunct="1">
              <a:buFont typeface="+mj-lt"/>
              <a:buAutoNum type="alphaLcPeriod"/>
            </a:pPr>
            <a:r>
              <a:rPr lang="en-US" altLang="en-US" sz="2600" dirty="0">
                <a:solidFill>
                  <a:srgbClr val="FFFFFF"/>
                </a:solidFill>
                <a:effectLst/>
              </a:rPr>
              <a:t>Colesevelam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685800" y="6096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r">
              <a:defRPr/>
            </a:pPr>
            <a:r>
              <a:rPr lang="en-US" sz="3600" kern="0" dirty="0"/>
              <a:t>Accepted treatment for </a:t>
            </a:r>
          </a:p>
          <a:p>
            <a:pPr algn="r">
              <a:defRPr/>
            </a:pPr>
            <a:r>
              <a:rPr lang="en-US" sz="3600" kern="0" dirty="0"/>
              <a:t>patients with recognized disease.</a:t>
            </a:r>
          </a:p>
        </p:txBody>
      </p:sp>
      <p:pic>
        <p:nvPicPr>
          <p:cNvPr id="24580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Box 5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u="sng" dirty="0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24582" name="Rectangle 1"/>
          <p:cNvSpPr>
            <a:spLocks noChangeArrowheads="1"/>
          </p:cNvSpPr>
          <p:nvPr/>
        </p:nvSpPr>
        <p:spPr bwMode="auto">
          <a:xfrm>
            <a:off x="6629400" y="5859463"/>
            <a:ext cx="1168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00"/>
                </a:solidFill>
              </a:rPr>
              <a:t>*Europe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685800" y="6096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r">
              <a:defRPr/>
            </a:pPr>
            <a:r>
              <a:rPr lang="en-US" sz="3600" kern="0" dirty="0"/>
              <a:t>Accepted treatment for </a:t>
            </a:r>
          </a:p>
          <a:p>
            <a:pPr algn="r">
              <a:defRPr/>
            </a:pPr>
            <a:r>
              <a:rPr lang="en-US" sz="3600" kern="0" dirty="0"/>
              <a:t>patients with recognized disease.</a:t>
            </a:r>
          </a:p>
        </p:txBody>
      </p:sp>
      <p:pic>
        <p:nvPicPr>
          <p:cNvPr id="25603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dirty="0">
                <a:solidFill>
                  <a:schemeClr val="bg2"/>
                </a:solidFill>
              </a:rPr>
              <a:t>2</a:t>
            </a: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</p:nvPr>
        </p:nvGraphicFramePr>
        <p:xfrm>
          <a:off x="563563" y="2895600"/>
          <a:ext cx="3932237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2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“What was</a:t>
                      </a:r>
                      <a:r>
                        <a:rPr lang="en-US" sz="2400" b="1" baseline="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said…”</a:t>
                      </a:r>
                      <a:endParaRPr lang="en-US" sz="2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7" marR="9144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All children should undergo</a:t>
                      </a:r>
                      <a:r>
                        <a:rPr lang="en-US" sz="24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lipid </a:t>
                      </a:r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screening and interventions for genetic and acquired risk factors and conditions.</a:t>
                      </a:r>
                    </a:p>
                  </a:txBody>
                  <a:tcPr marL="91447" marR="9144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4495800" y="2895600"/>
          <a:ext cx="4144963" cy="2378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44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322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What was heard…”</a:t>
                      </a:r>
                    </a:p>
                  </a:txBody>
                  <a:tcPr marL="91433" marR="91433" marT="45732" marB="4573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753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All children</a:t>
                      </a:r>
                      <a:r>
                        <a:rPr lang="en-US" sz="24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who are obese should undergo lipid screening and treated with statins. 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33" marR="91433" marT="45732" marB="4573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5800" y="18288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200" dirty="0"/>
              <a:t>2011 NHLBI’s Expert Panel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3733800"/>
          </a:xfrm>
        </p:spPr>
        <p:txBody>
          <a:bodyPr/>
          <a:lstStyle/>
          <a:p>
            <a:pPr marL="457200" indent="-457200" eaLnBrk="1" fontAlgn="t" hangingPunct="1">
              <a:buFont typeface="+mj-lt"/>
              <a:buAutoNum type="arabicPeriod"/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Children and young adults with FH are rarely symptomatic.</a:t>
            </a:r>
          </a:p>
          <a:p>
            <a:pPr marL="457200" indent="-457200" eaLnBrk="1" fontAlgn="t" hangingPunct="1">
              <a:buFont typeface="+mj-lt"/>
              <a:buAutoNum type="arabicPeriod"/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While CVD typically manifests in adulthood, the process begins in childhood. </a:t>
            </a:r>
          </a:p>
          <a:p>
            <a:pPr marL="457200" indent="-457200" eaLnBrk="1" fontAlgn="t" hangingPunct="1">
              <a:buFont typeface="+mj-lt"/>
              <a:buAutoNum type="arabicPeriod"/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Identifying children is critical to reducing the burden of disease in adulthood.</a:t>
            </a:r>
          </a:p>
          <a:p>
            <a:pPr marL="457200" indent="-457200" eaLnBrk="1" fontAlgn="t" hangingPunct="1">
              <a:buFont typeface="+mj-lt"/>
              <a:buAutoNum type="arabicPeriod"/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Some, but not all, guidelines underscore the value of noninvasive imaging of atherosclerosis (e.g. cIMT) in assessing and managing asymptomatic FH subjects.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685800" y="6096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r">
              <a:defRPr/>
            </a:pPr>
            <a:r>
              <a:rPr lang="en-US" sz="3600" kern="0" dirty="0"/>
              <a:t>Recognizable latent or early symptomatic stage.</a:t>
            </a:r>
          </a:p>
        </p:txBody>
      </p:sp>
      <p:pic>
        <p:nvPicPr>
          <p:cNvPr id="26628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u="sng" dirty="0">
                <a:solidFill>
                  <a:schemeClr val="bg2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499475" cy="3733800"/>
          </a:xfrm>
        </p:spPr>
        <p:txBody>
          <a:bodyPr/>
          <a:lstStyle/>
          <a:p>
            <a:pPr marL="457200" indent="-457200" eaLnBrk="1" fontAlgn="t" hangingPunct="1">
              <a:buFontTx/>
              <a:buAutoNum type="arabicPeriod"/>
            </a:pPr>
            <a:r>
              <a:rPr lang="en-US" altLang="en-US" sz="2400" dirty="0">
                <a:effectLst/>
              </a:rPr>
              <a:t>The majority of FH children and young adults have no physical signs/symptoms of hypercholesterolemia.</a:t>
            </a:r>
          </a:p>
          <a:p>
            <a:pPr marL="457200" indent="-457200" eaLnBrk="1" fontAlgn="t" hangingPunct="1">
              <a:buFontTx/>
              <a:buAutoNum type="arabicPeriod"/>
            </a:pPr>
            <a:r>
              <a:rPr lang="en-US" altLang="en-US" sz="2400" dirty="0">
                <a:effectLst/>
              </a:rPr>
              <a:t>Blood testing</a:t>
            </a:r>
          </a:p>
          <a:p>
            <a:pPr marL="914400" lvl="1" indent="-457200" eaLnBrk="1" fontAlgn="t" hangingPunct="1">
              <a:buFontTx/>
              <a:buAutoNum type="alphaLcPeriod"/>
            </a:pPr>
            <a:r>
              <a:rPr lang="en-US" altLang="en-US" sz="2400" dirty="0">
                <a:effectLst/>
              </a:rPr>
              <a:t>Cholesterol - quick, easy, inexpensive and generally reliable. </a:t>
            </a:r>
          </a:p>
          <a:p>
            <a:pPr marL="914400" lvl="1" indent="-457200" eaLnBrk="1" fontAlgn="t" hangingPunct="1">
              <a:buFontTx/>
              <a:buAutoNum type="alphaLcPeriod"/>
            </a:pPr>
            <a:r>
              <a:rPr lang="en-US" altLang="en-US" sz="2400" dirty="0">
                <a:effectLst/>
              </a:rPr>
              <a:t>Genetic Testing - costs are high, but improving.</a:t>
            </a:r>
          </a:p>
          <a:p>
            <a:pPr marL="914400" lvl="1" indent="-457200" eaLnBrk="1" fontAlgn="t" hangingPunct="1">
              <a:buFontTx/>
              <a:buNone/>
            </a:pPr>
            <a:endParaRPr lang="en-US" altLang="en-US" sz="2400" dirty="0">
              <a:effectLst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685800" y="6096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r">
              <a:defRPr/>
            </a:pPr>
            <a:r>
              <a:rPr lang="en-US" altLang="en-US" sz="3600" kern="0" dirty="0">
                <a:solidFill>
                  <a:srgbClr val="FFFF00"/>
                </a:solidFill>
                <a:effectLst/>
              </a:rPr>
              <a:t>Suitable test or examination.</a:t>
            </a:r>
            <a:endParaRPr lang="en-US" sz="3600" kern="0" dirty="0"/>
          </a:p>
        </p:txBody>
      </p:sp>
      <p:pic>
        <p:nvPicPr>
          <p:cNvPr id="27652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Box 5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u="sng" dirty="0">
                <a:solidFill>
                  <a:schemeClr val="bg2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499475" cy="3733800"/>
          </a:xfrm>
        </p:spPr>
        <p:txBody>
          <a:bodyPr/>
          <a:lstStyle/>
          <a:p>
            <a:pPr marL="0" indent="0" eaLnBrk="1" fontAlgn="t" hangingPunct="1">
              <a:buFontTx/>
              <a:buNone/>
              <a:defRPr/>
            </a:pPr>
            <a:r>
              <a:rPr lang="en-US" alt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Question: True or False?</a:t>
            </a:r>
            <a:endParaRPr lang="en-US" altLang="en-US" sz="2400" dirty="0">
              <a:effectLst/>
            </a:endParaRPr>
          </a:p>
          <a:p>
            <a:pPr marL="0" indent="0" eaLnBrk="1" fontAlgn="t" hangingPunct="1">
              <a:buFontTx/>
              <a:buNone/>
              <a:defRPr/>
            </a:pPr>
            <a:r>
              <a:rPr lang="en-US" altLang="en-US" sz="2400" dirty="0">
                <a:effectLst/>
              </a:rPr>
              <a:t>The US Preventative Task Force recommended against cholesterol screening in children and adolescents?</a:t>
            </a:r>
          </a:p>
          <a:p>
            <a:pPr marL="0" indent="0" eaLnBrk="1" fontAlgn="t" hangingPunct="1">
              <a:buFontTx/>
              <a:buNone/>
              <a:defRPr/>
            </a:pPr>
            <a:endParaRPr lang="en-US" altLang="en-US" sz="2400" dirty="0">
              <a:effectLst/>
            </a:endParaRPr>
          </a:p>
          <a:p>
            <a:pPr marL="0" indent="0" eaLnBrk="1" fontAlgn="t" hangingPunct="1">
              <a:buFontTx/>
              <a:buNone/>
              <a:defRPr/>
            </a:pPr>
            <a:r>
              <a:rPr lang="en-US" altLang="en-US" sz="2400" i="1" dirty="0">
                <a:effectLst/>
              </a:rPr>
              <a:t>“The USPTF concludes that the current evidence is insufficient to assess the balance of benefits and harms of screening for lipid disorders in children and adolescents 20 years or younger.”</a:t>
            </a:r>
          </a:p>
          <a:p>
            <a:pPr marL="0" indent="0" eaLnBrk="1" fontAlgn="t" hangingPunct="1">
              <a:buFontTx/>
              <a:buNone/>
              <a:defRPr/>
            </a:pPr>
            <a:r>
              <a:rPr lang="en-US" altLang="en-US" sz="2400" dirty="0">
                <a:solidFill>
                  <a:schemeClr val="tx2"/>
                </a:solidFill>
                <a:effectLst/>
              </a:rPr>
              <a:t>Therefore, the USPTF statement is neither for or against.</a:t>
            </a:r>
          </a:p>
          <a:p>
            <a:pPr marL="0" indent="0" eaLnBrk="1" fontAlgn="t" hangingPunct="1">
              <a:buFontTx/>
              <a:buNone/>
              <a:defRPr/>
            </a:pPr>
            <a:endParaRPr lang="en-US" altLang="en-US" sz="2400" i="1" dirty="0">
              <a:effectLst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685800" y="6096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r">
              <a:defRPr/>
            </a:pPr>
            <a:r>
              <a:rPr lang="en-US" alt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Suitable test or examination.</a:t>
            </a:r>
            <a:endParaRPr lang="en-US" sz="36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6" name="Content Placeholder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Box 5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dirty="0">
                <a:solidFill>
                  <a:schemeClr val="bg2"/>
                </a:solidFill>
              </a:rPr>
              <a:t>4</a:t>
            </a:r>
          </a:p>
        </p:txBody>
      </p:sp>
      <p:sp>
        <p:nvSpPr>
          <p:cNvPr id="2" name="Rectangle 1"/>
          <p:cNvSpPr/>
          <p:nvPr/>
        </p:nvSpPr>
        <p:spPr>
          <a:xfrm>
            <a:off x="909638" y="5783263"/>
            <a:ext cx="61722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Screening for Lipid Disorders in Children and Adolescents: US Preventive Services Task Force Recommendation Statement. JAMA. 2016; 316(6):625-33.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685800" y="6096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r">
              <a:defRPr/>
            </a:pPr>
            <a:r>
              <a:rPr lang="en-US" alt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Suitable test or examination.</a:t>
            </a:r>
            <a:endParaRPr lang="en-US" sz="36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23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dirty="0">
                <a:solidFill>
                  <a:schemeClr val="bg2"/>
                </a:solidFill>
              </a:rPr>
              <a:t>4</a:t>
            </a:r>
          </a:p>
        </p:txBody>
      </p:sp>
      <p:sp>
        <p:nvSpPr>
          <p:cNvPr id="2" name="Rectangle 1"/>
          <p:cNvSpPr/>
          <p:nvPr/>
        </p:nvSpPr>
        <p:spPr>
          <a:xfrm>
            <a:off x="909638" y="6172200"/>
            <a:ext cx="61722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 Recommendation Statement: Lipid Disorders in Adults (Cholesterol, Dyslipidemia): Screening</a:t>
            </a:r>
            <a:r>
              <a:rPr lang="en-US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U.S. Preventive Services Task Force. December 2014.</a:t>
            </a:r>
            <a:endParaRPr lang="en-US" sz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200820" y="2306322"/>
          <a:ext cx="8742360" cy="3587747"/>
        </p:xfrm>
        <a:graphic>
          <a:graphicData uri="http://schemas.openxmlformats.org/drawingml/2006/table">
            <a:tbl>
              <a:tblPr firstRow="1" firstCol="1" bandRow="1"/>
              <a:tblGrid>
                <a:gridCol w="169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53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950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9583"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00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5" marR="8115" marT="8115" marB="81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Recommendation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5" marR="8115" marT="8115" marB="81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5" marR="8115" marT="8115" marB="811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Criteria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5" marR="8115" marT="8115" marB="81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6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20-35 </a:t>
                      </a:r>
                    </a:p>
                  </a:txBody>
                  <a:tcPr marL="8115" marR="8115" marT="8115" marB="811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Recommended </a:t>
                      </a:r>
                    </a:p>
                  </a:txBody>
                  <a:tcPr marL="8115" marR="8115" marT="8115" marB="811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5" marR="8115" marT="8115" marB="81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at increased risk for CHD</a:t>
                      </a:r>
                    </a:p>
                  </a:txBody>
                  <a:tcPr marL="8115" marR="8115" marT="8115" marB="811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6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 and Older </a:t>
                      </a:r>
                    </a:p>
                  </a:txBody>
                  <a:tcPr marL="8115" marR="8115" marT="8115" marB="811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Strongly recommended </a:t>
                      </a:r>
                    </a:p>
                  </a:txBody>
                  <a:tcPr marL="8115" marR="8115" marT="8115" marB="811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5" marR="8115" marT="8115" marB="81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None</a:t>
                      </a:r>
                    </a:p>
                  </a:txBody>
                  <a:tcPr marL="8115" marR="8115" marT="8115" marB="811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165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583"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00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Women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5" marR="8115" marT="8115" marB="81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Recommendation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5" marR="8115" marT="8115" marB="81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Criteria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5" marR="8115" marT="8115" marB="81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6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20-45 </a:t>
                      </a:r>
                    </a:p>
                  </a:txBody>
                  <a:tcPr marL="8115" marR="8115" marT="8115" marB="811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Recommended </a:t>
                      </a:r>
                    </a:p>
                  </a:txBody>
                  <a:tcPr marL="8115" marR="8115" marT="8115" marB="811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at increased risk for CHD</a:t>
                      </a:r>
                    </a:p>
                  </a:txBody>
                  <a:tcPr marL="8115" marR="8115" marT="8115" marB="811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26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 and Older </a:t>
                      </a:r>
                    </a:p>
                  </a:txBody>
                  <a:tcPr marL="8115" marR="8115" marT="8115" marB="811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Strongly recommended </a:t>
                      </a:r>
                    </a:p>
                  </a:txBody>
                  <a:tcPr marL="8115" marR="8115" marT="8115" marB="811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at increased risk for CHD</a:t>
                      </a:r>
                    </a:p>
                  </a:txBody>
                  <a:tcPr marL="8115" marR="8115" marT="8115" marB="811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304800" y="1749425"/>
            <a:ext cx="7564438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Summary of USPTF Screening Recommendations</a:t>
            </a:r>
            <a:endParaRPr lang="en-US" sz="28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499475" cy="3733800"/>
          </a:xfrm>
        </p:spPr>
        <p:txBody>
          <a:bodyPr/>
          <a:lstStyle/>
          <a:p>
            <a:pPr marL="457200" indent="-457200" eaLnBrk="1" fontAlgn="t" hangingPunct="1">
              <a:buFontTx/>
              <a:buAutoNum type="arabicPeriod"/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USPTF preferred screening tests: TC and HDL-C on non-fasting or fasting samples. </a:t>
            </a:r>
          </a:p>
          <a:p>
            <a:pPr marL="457200" indent="-457200" eaLnBrk="1" fontAlgn="t" hangingPunct="1">
              <a:buFontTx/>
              <a:buAutoNum type="arabicPeriod"/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Measuring TC alone is acceptable.</a:t>
            </a:r>
          </a:p>
          <a:p>
            <a:pPr marL="457200" indent="-457200" eaLnBrk="1" fontAlgn="t" hangingPunct="1">
              <a:buFontTx/>
              <a:buAutoNum type="arabicPeriod"/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Optimal interval for screening is uncertain; reasonable options include every 5 years, or sooner if clinically indicated.</a:t>
            </a:r>
          </a:p>
          <a:p>
            <a:pPr marL="457200" indent="-457200" eaLnBrk="1" fontAlgn="t" hangingPunct="1">
              <a:buFontTx/>
              <a:buAutoNum type="arabicPeriod"/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age to stop screening has not been established.</a:t>
            </a:r>
          </a:p>
          <a:p>
            <a:pPr marL="457200" indent="-457200" eaLnBrk="1" fontAlgn="t" hangingPunct="1">
              <a:buFontTx/>
              <a:buNone/>
              <a:defRPr/>
            </a:pPr>
            <a:endParaRPr lang="en-US" altLang="en-US" sz="2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685800" y="6096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r">
              <a:defRPr/>
            </a:pPr>
            <a:r>
              <a:rPr lang="en-US" alt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Suitable test or examination.</a:t>
            </a:r>
            <a:endParaRPr lang="en-US" sz="36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748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Box 5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dirty="0">
                <a:solidFill>
                  <a:schemeClr val="bg2"/>
                </a:solidFill>
              </a:rPr>
              <a:t>4</a:t>
            </a:r>
          </a:p>
        </p:txBody>
      </p:sp>
      <p:sp>
        <p:nvSpPr>
          <p:cNvPr id="2" name="Rectangle 1"/>
          <p:cNvSpPr/>
          <p:nvPr/>
        </p:nvSpPr>
        <p:spPr>
          <a:xfrm>
            <a:off x="909638" y="5783263"/>
            <a:ext cx="61722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Screening for Lipid Disorders in Children and Adolescents: US Preventive Services Task Force Recommendation Statement. JAMA. 2016; 316(6):625-33.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/>
              <a:t>What age to screen?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5518778"/>
              </p:ext>
            </p:extLst>
          </p:nvPr>
        </p:nvGraphicFramePr>
        <p:xfrm>
          <a:off x="304800" y="1270000"/>
          <a:ext cx="8382000" cy="5278682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2017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4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611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Cholesterol Screening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1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</a:t>
                      </a:r>
                      <a:r>
                        <a:rPr lang="en-US" sz="2000" b="1" u="sng" dirty="0">
                          <a:effectLst/>
                        </a:rPr>
                        <a:t>Age</a:t>
                      </a:r>
                      <a:endParaRPr lang="en-US" sz="2000" b="1" u="sng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</a:t>
                      </a:r>
                      <a:r>
                        <a:rPr lang="en-US" sz="2000" b="1" u="sng" dirty="0">
                          <a:effectLst/>
                        </a:rPr>
                        <a:t>Type</a:t>
                      </a:r>
                      <a:endParaRPr lang="en-US" sz="2000" b="1" u="sng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</a:t>
                      </a:r>
                      <a:r>
                        <a:rPr lang="en-US" sz="2000" b="1" u="sng" dirty="0">
                          <a:effectLst/>
                        </a:rPr>
                        <a:t>Criteria</a:t>
                      </a:r>
                      <a:endParaRPr lang="en-US" sz="2000" b="1" u="sng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89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sng" dirty="0">
                          <a:effectLst/>
                        </a:rPr>
                        <a:t>&gt;</a:t>
                      </a:r>
                      <a:r>
                        <a:rPr lang="en-US" sz="2000" b="1" dirty="0">
                          <a:effectLst/>
                        </a:rPr>
                        <a:t> 2 yrs of age 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Selective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b="1" dirty="0">
                          <a:effectLst/>
                        </a:rPr>
                        <a:t>1 or both biologic parents known to have hypercholesterolemia or are receiving LLM; or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b="1" dirty="0">
                          <a:effectLst/>
                        </a:rPr>
                        <a:t>Family history of premature CVD (i.e. men &lt; 55 yrs; women &lt; 65 yrs); or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b="1" dirty="0">
                          <a:effectLst/>
                        </a:rPr>
                        <a:t>Whose family history is unknown (e.g. children who were adopted).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447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sng" dirty="0">
                          <a:effectLst/>
                        </a:rPr>
                        <a:t>&gt;</a:t>
                      </a:r>
                      <a:r>
                        <a:rPr lang="en-US" sz="2000" b="1" u="none" dirty="0">
                          <a:effectLst/>
                        </a:rPr>
                        <a:t> </a:t>
                      </a:r>
                      <a:r>
                        <a:rPr lang="en-US" sz="2000" b="1" dirty="0">
                          <a:effectLst/>
                        </a:rPr>
                        <a:t>10 yrs of age*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Universal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b="1" dirty="0">
                          <a:effectLst/>
                        </a:rPr>
                        <a:t>Regardless of general health or the presence/absence of CVD risk factors.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b="1" dirty="0">
                          <a:effectLst/>
                        </a:rPr>
                        <a:t>If normal, repeat every 5 yrs.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2778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*Selective screening if clinically indicated.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LLM = lipid-lowering medications; CVD = cardiovascular disease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National Lipid Association Annual Summary of Clinical Lipidology 2017. J of Clinical Lipidology (2016) , S1-S50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/>
              <a:t>European Atherosclerosis Society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pPr>
              <a:defRPr/>
            </a:pPr>
            <a:r>
              <a:rPr lang="en-US" sz="2600" dirty="0">
                <a:effectLst/>
              </a:rPr>
              <a:t>Children suspected of FH should be screened from the age of 5 years.</a:t>
            </a:r>
          </a:p>
          <a:p>
            <a:pPr>
              <a:defRPr/>
            </a:pPr>
            <a:r>
              <a:rPr lang="en-US" sz="2600" dirty="0">
                <a:effectLst/>
              </a:rPr>
              <a:t>Cascade screening of families is recommended using a combined phenotypic and genotypic strategy.</a:t>
            </a:r>
          </a:p>
          <a:p>
            <a:pPr>
              <a:defRPr/>
            </a:pPr>
            <a:r>
              <a:rPr lang="en-US" sz="2600" dirty="0">
                <a:effectLst/>
              </a:rPr>
              <a:t>Universal screening of children may be another option, depending on practical and cost considerations.</a:t>
            </a:r>
          </a:p>
          <a:p>
            <a:pPr>
              <a:defRPr/>
            </a:pPr>
            <a:endParaRPr lang="en-US" sz="2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What age to screen?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543800" cy="2286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The literature suggests that the optimal age range for screening is between 1 - 9 years, as determined by optimal discrimination using cholesterol measurement between children with and without FH.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096000"/>
            <a:ext cx="7467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Wald David S, Bestwick Jonathan P, Wald Nicholas J.  Child-parent screening for familial hypercholesterolaemia: screening strategy based on a meta-analysis BMJ 2007; 335 :599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7" r="1131" b="59773"/>
          <a:stretch>
            <a:fillRect/>
          </a:stretch>
        </p:blipFill>
        <p:spPr bwMode="auto">
          <a:xfrm>
            <a:off x="974725" y="457200"/>
            <a:ext cx="386556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14400" y="6096000"/>
            <a:ext cx="7467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Wald David S, Bestwick Jonathan P, Wald Nicholas J.  Child-parent screening for familial hypercholesterolaemia: screening strategy based on a meta-analysis BMJ 2007; 335 :599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457200"/>
            <a:ext cx="3886200" cy="31400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Detection rate plotted against the false positive rate for total and LDL-C measured at different ages. </a:t>
            </a:r>
          </a:p>
          <a:p>
            <a:pPr>
              <a:defRPr/>
            </a:pP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illustrates the maximum</a:t>
            </a:r>
          </a:p>
          <a:p>
            <a:pPr>
              <a:defRPr/>
            </a:pP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discrimination at 1-9 yrs and shows that there is little</a:t>
            </a:r>
          </a:p>
          <a:p>
            <a:pPr>
              <a:defRPr/>
            </a:pP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additional increase in the detection rate as the false</a:t>
            </a:r>
          </a:p>
          <a:p>
            <a:pPr>
              <a:defRPr/>
            </a:pP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positive rate increases above 1%.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96862" y="1498600"/>
            <a:ext cx="1998662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Detection Rate (%)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-296862" y="4089400"/>
            <a:ext cx="1998662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Detection Rate (%)</a:t>
            </a:r>
          </a:p>
        </p:txBody>
      </p:sp>
      <p:pic>
        <p:nvPicPr>
          <p:cNvPr id="3584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7" t="40228" b="14516"/>
          <a:stretch>
            <a:fillRect/>
          </a:stretch>
        </p:blipFill>
        <p:spPr bwMode="auto">
          <a:xfrm>
            <a:off x="984250" y="3124200"/>
            <a:ext cx="386556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029200" y="3822700"/>
            <a:ext cx="3886200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vP9B22"/>
              </a:rPr>
              <a:t>At a false positive rate of 0.1%, the detection rate in the 1-9 yr age group was: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vP9B22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vP9B22"/>
              </a:rPr>
              <a:t>Total Cholesterol 88%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vP9B22"/>
              </a:rPr>
              <a:t>LDL Cholesterol  85%</a:t>
            </a: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304800" y="2133600"/>
            <a:ext cx="1143000" cy="0"/>
          </a:xfrm>
          <a:prstGeom prst="straightConnector1">
            <a:avLst/>
          </a:prstGeom>
          <a:ln w="57150"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304800" y="990600"/>
            <a:ext cx="1143000" cy="0"/>
          </a:xfrm>
          <a:prstGeom prst="straightConnector1">
            <a:avLst/>
          </a:prstGeom>
          <a:ln w="57150"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1538"/>
            <a:ext cx="7772400" cy="4114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Cholesterol Screening – Patient/Family Concerns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Testing methods </a:t>
            </a:r>
          </a:p>
          <a:p>
            <a:pPr marL="857250" lvl="1" indent="-457200">
              <a:buFont typeface="+mj-lt"/>
              <a:buAutoNum type="alphaLcPeriod"/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Finger prick vs. venipuncture</a:t>
            </a:r>
          </a:p>
          <a:p>
            <a:pPr marL="857250" lvl="1" indent="-457200">
              <a:buFont typeface="+mj-lt"/>
              <a:buAutoNum type="alphaLcPeriod"/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Fasting vs. non-fasting</a:t>
            </a:r>
          </a:p>
          <a:p>
            <a:pPr marL="857250" lvl="1" indent="-457200">
              <a:buFont typeface="+mj-lt"/>
              <a:buAutoNum type="alphaLcPeriod"/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POC vs. Lab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Psychological issues (e.g. “fatalism”)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Practical issues</a:t>
            </a:r>
          </a:p>
          <a:p>
            <a:pPr marL="857250" lvl="1" indent="-457200">
              <a:buFont typeface="+mj-lt"/>
              <a:buAutoNum type="alphaLcPeriod"/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Cost of testing/insurance coverage</a:t>
            </a:r>
          </a:p>
          <a:p>
            <a:pPr marL="857250" lvl="1" indent="-457200">
              <a:buFont typeface="+mj-lt"/>
              <a:buAutoNum type="alphaLcPeriod"/>
              <a:defRPr/>
            </a:pPr>
            <a:r>
              <a:rPr lang="en-US" altLang="en-US" sz="2400" dirty="0">
                <a:solidFill>
                  <a:srgbClr val="FFFFFF"/>
                </a:solidFill>
              </a:rPr>
              <a:t>Increased life insurance premiums</a:t>
            </a:r>
          </a:p>
          <a:p>
            <a:pPr marL="0" indent="0">
              <a:defRPr/>
            </a:pPr>
            <a:endParaRPr lang="en-US" altLang="en-US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685800" y="6096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r">
              <a:defRPr/>
            </a:pP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Test should be acceptable </a:t>
            </a:r>
          </a:p>
          <a:p>
            <a:pPr algn="r">
              <a:defRPr/>
            </a:pP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the population.</a:t>
            </a:r>
            <a:endParaRPr lang="en-US" sz="3600" kern="0" dirty="0"/>
          </a:p>
        </p:txBody>
      </p:sp>
      <p:pic>
        <p:nvPicPr>
          <p:cNvPr id="36868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TextBox 6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u="sng" dirty="0">
                <a:solidFill>
                  <a:schemeClr val="bg2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914400"/>
            <a:ext cx="8458200" cy="1143000"/>
          </a:xfrm>
        </p:spPr>
        <p:txBody>
          <a:bodyPr/>
          <a:lstStyle/>
          <a:p>
            <a:pPr algn="l">
              <a:defRPr/>
            </a:pPr>
            <a:r>
              <a:rPr lang="en-US" sz="3200" dirty="0"/>
              <a:t>A systematic review and meta-analysis</a:t>
            </a:r>
            <a:br>
              <a:rPr lang="en-US" sz="3200" dirty="0"/>
            </a:br>
            <a:r>
              <a:rPr lang="en-US" sz="3200" dirty="0"/>
              <a:t>on screening lipid disorders in the pediatric age group.  </a:t>
            </a:r>
            <a:br>
              <a:rPr lang="en-US" sz="3200" dirty="0"/>
            </a:br>
            <a:br>
              <a:rPr lang="en-US" sz="1600" dirty="0"/>
            </a:b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588" y="2286000"/>
            <a:ext cx="7772400" cy="21336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Aim: Assess the effectiveness of lipid screening in youth (2 to 20 yr) according to the existence of positive family history of CVD risk factors.</a:t>
            </a:r>
          </a:p>
          <a:p>
            <a:pPr marL="0" indent="0">
              <a:buFontTx/>
              <a:buNone/>
              <a:defRPr/>
            </a:pP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400" dirty="0"/>
              <a:t>Study cohort: 37,304 assessed for dyslipidemia. </a:t>
            </a:r>
          </a:p>
          <a:p>
            <a:pPr marL="0" indent="0">
              <a:buFontTx/>
              <a:buNone/>
              <a:defRPr/>
            </a:pPr>
            <a:r>
              <a:rPr lang="en-US" sz="2400" dirty="0"/>
              <a:t>Results:</a:t>
            </a:r>
          </a:p>
          <a:p>
            <a:pPr marL="0" indent="0">
              <a:buFontTx/>
              <a:buNone/>
              <a:defRPr/>
            </a:pPr>
            <a:r>
              <a:rPr lang="en-US" sz="2400" dirty="0"/>
              <a:t>Sensitivity = 42.65% / Specificity = 59%</a:t>
            </a:r>
          </a:p>
          <a:p>
            <a:pPr marL="0" indent="0">
              <a:buFontTx/>
              <a:buNone/>
              <a:defRPr/>
            </a:pPr>
            <a:r>
              <a:rPr lang="en-US" sz="2400" dirty="0"/>
              <a:t>Predictive value = 20.7%</a:t>
            </a:r>
          </a:p>
          <a:p>
            <a:pPr marL="0" indent="0">
              <a:buFontTx/>
              <a:buNone/>
              <a:defRPr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636588" y="5943600"/>
            <a:ext cx="78486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Kelishadi R, Haghdoost AA, Moosazadeh M, Keikha M, Aliramezany M. A systematic review and meta-analysis on screening lipid disorders in the pediatric age group. J Res Med Sci 2015;20:1191-9.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Family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600" dirty="0"/>
              <a:t>Reliance on family history alone as a basis for lipid screening fails to identify as many as 30-60% of children and adolescents with elevated levels of cholesterol.</a:t>
            </a: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1143000" y="5486400"/>
            <a:ext cx="7162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Dennison 1989, Griffin 1989, Freedman 1992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 txBox="1">
            <a:spLocks/>
          </p:cNvSpPr>
          <p:nvPr/>
        </p:nvSpPr>
        <p:spPr bwMode="auto">
          <a:xfrm>
            <a:off x="731838" y="161925"/>
            <a:ext cx="7772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Natural history of the condition </a:t>
            </a:r>
          </a:p>
          <a:p>
            <a:pPr algn="r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should be adequately understood.</a:t>
            </a:r>
          </a:p>
        </p:txBody>
      </p:sp>
      <p:pic>
        <p:nvPicPr>
          <p:cNvPr id="39939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Box 5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u="sng" dirty="0">
                <a:solidFill>
                  <a:schemeClr val="bg2"/>
                </a:solidFill>
              </a:rPr>
              <a:t>6</a:t>
            </a:r>
          </a:p>
        </p:txBody>
      </p:sp>
      <p:grpSp>
        <p:nvGrpSpPr>
          <p:cNvPr id="39941" name="Group 5"/>
          <p:cNvGrpSpPr>
            <a:grpSpLocks/>
          </p:cNvGrpSpPr>
          <p:nvPr/>
        </p:nvGrpSpPr>
        <p:grpSpPr bwMode="auto">
          <a:xfrm>
            <a:off x="436563" y="4748213"/>
            <a:ext cx="2452687" cy="619125"/>
            <a:chOff x="436563" y="4748213"/>
            <a:chExt cx="2452687" cy="619125"/>
          </a:xfrm>
        </p:grpSpPr>
        <p:sp>
          <p:nvSpPr>
            <p:cNvPr id="40125" name="AutoShape 4"/>
            <p:cNvSpPr>
              <a:spLocks noChangeArrowheads="1"/>
            </p:cNvSpPr>
            <p:nvPr/>
          </p:nvSpPr>
          <p:spPr bwMode="auto">
            <a:xfrm flipV="1">
              <a:off x="436563" y="4748213"/>
              <a:ext cx="2452687" cy="61912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CC"/>
                </a:gs>
                <a:gs pos="100000">
                  <a:srgbClr val="50005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FFFFFF"/>
                </a:solidFill>
                <a:latin typeface="Univers Condensed"/>
              </a:endParaRP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549275" y="4902200"/>
              <a:ext cx="2239963" cy="409575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/>
          </p:spPr>
          <p:txBody>
            <a:bodyPr lIns="104775" tIns="52387" rIns="104775" bIns="52387">
              <a:spAutoFit/>
            </a:bodyPr>
            <a:lstStyle/>
            <a:p>
              <a:pPr algn="ctr" defTabSz="1033463">
                <a:lnSpc>
                  <a:spcPct val="90000"/>
                </a:lnSpc>
                <a:defRPr/>
              </a:pPr>
              <a:r>
                <a:rPr lang="en-US" sz="2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No Symptoms</a:t>
              </a:r>
            </a:p>
          </p:txBody>
        </p:sp>
      </p:grpSp>
      <p:grpSp>
        <p:nvGrpSpPr>
          <p:cNvPr id="39942" name="Group 8"/>
          <p:cNvGrpSpPr>
            <a:grpSpLocks/>
          </p:cNvGrpSpPr>
          <p:nvPr/>
        </p:nvGrpSpPr>
        <p:grpSpPr bwMode="auto">
          <a:xfrm>
            <a:off x="3109913" y="4765675"/>
            <a:ext cx="2909887" cy="601663"/>
            <a:chOff x="3109913" y="4765675"/>
            <a:chExt cx="2909887" cy="601663"/>
          </a:xfrm>
        </p:grpSpPr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 flipV="1">
              <a:off x="3109913" y="4765675"/>
              <a:ext cx="2909887" cy="601663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CC"/>
                </a:gs>
                <a:gs pos="100000">
                  <a:srgbClr val="50005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24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3429000" y="4930775"/>
              <a:ext cx="2209800" cy="411163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/>
          </p:spPr>
          <p:txBody>
            <a:bodyPr lIns="104775" tIns="52387" rIns="104775" bIns="52387">
              <a:spAutoFit/>
            </a:bodyPr>
            <a:lstStyle/>
            <a:p>
              <a:pPr algn="ctr" defTabSz="1033463">
                <a:lnSpc>
                  <a:spcPct val="90000"/>
                </a:lnSpc>
                <a:defRPr/>
              </a:pPr>
              <a:r>
                <a:rPr lang="en-US" sz="2200" u="sng" dirty="0">
                  <a:solidFill>
                    <a:srgbClr val="FFFFFF"/>
                  </a:solidFill>
                  <a:latin typeface="+mn-lt"/>
                </a:rPr>
                <a:t>+</a:t>
              </a:r>
              <a:r>
                <a:rPr lang="en-US" sz="2200" dirty="0">
                  <a:solidFill>
                    <a:srgbClr val="FFFFFF"/>
                  </a:solidFill>
                  <a:latin typeface="+mn-lt"/>
                </a:rPr>
                <a:t> Symptoms</a:t>
              </a:r>
            </a:p>
          </p:txBody>
        </p:sp>
      </p:grpSp>
      <p:sp>
        <p:nvSpPr>
          <p:cNvPr id="12" name="AutoShape 8"/>
          <p:cNvSpPr>
            <a:spLocks noChangeArrowheads="1"/>
          </p:cNvSpPr>
          <p:nvPr/>
        </p:nvSpPr>
        <p:spPr bwMode="auto">
          <a:xfrm flipV="1">
            <a:off x="436563" y="2112963"/>
            <a:ext cx="5465762" cy="23780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33CC"/>
              </a:gs>
              <a:gs pos="100000">
                <a:srgbClr val="0000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4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9944" name="AutoShape 10"/>
          <p:cNvSpPr>
            <a:spLocks noChangeArrowheads="1"/>
          </p:cNvSpPr>
          <p:nvPr/>
        </p:nvSpPr>
        <p:spPr bwMode="auto">
          <a:xfrm>
            <a:off x="5978525" y="1835150"/>
            <a:ext cx="1565275" cy="23780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99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39945" name="AutoShape 11"/>
          <p:cNvSpPr>
            <a:spLocks noChangeArrowheads="1"/>
          </p:cNvSpPr>
          <p:nvPr/>
        </p:nvSpPr>
        <p:spPr bwMode="auto">
          <a:xfrm>
            <a:off x="6573838" y="2636838"/>
            <a:ext cx="2265362" cy="6635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66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39946" name="AutoShape 12"/>
          <p:cNvSpPr>
            <a:spLocks noChangeArrowheads="1"/>
          </p:cNvSpPr>
          <p:nvPr/>
        </p:nvSpPr>
        <p:spPr bwMode="auto">
          <a:xfrm>
            <a:off x="6573838" y="1620838"/>
            <a:ext cx="2265362" cy="6635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66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39947" name="AutoShape 13"/>
          <p:cNvSpPr>
            <a:spLocks noChangeArrowheads="1"/>
          </p:cNvSpPr>
          <p:nvPr/>
        </p:nvSpPr>
        <p:spPr bwMode="auto">
          <a:xfrm>
            <a:off x="5588000" y="2801938"/>
            <a:ext cx="946150" cy="393700"/>
          </a:xfrm>
          <a:prstGeom prst="rightArrow">
            <a:avLst>
              <a:gd name="adj1" fmla="val 49194"/>
              <a:gd name="adj2" fmla="val 97442"/>
            </a:avLst>
          </a:prstGeom>
          <a:gradFill rotWithShape="0">
            <a:gsLst>
              <a:gs pos="0">
                <a:srgbClr val="0000BE"/>
              </a:gs>
              <a:gs pos="100000">
                <a:srgbClr val="33CC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39948" name="Oval 14" descr="Horizontal brick"/>
          <p:cNvSpPr>
            <a:spLocks noChangeArrowheads="1"/>
          </p:cNvSpPr>
          <p:nvPr/>
        </p:nvSpPr>
        <p:spPr bwMode="auto">
          <a:xfrm>
            <a:off x="1730375" y="2386013"/>
            <a:ext cx="1066800" cy="1154112"/>
          </a:xfrm>
          <a:prstGeom prst="ellipse">
            <a:avLst/>
          </a:prstGeom>
          <a:pattFill prst="pct10">
            <a:fgClr>
              <a:schemeClr val="bg2"/>
            </a:fgClr>
            <a:bgClr>
              <a:schemeClr val="hlink"/>
            </a:bgClr>
          </a:pattFill>
          <a:ln w="12700">
            <a:solidFill>
              <a:srgbClr val="A2C1FE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1857375" y="2543175"/>
            <a:ext cx="763588" cy="8588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2800" dirty="0">
              <a:solidFill>
                <a:srgbClr val="FFFFFF"/>
              </a:solidFill>
              <a:latin typeface="Univers Condensed" pitchFamily="34" charset="0"/>
            </a:endParaRPr>
          </a:p>
        </p:txBody>
      </p:sp>
      <p:sp>
        <p:nvSpPr>
          <p:cNvPr id="39950" name="Oval 16" descr="Horizontal brick"/>
          <p:cNvSpPr>
            <a:spLocks noChangeArrowheads="1"/>
          </p:cNvSpPr>
          <p:nvPr/>
        </p:nvSpPr>
        <p:spPr bwMode="auto">
          <a:xfrm>
            <a:off x="2967038" y="2286000"/>
            <a:ext cx="1233487" cy="1316038"/>
          </a:xfrm>
          <a:prstGeom prst="ellipse">
            <a:avLst/>
          </a:prstGeom>
          <a:pattFill prst="pct10">
            <a:fgClr>
              <a:schemeClr val="bg2"/>
            </a:fgClr>
            <a:bgClr>
              <a:schemeClr val="hlink"/>
            </a:bgClr>
          </a:pattFill>
          <a:ln w="12700">
            <a:solidFill>
              <a:srgbClr val="A2C1FE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3041650" y="2425700"/>
            <a:ext cx="915988" cy="1016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2800" dirty="0">
              <a:solidFill>
                <a:srgbClr val="FFFFFF"/>
              </a:solidFill>
              <a:latin typeface="Univers Condensed" pitchFamily="34" charset="0"/>
            </a:endParaRPr>
          </a:p>
        </p:txBody>
      </p:sp>
      <p:sp>
        <p:nvSpPr>
          <p:cNvPr id="39952" name="Oval 18" descr="Horizontal brick"/>
          <p:cNvSpPr>
            <a:spLocks noChangeArrowheads="1"/>
          </p:cNvSpPr>
          <p:nvPr/>
        </p:nvSpPr>
        <p:spPr bwMode="auto">
          <a:xfrm>
            <a:off x="4375150" y="2200275"/>
            <a:ext cx="1416050" cy="1539875"/>
          </a:xfrm>
          <a:prstGeom prst="ellipse">
            <a:avLst/>
          </a:prstGeom>
          <a:pattFill prst="pct5">
            <a:fgClr>
              <a:schemeClr val="bg2"/>
            </a:fgClr>
            <a:bgClr>
              <a:schemeClr val="hlink"/>
            </a:bgClr>
          </a:pattFill>
          <a:ln w="12700">
            <a:solidFill>
              <a:srgbClr val="A2C1FE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4514850" y="2371725"/>
            <a:ext cx="1119188" cy="1230313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2800" dirty="0">
              <a:solidFill>
                <a:srgbClr val="FFFFFF"/>
              </a:solidFill>
              <a:latin typeface="Univers Condensed" pitchFamily="34" charset="0"/>
            </a:endParaRPr>
          </a:p>
        </p:txBody>
      </p:sp>
      <p:sp>
        <p:nvSpPr>
          <p:cNvPr id="39954" name="Oval 20" descr="Horizontal brick"/>
          <p:cNvSpPr>
            <a:spLocks noChangeArrowheads="1"/>
          </p:cNvSpPr>
          <p:nvPr/>
        </p:nvSpPr>
        <p:spPr bwMode="auto">
          <a:xfrm>
            <a:off x="592138" y="2457450"/>
            <a:ext cx="996950" cy="1082675"/>
          </a:xfrm>
          <a:prstGeom prst="ellipse">
            <a:avLst/>
          </a:prstGeom>
          <a:pattFill prst="pct10">
            <a:fgClr>
              <a:schemeClr val="bg2"/>
            </a:fgClr>
            <a:bgClr>
              <a:schemeClr val="hlink"/>
            </a:bgClr>
          </a:pattFill>
          <a:ln w="12700">
            <a:solidFill>
              <a:srgbClr val="A2C1FE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39955" name="Oval 21"/>
          <p:cNvSpPr>
            <a:spLocks noChangeArrowheads="1"/>
          </p:cNvSpPr>
          <p:nvPr/>
        </p:nvSpPr>
        <p:spPr bwMode="auto">
          <a:xfrm>
            <a:off x="735013" y="2611438"/>
            <a:ext cx="758825" cy="808037"/>
          </a:xfrm>
          <a:prstGeom prst="ellipse">
            <a:avLst/>
          </a:prstGeom>
          <a:solidFill>
            <a:srgbClr val="FFCCFF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39956" name="Oval 22"/>
          <p:cNvSpPr>
            <a:spLocks noChangeArrowheads="1"/>
          </p:cNvSpPr>
          <p:nvPr/>
        </p:nvSpPr>
        <p:spPr bwMode="auto">
          <a:xfrm>
            <a:off x="4618038" y="2787650"/>
            <a:ext cx="398462" cy="407988"/>
          </a:xfrm>
          <a:prstGeom prst="ellipse">
            <a:avLst/>
          </a:prstGeom>
          <a:solidFill>
            <a:srgbClr val="FFCCFF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39957" name="Oval 23"/>
          <p:cNvSpPr>
            <a:spLocks noChangeArrowheads="1"/>
          </p:cNvSpPr>
          <p:nvPr/>
        </p:nvSpPr>
        <p:spPr bwMode="auto">
          <a:xfrm>
            <a:off x="1920875" y="2643188"/>
            <a:ext cx="592138" cy="649287"/>
          </a:xfrm>
          <a:prstGeom prst="ellipse">
            <a:avLst/>
          </a:prstGeom>
          <a:solidFill>
            <a:srgbClr val="FFCCFF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39958" name="Oval 24"/>
          <p:cNvSpPr>
            <a:spLocks noChangeArrowheads="1"/>
          </p:cNvSpPr>
          <p:nvPr/>
        </p:nvSpPr>
        <p:spPr bwMode="auto">
          <a:xfrm>
            <a:off x="3198813" y="2651125"/>
            <a:ext cx="538162" cy="544513"/>
          </a:xfrm>
          <a:prstGeom prst="ellipse">
            <a:avLst/>
          </a:prstGeom>
          <a:solidFill>
            <a:srgbClr val="FFCCFF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39959" name="AutoShape 25"/>
          <p:cNvSpPr>
            <a:spLocks noChangeArrowheads="1"/>
          </p:cNvSpPr>
          <p:nvPr/>
        </p:nvSpPr>
        <p:spPr bwMode="auto">
          <a:xfrm rot="-1800000">
            <a:off x="5645150" y="2055813"/>
            <a:ext cx="944563" cy="393700"/>
          </a:xfrm>
          <a:prstGeom prst="rightArrow">
            <a:avLst>
              <a:gd name="adj1" fmla="val 49194"/>
              <a:gd name="adj2" fmla="val 97278"/>
            </a:avLst>
          </a:prstGeom>
          <a:gradFill rotWithShape="0">
            <a:gsLst>
              <a:gs pos="0">
                <a:srgbClr val="000098"/>
              </a:gs>
              <a:gs pos="100000">
                <a:srgbClr val="33CC33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39960" name="AutoShape 26"/>
          <p:cNvSpPr>
            <a:spLocks noChangeArrowheads="1"/>
          </p:cNvSpPr>
          <p:nvPr/>
        </p:nvSpPr>
        <p:spPr bwMode="auto">
          <a:xfrm rot="1800000" flipV="1">
            <a:off x="5645150" y="3597275"/>
            <a:ext cx="944563" cy="393700"/>
          </a:xfrm>
          <a:prstGeom prst="rightArrow">
            <a:avLst>
              <a:gd name="adj1" fmla="val 49194"/>
              <a:gd name="adj2" fmla="val 97278"/>
            </a:avLst>
          </a:prstGeom>
          <a:gradFill rotWithShape="0">
            <a:gsLst>
              <a:gs pos="0">
                <a:srgbClr val="0000A8"/>
              </a:gs>
              <a:gs pos="100000">
                <a:srgbClr val="33CC33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39961" name="AutoShape 27"/>
          <p:cNvSpPr>
            <a:spLocks noChangeArrowheads="1"/>
          </p:cNvSpPr>
          <p:nvPr/>
        </p:nvSpPr>
        <p:spPr bwMode="auto">
          <a:xfrm>
            <a:off x="6573838" y="3730625"/>
            <a:ext cx="2265362" cy="635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66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39962" name="AutoShape 28"/>
          <p:cNvSpPr>
            <a:spLocks noChangeArrowheads="1"/>
          </p:cNvSpPr>
          <p:nvPr/>
        </p:nvSpPr>
        <p:spPr bwMode="auto">
          <a:xfrm>
            <a:off x="638175" y="3689350"/>
            <a:ext cx="4043363" cy="327025"/>
          </a:xfrm>
          <a:prstGeom prst="rightArrow">
            <a:avLst>
              <a:gd name="adj1" fmla="val 49519"/>
              <a:gd name="adj2" fmla="val 105324"/>
            </a:avLst>
          </a:prstGeom>
          <a:gradFill rotWithShape="0">
            <a:gsLst>
              <a:gs pos="0">
                <a:srgbClr val="0000A0"/>
              </a:gs>
              <a:gs pos="100000">
                <a:srgbClr val="FF99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557213" y="4038600"/>
            <a:ext cx="2209800" cy="32702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</p:spPr>
        <p:txBody>
          <a:bodyPr lIns="104775" tIns="52387" rIns="104775" bIns="52387">
            <a:spAutoFit/>
          </a:bodyPr>
          <a:lstStyle/>
          <a:p>
            <a:pPr algn="ctr" defTabSz="1033463">
              <a:lnSpc>
                <a:spcPct val="90000"/>
              </a:lnSpc>
              <a:defRPr/>
            </a:pP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Lesion: Initiation</a:t>
            </a:r>
          </a:p>
        </p:txBody>
      </p:sp>
      <p:sp>
        <p:nvSpPr>
          <p:cNvPr id="33" name="Text Box 32"/>
          <p:cNvSpPr txBox="1">
            <a:spLocks noChangeArrowheads="1"/>
          </p:cNvSpPr>
          <p:nvPr/>
        </p:nvSpPr>
        <p:spPr bwMode="auto">
          <a:xfrm>
            <a:off x="6572250" y="1630363"/>
            <a:ext cx="2266950" cy="646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en-US" sz="1800" dirty="0">
                <a:solidFill>
                  <a:srgbClr val="FFFFFF"/>
                </a:solidFill>
                <a:latin typeface="+mn-lt"/>
              </a:rPr>
              <a:t>Ischemic Heart</a:t>
            </a:r>
            <a:br>
              <a:rPr lang="en-US" sz="1800" dirty="0">
                <a:solidFill>
                  <a:srgbClr val="FFFFFF"/>
                </a:solidFill>
                <a:latin typeface="+mn-lt"/>
              </a:rPr>
            </a:br>
            <a:r>
              <a:rPr lang="en-US" sz="1800" dirty="0">
                <a:solidFill>
                  <a:srgbClr val="FFFFFF"/>
                </a:solidFill>
                <a:latin typeface="+mn-lt"/>
              </a:rPr>
              <a:t>Disease</a:t>
            </a:r>
          </a:p>
        </p:txBody>
      </p:sp>
      <p:sp>
        <p:nvSpPr>
          <p:cNvPr id="34" name="Text Box 33"/>
          <p:cNvSpPr txBox="1">
            <a:spLocks noChangeArrowheads="1"/>
          </p:cNvSpPr>
          <p:nvPr/>
        </p:nvSpPr>
        <p:spPr bwMode="auto">
          <a:xfrm>
            <a:off x="6572250" y="2646363"/>
            <a:ext cx="2005013" cy="646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r>
              <a:rPr lang="en-US" sz="1800" dirty="0">
                <a:solidFill>
                  <a:srgbClr val="FFFFFF"/>
                </a:solidFill>
                <a:latin typeface="+mn-lt"/>
              </a:rPr>
              <a:t>Cerebrovascular</a:t>
            </a:r>
            <a:br>
              <a:rPr lang="en-US" sz="1800" dirty="0">
                <a:solidFill>
                  <a:srgbClr val="FFFFFF"/>
                </a:solidFill>
                <a:latin typeface="+mn-lt"/>
              </a:rPr>
            </a:br>
            <a:r>
              <a:rPr lang="en-US" sz="1800" dirty="0">
                <a:solidFill>
                  <a:srgbClr val="FFFFFF"/>
                </a:solidFill>
                <a:latin typeface="+mn-lt"/>
              </a:rPr>
              <a:t>Disease</a:t>
            </a:r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6572250" y="3740150"/>
            <a:ext cx="2647950" cy="6461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en-US" sz="1800" dirty="0">
                <a:solidFill>
                  <a:srgbClr val="FFFFFF"/>
                </a:solidFill>
                <a:latin typeface="+mn-lt"/>
              </a:rPr>
              <a:t>Peripheral Vascular</a:t>
            </a:r>
            <a:br>
              <a:rPr lang="en-US" sz="1800" dirty="0">
                <a:solidFill>
                  <a:srgbClr val="FFFFFF"/>
                </a:solidFill>
                <a:latin typeface="+mn-lt"/>
              </a:rPr>
            </a:br>
            <a:r>
              <a:rPr lang="en-US" sz="1800" dirty="0">
                <a:solidFill>
                  <a:srgbClr val="FFFFFF"/>
                </a:solidFill>
                <a:latin typeface="+mn-lt"/>
              </a:rPr>
              <a:t>Disease</a:t>
            </a:r>
          </a:p>
        </p:txBody>
      </p:sp>
      <p:grpSp>
        <p:nvGrpSpPr>
          <p:cNvPr id="39967" name="Group 2"/>
          <p:cNvGrpSpPr>
            <a:grpSpLocks/>
          </p:cNvGrpSpPr>
          <p:nvPr/>
        </p:nvGrpSpPr>
        <p:grpSpPr bwMode="auto">
          <a:xfrm>
            <a:off x="823913" y="2714625"/>
            <a:ext cx="619125" cy="606425"/>
            <a:chOff x="747457" y="2365644"/>
            <a:chExt cx="619202" cy="606156"/>
          </a:xfrm>
        </p:grpSpPr>
        <p:sp>
          <p:nvSpPr>
            <p:cNvPr id="37" name="Oval 36"/>
            <p:cNvSpPr/>
            <p:nvPr/>
          </p:nvSpPr>
          <p:spPr bwMode="auto">
            <a:xfrm>
              <a:off x="792389" y="251328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944789" y="266568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999333" y="2550786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0" name="Oval 39"/>
            <p:cNvSpPr/>
            <p:nvPr/>
          </p:nvSpPr>
          <p:spPr bwMode="auto">
            <a:xfrm>
              <a:off x="1027340" y="2365644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772206" y="2749179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747457" y="2662521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1181850" y="2524437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937318" y="2831728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1097189" y="281808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1211538" y="2633335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903606" y="2381301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39968" name="Group 60"/>
          <p:cNvGrpSpPr>
            <a:grpSpLocks/>
          </p:cNvGrpSpPr>
          <p:nvPr/>
        </p:nvGrpSpPr>
        <p:grpSpPr bwMode="auto">
          <a:xfrm>
            <a:off x="3241675" y="2673350"/>
            <a:ext cx="449263" cy="439738"/>
            <a:chOff x="651882" y="2466625"/>
            <a:chExt cx="448028" cy="440648"/>
          </a:xfrm>
        </p:grpSpPr>
        <p:sp>
          <p:nvSpPr>
            <p:cNvPr id="49" name="Oval 48"/>
            <p:cNvSpPr/>
            <p:nvPr/>
          </p:nvSpPr>
          <p:spPr bwMode="auto">
            <a:xfrm>
              <a:off x="812651" y="2466625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944789" y="266568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999333" y="2550786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651882" y="2553800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754181" y="2628901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54" name="Oval 53"/>
            <p:cNvSpPr/>
            <p:nvPr/>
          </p:nvSpPr>
          <p:spPr bwMode="auto">
            <a:xfrm>
              <a:off x="872824" y="2649984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937318" y="2831728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675379" y="2743712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39969" name="Group 74"/>
          <p:cNvGrpSpPr>
            <a:grpSpLocks/>
          </p:cNvGrpSpPr>
          <p:nvPr/>
        </p:nvGrpSpPr>
        <p:grpSpPr bwMode="auto">
          <a:xfrm>
            <a:off x="1944688" y="2738438"/>
            <a:ext cx="519112" cy="500062"/>
            <a:chOff x="747457" y="2432008"/>
            <a:chExt cx="520027" cy="499448"/>
          </a:xfrm>
        </p:grpSpPr>
        <p:sp>
          <p:nvSpPr>
            <p:cNvPr id="58" name="Oval 57"/>
            <p:cNvSpPr/>
            <p:nvPr/>
          </p:nvSpPr>
          <p:spPr bwMode="auto">
            <a:xfrm>
              <a:off x="810892" y="2520275"/>
              <a:ext cx="155121" cy="139738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944789" y="263206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999333" y="2550786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1087045" y="2432008"/>
              <a:ext cx="116545" cy="104987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2" name="Oval 61"/>
            <p:cNvSpPr/>
            <p:nvPr/>
          </p:nvSpPr>
          <p:spPr bwMode="auto">
            <a:xfrm>
              <a:off x="792705" y="2735622"/>
              <a:ext cx="141019" cy="127035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747457" y="2662521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4" name="Oval 63"/>
            <p:cNvSpPr/>
            <p:nvPr/>
          </p:nvSpPr>
          <p:spPr bwMode="auto">
            <a:xfrm>
              <a:off x="1181850" y="2524437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5" name="Oval 64"/>
            <p:cNvSpPr/>
            <p:nvPr/>
          </p:nvSpPr>
          <p:spPr bwMode="auto">
            <a:xfrm>
              <a:off x="937318" y="2831728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6" name="Oval 65"/>
            <p:cNvSpPr/>
            <p:nvPr/>
          </p:nvSpPr>
          <p:spPr bwMode="auto">
            <a:xfrm>
              <a:off x="1050121" y="2777744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1124453" y="2579543"/>
              <a:ext cx="141019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8" name="Oval 67"/>
            <p:cNvSpPr/>
            <p:nvPr/>
          </p:nvSpPr>
          <p:spPr bwMode="auto">
            <a:xfrm>
              <a:off x="856663" y="2441648"/>
              <a:ext cx="58489" cy="62434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69" name="Oval 68"/>
          <p:cNvSpPr/>
          <p:nvPr/>
        </p:nvSpPr>
        <p:spPr bwMode="auto">
          <a:xfrm>
            <a:off x="2135100" y="2674226"/>
            <a:ext cx="141019" cy="127035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0" name="Oval 69"/>
          <p:cNvSpPr/>
          <p:nvPr/>
        </p:nvSpPr>
        <p:spPr bwMode="auto">
          <a:xfrm>
            <a:off x="1299663" y="2745233"/>
            <a:ext cx="58489" cy="62434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1" name="Oval 70"/>
          <p:cNvSpPr/>
          <p:nvPr/>
        </p:nvSpPr>
        <p:spPr bwMode="auto">
          <a:xfrm>
            <a:off x="1329020" y="3155683"/>
            <a:ext cx="58489" cy="62434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851648" y="2729894"/>
            <a:ext cx="116545" cy="104987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1030944" y="3287593"/>
            <a:ext cx="116545" cy="104987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3388655" y="2940213"/>
            <a:ext cx="116545" cy="104987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5" name="Oval 74"/>
          <p:cNvSpPr/>
          <p:nvPr/>
        </p:nvSpPr>
        <p:spPr bwMode="auto">
          <a:xfrm>
            <a:off x="3350079" y="3016413"/>
            <a:ext cx="155121" cy="153712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6" name="Oval 75"/>
          <p:cNvSpPr/>
          <p:nvPr/>
        </p:nvSpPr>
        <p:spPr bwMode="auto">
          <a:xfrm>
            <a:off x="4681335" y="2842529"/>
            <a:ext cx="155121" cy="153712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7" name="Oval 76"/>
          <p:cNvSpPr/>
          <p:nvPr/>
        </p:nvSpPr>
        <p:spPr bwMode="auto">
          <a:xfrm>
            <a:off x="4791155" y="3004275"/>
            <a:ext cx="155121" cy="153712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8" name="Oval 77"/>
          <p:cNvSpPr/>
          <p:nvPr/>
        </p:nvSpPr>
        <p:spPr bwMode="auto">
          <a:xfrm>
            <a:off x="4847194" y="2837117"/>
            <a:ext cx="85634" cy="75545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9" name="Oval 78"/>
          <p:cNvSpPr/>
          <p:nvPr/>
        </p:nvSpPr>
        <p:spPr bwMode="auto">
          <a:xfrm>
            <a:off x="4741772" y="3079651"/>
            <a:ext cx="64338" cy="62434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0" name="Oval 79"/>
          <p:cNvSpPr/>
          <p:nvPr/>
        </p:nvSpPr>
        <p:spPr bwMode="auto">
          <a:xfrm>
            <a:off x="4876800" y="2877461"/>
            <a:ext cx="116545" cy="104987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1" name="Oval 80"/>
          <p:cNvSpPr/>
          <p:nvPr/>
        </p:nvSpPr>
        <p:spPr bwMode="auto">
          <a:xfrm>
            <a:off x="4876800" y="2953979"/>
            <a:ext cx="64338" cy="62434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2" name="Oval 81"/>
          <p:cNvSpPr/>
          <p:nvPr/>
        </p:nvSpPr>
        <p:spPr bwMode="auto">
          <a:xfrm>
            <a:off x="4670607" y="2973833"/>
            <a:ext cx="116545" cy="104987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3" name="Oval 82"/>
          <p:cNvSpPr/>
          <p:nvPr/>
        </p:nvSpPr>
        <p:spPr bwMode="auto">
          <a:xfrm>
            <a:off x="4760255" y="2911426"/>
            <a:ext cx="116545" cy="104987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4" name="Oval 83"/>
          <p:cNvSpPr/>
          <p:nvPr/>
        </p:nvSpPr>
        <p:spPr bwMode="auto">
          <a:xfrm>
            <a:off x="4648200" y="2940213"/>
            <a:ext cx="64338" cy="62434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pSp>
        <p:nvGrpSpPr>
          <p:cNvPr id="40018" name="Group 87"/>
          <p:cNvGrpSpPr>
            <a:grpSpLocks/>
          </p:cNvGrpSpPr>
          <p:nvPr/>
        </p:nvGrpSpPr>
        <p:grpSpPr bwMode="auto">
          <a:xfrm>
            <a:off x="6248400" y="4775200"/>
            <a:ext cx="2452688" cy="592138"/>
            <a:chOff x="6248400" y="4775200"/>
            <a:chExt cx="2452688" cy="592138"/>
          </a:xfrm>
        </p:grpSpPr>
        <p:sp>
          <p:nvSpPr>
            <p:cNvPr id="89" name="AutoShape 6"/>
            <p:cNvSpPr>
              <a:spLocks noChangeArrowheads="1"/>
            </p:cNvSpPr>
            <p:nvPr/>
          </p:nvSpPr>
          <p:spPr bwMode="auto">
            <a:xfrm flipV="1">
              <a:off x="6248400" y="4775200"/>
              <a:ext cx="2452688" cy="59213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CC"/>
                </a:gs>
                <a:gs pos="100000">
                  <a:srgbClr val="50005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24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90" name="Rectangle 30"/>
            <p:cNvSpPr>
              <a:spLocks noChangeArrowheads="1"/>
            </p:cNvSpPr>
            <p:nvPr/>
          </p:nvSpPr>
          <p:spPr bwMode="auto">
            <a:xfrm>
              <a:off x="6456363" y="4927600"/>
              <a:ext cx="2035175" cy="411163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/>
          </p:spPr>
          <p:txBody>
            <a:bodyPr lIns="104775" tIns="52387" rIns="104775" bIns="52387">
              <a:spAutoFit/>
            </a:bodyPr>
            <a:lstStyle/>
            <a:p>
              <a:pPr algn="ctr" defTabSz="1033463">
                <a:lnSpc>
                  <a:spcPct val="90000"/>
                </a:lnSpc>
                <a:defRPr/>
              </a:pPr>
              <a:r>
                <a:rPr lang="en-US" sz="2200" dirty="0">
                  <a:solidFill>
                    <a:srgbClr val="FFFFFF"/>
                  </a:solidFill>
                  <a:latin typeface="+mn-lt"/>
                </a:rPr>
                <a:t>Symptoms</a:t>
              </a:r>
            </a:p>
          </p:txBody>
        </p:sp>
      </p:grpSp>
      <p:grpSp>
        <p:nvGrpSpPr>
          <p:cNvPr id="40019" name="Group 4"/>
          <p:cNvGrpSpPr>
            <a:grpSpLocks/>
          </p:cNvGrpSpPr>
          <p:nvPr/>
        </p:nvGrpSpPr>
        <p:grpSpPr bwMode="auto">
          <a:xfrm>
            <a:off x="457200" y="5599113"/>
            <a:ext cx="2452688" cy="541337"/>
            <a:chOff x="381000" y="5249036"/>
            <a:chExt cx="2452687" cy="542164"/>
          </a:xfrm>
        </p:grpSpPr>
        <p:sp>
          <p:nvSpPr>
            <p:cNvPr id="40029" name="AutoShape 4"/>
            <p:cNvSpPr>
              <a:spLocks noChangeArrowheads="1"/>
            </p:cNvSpPr>
            <p:nvPr/>
          </p:nvSpPr>
          <p:spPr bwMode="auto">
            <a:xfrm flipV="1">
              <a:off x="381000" y="5249036"/>
              <a:ext cx="2452687" cy="54216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CC"/>
                </a:gs>
                <a:gs pos="100000">
                  <a:srgbClr val="50005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FFFFFF"/>
                </a:solidFill>
                <a:latin typeface="Univers Condensed"/>
              </a:endParaRPr>
            </a:p>
          </p:txBody>
        </p:sp>
        <p:sp>
          <p:nvSpPr>
            <p:cNvPr id="93" name="Rectangle 5"/>
            <p:cNvSpPr>
              <a:spLocks noChangeArrowheads="1"/>
            </p:cNvSpPr>
            <p:nvPr/>
          </p:nvSpPr>
          <p:spPr bwMode="auto">
            <a:xfrm>
              <a:off x="476250" y="5380999"/>
              <a:ext cx="2239962" cy="410201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/>
          </p:spPr>
          <p:txBody>
            <a:bodyPr lIns="104775" tIns="52387" rIns="104775" bIns="52387">
              <a:spAutoFit/>
            </a:bodyPr>
            <a:lstStyle/>
            <a:p>
              <a:pPr algn="ctr" defTabSz="1033463">
                <a:lnSpc>
                  <a:spcPct val="90000"/>
                </a:lnSpc>
                <a:defRPr/>
              </a:pPr>
              <a:r>
                <a:rPr lang="en-US" sz="2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Reversible</a:t>
              </a:r>
            </a:p>
          </p:txBody>
        </p:sp>
      </p:grpSp>
      <p:grpSp>
        <p:nvGrpSpPr>
          <p:cNvPr id="40020" name="Group 112"/>
          <p:cNvGrpSpPr>
            <a:grpSpLocks/>
          </p:cNvGrpSpPr>
          <p:nvPr/>
        </p:nvGrpSpPr>
        <p:grpSpPr bwMode="auto">
          <a:xfrm>
            <a:off x="3109913" y="5607050"/>
            <a:ext cx="2909887" cy="542925"/>
            <a:chOff x="381000" y="5249036"/>
            <a:chExt cx="2452687" cy="542164"/>
          </a:xfrm>
        </p:grpSpPr>
        <p:sp>
          <p:nvSpPr>
            <p:cNvPr id="40027" name="AutoShape 4"/>
            <p:cNvSpPr>
              <a:spLocks noChangeArrowheads="1"/>
            </p:cNvSpPr>
            <p:nvPr/>
          </p:nvSpPr>
          <p:spPr bwMode="auto">
            <a:xfrm flipV="1">
              <a:off x="381000" y="5249036"/>
              <a:ext cx="2452687" cy="54216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CC"/>
                </a:gs>
                <a:gs pos="100000">
                  <a:srgbClr val="50005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FFFFFF"/>
                </a:solidFill>
                <a:latin typeface="Univers Condensed"/>
              </a:endParaRPr>
            </a:p>
          </p:txBody>
        </p:sp>
        <p:sp>
          <p:nvSpPr>
            <p:cNvPr id="96" name="Rectangle 5"/>
            <p:cNvSpPr>
              <a:spLocks noChangeArrowheads="1"/>
            </p:cNvSpPr>
            <p:nvPr/>
          </p:nvSpPr>
          <p:spPr bwMode="auto">
            <a:xfrm>
              <a:off x="457270" y="5380614"/>
              <a:ext cx="2239934" cy="410586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/>
          </p:spPr>
          <p:txBody>
            <a:bodyPr lIns="104775" tIns="52387" rIns="104775" bIns="52387">
              <a:spAutoFit/>
            </a:bodyPr>
            <a:lstStyle/>
            <a:p>
              <a:pPr algn="ctr" defTabSz="1033463">
                <a:lnSpc>
                  <a:spcPct val="90000"/>
                </a:lnSpc>
                <a:defRPr/>
              </a:pPr>
              <a:r>
                <a:rPr lang="en-US" sz="2200" u="sng" dirty="0">
                  <a:solidFill>
                    <a:srgbClr val="FFFFFF"/>
                  </a:solidFill>
                </a:rPr>
                <a:t>+</a:t>
              </a:r>
              <a:r>
                <a:rPr lang="en-US" sz="2200" dirty="0">
                  <a:solidFill>
                    <a:srgbClr val="FFFFFF"/>
                  </a:solidFill>
                </a:rPr>
                <a:t> </a:t>
              </a:r>
              <a:r>
                <a:rPr lang="en-US" sz="2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Reversible</a:t>
              </a:r>
            </a:p>
          </p:txBody>
        </p:sp>
      </p:grpSp>
      <p:grpSp>
        <p:nvGrpSpPr>
          <p:cNvPr id="40021" name="Group 115"/>
          <p:cNvGrpSpPr>
            <a:grpSpLocks/>
          </p:cNvGrpSpPr>
          <p:nvPr/>
        </p:nvGrpSpPr>
        <p:grpSpPr bwMode="auto">
          <a:xfrm>
            <a:off x="6234113" y="5599113"/>
            <a:ext cx="2452687" cy="542925"/>
            <a:chOff x="381000" y="5249036"/>
            <a:chExt cx="2452687" cy="543086"/>
          </a:xfrm>
        </p:grpSpPr>
        <p:sp>
          <p:nvSpPr>
            <p:cNvPr id="40025" name="AutoShape 4"/>
            <p:cNvSpPr>
              <a:spLocks noChangeArrowheads="1"/>
            </p:cNvSpPr>
            <p:nvPr/>
          </p:nvSpPr>
          <p:spPr bwMode="auto">
            <a:xfrm flipV="1">
              <a:off x="381000" y="5249036"/>
              <a:ext cx="2452687" cy="54216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CC"/>
                </a:gs>
                <a:gs pos="100000">
                  <a:srgbClr val="50005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FFFFFF"/>
                </a:solidFill>
                <a:latin typeface="Univers Condensed"/>
              </a:endParaRPr>
            </a:p>
          </p:txBody>
        </p:sp>
        <p:sp>
          <p:nvSpPr>
            <p:cNvPr id="99" name="Rectangle 5"/>
            <p:cNvSpPr>
              <a:spLocks noChangeArrowheads="1"/>
            </p:cNvSpPr>
            <p:nvPr/>
          </p:nvSpPr>
          <p:spPr bwMode="auto">
            <a:xfrm>
              <a:off x="381000" y="5380837"/>
              <a:ext cx="2452687" cy="411285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/>
          </p:spPr>
          <p:txBody>
            <a:bodyPr lIns="104775" tIns="52387" rIns="104775" bIns="52387">
              <a:spAutoFit/>
            </a:bodyPr>
            <a:lstStyle/>
            <a:p>
              <a:pPr algn="ctr" defTabSz="1033463">
                <a:lnSpc>
                  <a:spcPct val="90000"/>
                </a:lnSpc>
                <a:defRPr/>
              </a:pPr>
              <a:r>
                <a:rPr lang="en-US" sz="2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Non - Reversible</a:t>
              </a:r>
            </a:p>
          </p:txBody>
        </p:sp>
      </p:grpSp>
      <p:sp>
        <p:nvSpPr>
          <p:cNvPr id="100" name="Rectangle 31"/>
          <p:cNvSpPr>
            <a:spLocks noChangeArrowheads="1"/>
          </p:cNvSpPr>
          <p:nvPr/>
        </p:nvSpPr>
        <p:spPr bwMode="auto">
          <a:xfrm>
            <a:off x="2546350" y="4049713"/>
            <a:ext cx="1906588" cy="32702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</p:spPr>
        <p:txBody>
          <a:bodyPr lIns="104775" tIns="52387" rIns="104775" bIns="52387">
            <a:spAutoFit/>
          </a:bodyPr>
          <a:lstStyle/>
          <a:p>
            <a:pPr algn="ctr" defTabSz="1033463">
              <a:lnSpc>
                <a:spcPct val="90000"/>
              </a:lnSpc>
              <a:defRPr/>
            </a:pP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sym typeface="Wingdings" panose="05000000000000000000" pitchFamily="2" charset="2"/>
              </a:rPr>
              <a:t></a:t>
            </a: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Progression</a:t>
            </a:r>
          </a:p>
        </p:txBody>
      </p:sp>
      <p:sp>
        <p:nvSpPr>
          <p:cNvPr id="101" name="Rectangle 31"/>
          <p:cNvSpPr>
            <a:spLocks noChangeArrowheads="1"/>
          </p:cNvSpPr>
          <p:nvPr/>
        </p:nvSpPr>
        <p:spPr bwMode="auto">
          <a:xfrm>
            <a:off x="4038600" y="4060825"/>
            <a:ext cx="1906588" cy="32702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</p:spPr>
        <p:txBody>
          <a:bodyPr lIns="104775" tIns="52387" rIns="104775" bIns="52387">
            <a:spAutoFit/>
          </a:bodyPr>
          <a:lstStyle/>
          <a:p>
            <a:pPr algn="ctr" defTabSz="1033463">
              <a:lnSpc>
                <a:spcPct val="90000"/>
              </a:lnSpc>
              <a:defRPr/>
            </a:pP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sym typeface="Wingdings" panose="05000000000000000000" pitchFamily="2" charset="2"/>
              </a:rPr>
              <a:t></a:t>
            </a: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en-US" sz="16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+</a:t>
            </a: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Stable</a:t>
            </a:r>
          </a:p>
        </p:txBody>
      </p:sp>
      <p:sp>
        <p:nvSpPr>
          <p:cNvPr id="102" name="AutoShape 25"/>
          <p:cNvSpPr>
            <a:spLocks noChangeArrowheads="1"/>
          </p:cNvSpPr>
          <p:nvPr/>
        </p:nvSpPr>
        <p:spPr bwMode="auto">
          <a:xfrm>
            <a:off x="557213" y="6337300"/>
            <a:ext cx="7934325" cy="393700"/>
          </a:xfrm>
          <a:prstGeom prst="rightArrow">
            <a:avLst>
              <a:gd name="adj1" fmla="val 49194"/>
              <a:gd name="adj2" fmla="val 97299"/>
            </a:avLst>
          </a:prstGeom>
          <a:gradFill rotWithShape="0">
            <a:gsLst>
              <a:gs pos="0">
                <a:srgbClr val="000098"/>
              </a:gs>
              <a:gs pos="100000">
                <a:srgbClr val="33CC33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nivers Condensed"/>
              </a:rPr>
              <a:t>                                                            Years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457200" y="2122488"/>
            <a:ext cx="8229600" cy="4114800"/>
          </a:xfrm>
        </p:spPr>
        <p:txBody>
          <a:bodyPr/>
          <a:lstStyle/>
          <a:p>
            <a:pPr marL="0" indent="0" eaLnBrk="1" fontAlgn="t" hangingPunct="1">
              <a:buFontTx/>
              <a:buNone/>
            </a:pPr>
            <a:r>
              <a:rPr lang="en-US" altLang="en-US" sz="2300" dirty="0">
                <a:solidFill>
                  <a:srgbClr val="FFFFFF"/>
                </a:solidFill>
                <a:effectLst/>
              </a:rPr>
              <a:t>Guidelines and Recommendations are available from a variety of professional organizations and societies:</a:t>
            </a:r>
          </a:p>
          <a:p>
            <a:pPr marL="457200" indent="-457200" eaLnBrk="1" fontAlgn="t" hangingPunct="1">
              <a:buFont typeface="+mj-lt"/>
              <a:buAutoNum type="arabicPeriod"/>
            </a:pPr>
            <a:r>
              <a:rPr lang="en-US" altLang="en-US" sz="2300" dirty="0">
                <a:solidFill>
                  <a:srgbClr val="FFFFFF"/>
                </a:solidFill>
                <a:effectLst/>
              </a:rPr>
              <a:t>National lipid  Association</a:t>
            </a:r>
          </a:p>
          <a:p>
            <a:pPr marL="457200" indent="-457200" eaLnBrk="1" fontAlgn="t" hangingPunct="1">
              <a:buFont typeface="+mj-lt"/>
              <a:buAutoNum type="arabicPeriod"/>
            </a:pPr>
            <a:r>
              <a:rPr lang="en-US" altLang="en-US" sz="2300" dirty="0">
                <a:solidFill>
                  <a:srgbClr val="FFFFFF"/>
                </a:solidFill>
                <a:effectLst/>
              </a:rPr>
              <a:t>ACC/AHA</a:t>
            </a:r>
          </a:p>
          <a:p>
            <a:pPr marL="457200" indent="-457200" eaLnBrk="1" fontAlgn="t" hangingPunct="1">
              <a:buFont typeface="+mj-lt"/>
              <a:buAutoNum type="arabicPeriod"/>
            </a:pPr>
            <a:r>
              <a:rPr lang="en-US" altLang="en-US" sz="2300" dirty="0">
                <a:solidFill>
                  <a:srgbClr val="FFFFFF"/>
                </a:solidFill>
                <a:effectLst/>
              </a:rPr>
              <a:t>NHLBI/NIH</a:t>
            </a:r>
          </a:p>
          <a:p>
            <a:pPr marL="457200" indent="-457200" eaLnBrk="1" fontAlgn="t" hangingPunct="1">
              <a:buFont typeface="+mj-lt"/>
              <a:buAutoNum type="arabicPeriod"/>
            </a:pPr>
            <a:r>
              <a:rPr lang="en-US" altLang="en-US" sz="2300" dirty="0">
                <a:solidFill>
                  <a:srgbClr val="FFFFFF"/>
                </a:solidFill>
                <a:effectLst/>
              </a:rPr>
              <a:t>USPSTF</a:t>
            </a:r>
          </a:p>
          <a:p>
            <a:pPr marL="457200" indent="-457200" eaLnBrk="1" fontAlgn="t" hangingPunct="1">
              <a:buFont typeface="+mj-lt"/>
              <a:buAutoNum type="arabicPeriod"/>
            </a:pPr>
            <a:r>
              <a:rPr lang="en-US" altLang="en-US" sz="2300" dirty="0">
                <a:solidFill>
                  <a:srgbClr val="FFFFFF"/>
                </a:solidFill>
                <a:effectLst/>
              </a:rPr>
              <a:t>American Academy Pediatrics</a:t>
            </a:r>
          </a:p>
          <a:p>
            <a:pPr marL="457200" indent="-457200" eaLnBrk="1" fontAlgn="t" hangingPunct="1">
              <a:buFont typeface="+mj-lt"/>
              <a:buAutoNum type="arabicPeriod"/>
            </a:pPr>
            <a:r>
              <a:rPr lang="en-US" altLang="en-US" sz="2300" dirty="0">
                <a:solidFill>
                  <a:srgbClr val="FFFFFF"/>
                </a:solidFill>
                <a:effectLst/>
              </a:rPr>
              <a:t>American Academy of Clinical Endocrinologist</a:t>
            </a:r>
          </a:p>
          <a:p>
            <a:pPr marL="457200" indent="-457200" eaLnBrk="1" fontAlgn="t" hangingPunct="1">
              <a:buFont typeface="+mj-lt"/>
              <a:buAutoNum type="arabicPeriod"/>
            </a:pPr>
            <a:r>
              <a:rPr lang="en-US" altLang="en-US" sz="2300" dirty="0">
                <a:solidFill>
                  <a:srgbClr val="FFFFFF"/>
                </a:solidFill>
                <a:effectLst/>
              </a:rPr>
              <a:t>American Diabetes Association</a:t>
            </a:r>
          </a:p>
          <a:p>
            <a:pPr marL="457200" indent="-457200" eaLnBrk="1" fontAlgn="t" hangingPunct="1">
              <a:buFont typeface="+mj-lt"/>
              <a:buAutoNum type="arabicPeriod"/>
            </a:pPr>
            <a:r>
              <a:rPr lang="en-US" altLang="en-US" sz="2300" dirty="0">
                <a:solidFill>
                  <a:srgbClr val="FFFFFF"/>
                </a:solidFill>
                <a:effectLst/>
              </a:rPr>
              <a:t>…  and others, including European guidelines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685800" y="6096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Agreed policy on </a:t>
            </a:r>
          </a:p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whom to treat.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64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TextBox 5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u="sng" dirty="0">
                <a:solidFill>
                  <a:schemeClr val="bg2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46313"/>
            <a:ext cx="8153400" cy="30861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/>
              <a:t>Application of pediatric vs adult guidelines for lipid levels, which consider additional CVD risk factors beyond age and LDL-C, might result in statin treatment for more than 400,000 additional adolescents and young adults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5867400"/>
            <a:ext cx="80772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JAMA Pediatr. 2015 Jun;169(6):569-74. doi: 10.1001/jamapediatrics.2015.0168. Application of Pediatric and Adult Guidelines for Treatment of Lipid Levels Among US Adolescents Transitioning to Young Adulthood.  Gooding HC1, et. al.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685800" y="6096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Agreed policy on </a:t>
            </a:r>
          </a:p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whom to treat.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989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TextBox 5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dirty="0">
                <a:solidFill>
                  <a:schemeClr val="bg2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4713"/>
            <a:ext cx="7772400" cy="2986087"/>
          </a:xfrm>
        </p:spPr>
        <p:txBody>
          <a:bodyPr/>
          <a:lstStyle/>
          <a:p>
            <a:pPr marL="0" indent="0" eaLnBrk="1" fontAlgn="t" hangingPunct="1">
              <a:buFontTx/>
              <a:buNone/>
              <a:defRPr/>
            </a:pPr>
            <a:r>
              <a:rPr lang="en-US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effectiveness of screening for FH is dependent upon 3 factors:</a:t>
            </a:r>
          </a:p>
          <a:p>
            <a:pPr marL="514350" indent="-514350" eaLnBrk="1" fontAlgn="t" hangingPunct="1">
              <a:buFont typeface="+mj-lt"/>
              <a:buAutoNum type="arabicPeriod"/>
              <a:defRPr/>
            </a:pPr>
            <a:r>
              <a:rPr lang="en-US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effectiveness of treatment, once FH is identified.</a:t>
            </a:r>
          </a:p>
          <a:p>
            <a:pPr marL="514350" indent="-514350" eaLnBrk="1" fontAlgn="t" hangingPunct="1">
              <a:buFont typeface="+mj-lt"/>
              <a:buAutoNum type="arabicPeriod"/>
              <a:defRPr/>
            </a:pPr>
            <a:r>
              <a:rPr lang="en-US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underlying prevalence of FH among the screened population.</a:t>
            </a:r>
          </a:p>
          <a:p>
            <a:pPr marL="514350" indent="-514350" eaLnBrk="1" fontAlgn="t" hangingPunct="1">
              <a:buFont typeface="+mj-lt"/>
              <a:buAutoNum type="arabicPeriod"/>
              <a:defRPr/>
            </a:pPr>
            <a:r>
              <a:rPr lang="en-US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accuracy (validity) of the screening test.</a:t>
            </a:r>
          </a:p>
          <a:p>
            <a:pPr marL="0" indent="0">
              <a:buFontTx/>
              <a:buNone/>
              <a:defRPr/>
            </a:pPr>
            <a:endParaRPr lang="en-US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685800" y="6096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3600" kern="0" dirty="0">
                <a:solidFill>
                  <a:srgbClr val="FFFF00"/>
                </a:solidFill>
              </a:rPr>
              <a:t>Cost of case-finding should </a:t>
            </a:r>
          </a:p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3600" kern="0" dirty="0">
                <a:solidFill>
                  <a:srgbClr val="FFFF00"/>
                </a:solidFill>
              </a:rPr>
              <a:t>be economically balanced.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3012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TextBox 6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u="sng" dirty="0">
                <a:solidFill>
                  <a:schemeClr val="bg2"/>
                </a:solidFill>
              </a:rPr>
              <a:t>8</a:t>
            </a:r>
          </a:p>
        </p:txBody>
      </p:sp>
      <p:sp>
        <p:nvSpPr>
          <p:cNvPr id="7" name="Rectangle 6"/>
          <p:cNvSpPr/>
          <p:nvPr/>
        </p:nvSpPr>
        <p:spPr>
          <a:xfrm>
            <a:off x="819509" y="5867400"/>
            <a:ext cx="73152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systematic review of economic evaluations of the detection and treatment of familial hypercholesterolemia.  Ademi, et al. International Journal of Cardiology 167 (2013) 2391–2396.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685800" y="6096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3600" kern="0" dirty="0">
                <a:solidFill>
                  <a:srgbClr val="FFFF00"/>
                </a:solidFill>
              </a:rPr>
              <a:t>Cost of case-finding should </a:t>
            </a:r>
          </a:p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3600" kern="0" dirty="0">
                <a:solidFill>
                  <a:srgbClr val="FFFF00"/>
                </a:solidFill>
              </a:rPr>
              <a:t>be economically balanced.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4035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TextBox 6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dirty="0">
                <a:solidFill>
                  <a:schemeClr val="bg2"/>
                </a:solidFill>
              </a:rPr>
              <a:t>8</a:t>
            </a:r>
          </a:p>
        </p:txBody>
      </p:sp>
      <p:sp>
        <p:nvSpPr>
          <p:cNvPr id="48133" name="Content Placeholder 2"/>
          <p:cNvSpPr>
            <a:spLocks noGrp="1"/>
          </p:cNvSpPr>
          <p:nvPr>
            <p:ph idx="1"/>
          </p:nvPr>
        </p:nvSpPr>
        <p:spPr>
          <a:xfrm>
            <a:off x="649288" y="2141538"/>
            <a:ext cx="7772400" cy="3344862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For the vast majority of children with FH, there is 1 affected parent.</a:t>
            </a:r>
          </a:p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Child-parent screening strategies have the potential to prevent medical consequences of FH in 2 generation simultaneously.</a:t>
            </a:r>
          </a:p>
          <a:p>
            <a:pPr marL="0" indent="0" eaLnBrk="1" fontAlgn="t" hangingPunct="1">
              <a:buFontTx/>
              <a:buNone/>
              <a:defRPr/>
            </a:pPr>
            <a:endParaRPr lang="en-US" altLang="en-US" sz="2400" dirty="0"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1075" y="5862638"/>
            <a:ext cx="7467600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Wald David S, Bestwick Jonathan P, Wald Nicholas J.  Child-parent screening for familial hypercholesterolaemia: screening strategy based on a meta-analysis BMJ 2007; 335 :599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685800" y="6096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3600" kern="0" dirty="0">
                <a:solidFill>
                  <a:srgbClr val="FFFF00"/>
                </a:solidFill>
              </a:rPr>
              <a:t>Cost of case-finding should </a:t>
            </a:r>
          </a:p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3600" kern="0" dirty="0">
                <a:solidFill>
                  <a:srgbClr val="FFFF00"/>
                </a:solidFill>
              </a:rPr>
              <a:t>be economically balanced.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5059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TextBox 6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dirty="0">
                <a:solidFill>
                  <a:schemeClr val="bg2"/>
                </a:solidFill>
              </a:rPr>
              <a:t>8</a:t>
            </a:r>
          </a:p>
        </p:txBody>
      </p:sp>
      <p:sp>
        <p:nvSpPr>
          <p:cNvPr id="45061" name="Content Placeholder 2"/>
          <p:cNvSpPr>
            <a:spLocks noGrp="1"/>
          </p:cNvSpPr>
          <p:nvPr>
            <p:ph idx="1"/>
          </p:nvPr>
        </p:nvSpPr>
        <p:spPr>
          <a:xfrm>
            <a:off x="496888" y="2003425"/>
            <a:ext cx="7961312" cy="2312988"/>
          </a:xfrm>
        </p:spPr>
        <p:txBody>
          <a:bodyPr/>
          <a:lstStyle/>
          <a:p>
            <a:pPr marL="0" indent="0" eaLnBrk="1" fontAlgn="t" hangingPunct="1">
              <a:buFontTx/>
              <a:buNone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Conclusion: </a:t>
            </a:r>
          </a:p>
          <a:p>
            <a:pPr marL="457200" indent="-457200" eaLnBrk="1" fontAlgn="t" hangingPunct="1">
              <a:buFont typeface="+mj-lt"/>
              <a:buAutoNum type="arabicPeriod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Cascade screening is more cost effective than any other screening strategy currently available.</a:t>
            </a:r>
          </a:p>
          <a:p>
            <a:pPr marL="457200" indent="-457200" eaLnBrk="1" fontAlgn="t" hangingPunct="1">
              <a:buFont typeface="+mj-lt"/>
              <a:buAutoNum type="arabicPeriod"/>
            </a:pPr>
            <a:r>
              <a:rPr lang="en-US" alt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However, cost of genetic testing has dramatically decreased in recent years, and may become more acceptable and feasible in the future.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5029200"/>
            <a:ext cx="7799388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Ademi, et al. International Journal of Cardiology 167 (2013) 2391–2396.</a:t>
            </a:r>
          </a:p>
          <a:p>
            <a:pPr>
              <a:defRPr/>
            </a:pP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Marks D, Wonderling D, et al. BMJ. 2002;324(7349):1303. National Institute for Health and Clinical Excellence (NICE). Familial Hypercholesterolaemia – Costing Report: Implementing NICE guidance. 2009. pp.1–42. https://www.nice.org.uk/guidance/cg71/resources/familialhypercholesterolaemia-costing-report2.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dirty="0"/>
              <a:t>On average, how long does it take for evidence from RCTs to be incorporated into clinical practice?</a:t>
            </a:r>
          </a:p>
          <a:p>
            <a:pPr marL="514350" indent="-514350">
              <a:buFont typeface="+mj-lt"/>
              <a:buAutoNum type="alphaLcPeriod"/>
              <a:defRPr/>
            </a:pPr>
            <a:r>
              <a:rPr lang="en-US" altLang="en-US" dirty="0"/>
              <a:t> 3 years</a:t>
            </a:r>
          </a:p>
          <a:p>
            <a:pPr marL="514350" indent="-514350">
              <a:buFont typeface="+mj-lt"/>
              <a:buAutoNum type="alphaLcPeriod"/>
              <a:defRPr/>
            </a:pPr>
            <a:r>
              <a:rPr lang="en-US" altLang="en-US" dirty="0"/>
              <a:t> 9 years</a:t>
            </a:r>
          </a:p>
          <a:p>
            <a:pPr marL="514350" indent="-514350">
              <a:buFont typeface="+mj-lt"/>
              <a:buAutoNum type="alphaLcPeriod"/>
              <a:defRPr/>
            </a:pPr>
            <a:r>
              <a:rPr lang="en-US" altLang="en-US" dirty="0"/>
              <a:t>17 years</a:t>
            </a:r>
          </a:p>
          <a:p>
            <a:pPr marL="514350" indent="-514350">
              <a:buFont typeface="+mj-lt"/>
              <a:buAutoNum type="alphaLcPeriod"/>
              <a:defRPr/>
            </a:pPr>
            <a:r>
              <a:rPr lang="en-US" altLang="en-US" dirty="0"/>
              <a:t>&gt;20 years</a:t>
            </a:r>
          </a:p>
        </p:txBody>
      </p:sp>
      <p:grpSp>
        <p:nvGrpSpPr>
          <p:cNvPr id="46083" name="Group 4"/>
          <p:cNvGrpSpPr>
            <a:grpSpLocks/>
          </p:cNvGrpSpPr>
          <p:nvPr/>
        </p:nvGrpSpPr>
        <p:grpSpPr bwMode="auto">
          <a:xfrm>
            <a:off x="838200" y="547688"/>
            <a:ext cx="7543800" cy="1281112"/>
            <a:chOff x="838200" y="547688"/>
            <a:chExt cx="7543800" cy="1281112"/>
          </a:xfrm>
        </p:grpSpPr>
        <p:pic>
          <p:nvPicPr>
            <p:cNvPr id="46085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547688"/>
              <a:ext cx="1448039" cy="1281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 bwMode="auto">
            <a:xfrm>
              <a:off x="2286000" y="547688"/>
              <a:ext cx="6096000" cy="1281112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</a:rPr>
              <a:t>Question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/>
              <a:t>Why Don’t Physicians Follow</a:t>
            </a:r>
            <a:br>
              <a:rPr lang="en-US" sz="3600" dirty="0"/>
            </a:br>
            <a:r>
              <a:rPr lang="en-US" sz="3600" dirty="0"/>
              <a:t>Clinical Practice Guidelines?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838" y="1905000"/>
            <a:ext cx="8188325" cy="4114800"/>
          </a:xfrm>
        </p:spPr>
        <p:txBody>
          <a:bodyPr/>
          <a:lstStyle/>
          <a:p>
            <a:pPr>
              <a:defRPr/>
            </a:pPr>
            <a:r>
              <a:rPr lang="en-US" dirty="0"/>
              <a:t>Physician adherence is critical in improving outcomes.</a:t>
            </a:r>
          </a:p>
          <a:p>
            <a:pPr>
              <a:defRPr/>
            </a:pPr>
            <a:r>
              <a:rPr lang="en-US" dirty="0"/>
              <a:t>Historically, guidelines have had limited effect on changing physician behavior.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6200775"/>
            <a:ext cx="48768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M. Cabana, et al. JAMA. 1999;282:1458-1465</a:t>
            </a: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971" y="1600200"/>
            <a:ext cx="7772400" cy="4114800"/>
          </a:xfrm>
        </p:spPr>
        <p:txBody>
          <a:bodyPr/>
          <a:lstStyle/>
          <a:p>
            <a:pPr marL="514350" indent="-514350">
              <a:buFontTx/>
              <a:buAutoNum type="arabicPeriod"/>
              <a:defRPr/>
            </a:pPr>
            <a:r>
              <a:rPr lang="en-US" altLang="en-US" dirty="0"/>
              <a:t>Physician knowledge: Lack of awareness and familiarity. 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altLang="en-US" dirty="0"/>
              <a:t>Physician attitudes: Lack of agreement, outcome expectancy, and the inertia of previous practices.</a:t>
            </a:r>
          </a:p>
          <a:p>
            <a:pPr marL="514350" indent="-514350">
              <a:defRPr/>
            </a:pPr>
            <a:endParaRPr lang="en-US" alt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36550"/>
            <a:ext cx="8305800" cy="10668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Clinical Practice Guidelines - </a:t>
            </a:r>
            <a:br>
              <a:rPr lang="en-US" sz="3600" dirty="0"/>
            </a:br>
            <a:r>
              <a:rPr lang="en-US" altLang="en-US" sz="3600" dirty="0"/>
              <a:t>Barriers that undermine the process. 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6200775"/>
            <a:ext cx="48768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M. Cabana, et al. JAMA. 1999;282:1458-1465</a:t>
            </a: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857" y="1600200"/>
            <a:ext cx="8415338" cy="3429000"/>
          </a:xfrm>
        </p:spPr>
        <p:txBody>
          <a:bodyPr/>
          <a:lstStyle/>
          <a:p>
            <a:pPr marL="514350" indent="-514350">
              <a:buFontTx/>
              <a:buAutoNum type="arabicPeriod" startAt="3"/>
              <a:defRPr/>
            </a:pPr>
            <a:r>
              <a:rPr lang="en-US" altLang="en-US" dirty="0"/>
              <a:t>External barriers:</a:t>
            </a:r>
          </a:p>
          <a:p>
            <a:pPr marL="914400" lvl="1" indent="-514350">
              <a:buFontTx/>
              <a:buAutoNum type="alphaLcPeriod"/>
              <a:defRPr/>
            </a:pPr>
            <a:r>
              <a:rPr lang="en-US" altLang="en-US" sz="3200" dirty="0"/>
              <a:t>Guideline related - not easy to use, not convenient, confusing.</a:t>
            </a:r>
          </a:p>
          <a:p>
            <a:pPr marL="914400" lvl="1" indent="-514350">
              <a:buFontTx/>
              <a:buAutoNum type="alphaLcPeriod"/>
              <a:defRPr/>
            </a:pPr>
            <a:r>
              <a:rPr lang="en-US" altLang="en-US" sz="3200" dirty="0"/>
              <a:t>Patient related - lack of acceptance, not covered by insurance.</a:t>
            </a:r>
          </a:p>
          <a:p>
            <a:pPr marL="914400" lvl="1" indent="-514350">
              <a:buFontTx/>
              <a:buAutoNum type="alphaLcPeriod"/>
              <a:defRPr/>
            </a:pPr>
            <a:r>
              <a:rPr lang="en-US" altLang="en-US" sz="3200" dirty="0"/>
              <a:t>Environmental - lack of time, insufficient staff, lack of consultative support.</a:t>
            </a:r>
          </a:p>
        </p:txBody>
      </p:sp>
      <p:sp>
        <p:nvSpPr>
          <p:cNvPr id="8" name="Rectangle 7"/>
          <p:cNvSpPr/>
          <p:nvPr/>
        </p:nvSpPr>
        <p:spPr>
          <a:xfrm>
            <a:off x="990600" y="6200775"/>
            <a:ext cx="48768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M. Cabana, et al. JAMA. 1999;282:1458-1465</a:t>
            </a: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36550"/>
            <a:ext cx="8305800" cy="10668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Clinical Practice Guidelines - </a:t>
            </a:r>
            <a:br>
              <a:rPr lang="en-US" sz="3600" dirty="0"/>
            </a:br>
            <a:r>
              <a:rPr lang="en-US" altLang="en-US" sz="3600" dirty="0"/>
              <a:t>Barriers that undermine the process.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685800" y="6096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3600" kern="0" dirty="0">
                <a:solidFill>
                  <a:srgbClr val="FFFF00"/>
                </a:solidFill>
              </a:rPr>
              <a:t>Case-finding should be a continuing process.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0179" name="Content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6250" r="14758" b="6250"/>
          <a:stretch>
            <a:fillRect/>
          </a:stretch>
        </p:blipFill>
        <p:spPr bwMode="auto">
          <a:xfrm>
            <a:off x="838200" y="228600"/>
            <a:ext cx="9144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Box 6"/>
          <p:cNvSpPr txBox="1">
            <a:spLocks noChangeArrowheads="1"/>
          </p:cNvSpPr>
          <p:nvPr/>
        </p:nvSpPr>
        <p:spPr bwMode="auto">
          <a:xfrm>
            <a:off x="909638" y="449263"/>
            <a:ext cx="66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aseline="30000" dirty="0">
                <a:solidFill>
                  <a:schemeClr val="bg2"/>
                </a:solidFill>
              </a:rPr>
              <a:t>#</a:t>
            </a:r>
            <a:r>
              <a:rPr lang="en-US" altLang="en-US" sz="4000" u="sng" dirty="0">
                <a:solidFill>
                  <a:schemeClr val="bg2"/>
                </a:solidFill>
              </a:rPr>
              <a:t>9</a:t>
            </a:r>
          </a:p>
        </p:txBody>
      </p:sp>
      <p:pic>
        <p:nvPicPr>
          <p:cNvPr id="12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62113" y="2068513"/>
            <a:ext cx="5043487" cy="3956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85800" y="6248400"/>
            <a:ext cx="79248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B.G. Nordestgaard et al. European Heart Journal.  doi:10.1093/eurheartj/eht273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025775" y="4538663"/>
            <a:ext cx="3352800" cy="1524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409575"/>
            <a:ext cx="8001000" cy="1143000"/>
          </a:xfrm>
        </p:spPr>
        <p:txBody>
          <a:bodyPr/>
          <a:lstStyle/>
          <a:p>
            <a:pPr>
              <a:defRPr/>
            </a:pPr>
            <a:r>
              <a:rPr lang="en-US" dirty="0"/>
              <a:t>Principles of Screening</a:t>
            </a:r>
            <a:br>
              <a:rPr lang="en-US" dirty="0"/>
            </a:br>
            <a:r>
              <a:rPr lang="en-US" sz="4000" dirty="0">
                <a:solidFill>
                  <a:srgbClr val="FFFF00"/>
                </a:solidFill>
              </a:rPr>
              <a:t>Familial hypercholesterolemia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81200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" y="3048000"/>
            <a:ext cx="2195513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u="sng" dirty="0"/>
              <a:t>Shared Decision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Physician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Parent</a:t>
            </a:r>
          </a:p>
        </p:txBody>
      </p:sp>
      <p:sp>
        <p:nvSpPr>
          <p:cNvPr id="51205" name="TextBox 4"/>
          <p:cNvSpPr txBox="1">
            <a:spLocks noChangeArrowheads="1"/>
          </p:cNvSpPr>
          <p:nvPr/>
        </p:nvSpPr>
        <p:spPr bwMode="auto">
          <a:xfrm>
            <a:off x="5180013" y="2233613"/>
            <a:ext cx="21034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Affects 1:250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78625" y="3352800"/>
            <a:ext cx="2136775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Premature CVD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CVA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46788" y="4749800"/>
            <a:ext cx="2473325" cy="1938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Tests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Cholesterol</a:t>
            </a:r>
          </a:p>
          <a:p>
            <a:pPr>
              <a:defRPr/>
            </a:pPr>
            <a:r>
              <a:rPr 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Genetic Testing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Reliable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Accurate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Accessible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Inexpensive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613" y="4368800"/>
            <a:ext cx="3416300" cy="2246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LLMs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Ezetimibe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agents*</a:t>
            </a:r>
          </a:p>
          <a:p>
            <a:pPr>
              <a:defRPr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Not FDA approved &lt;18 yr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725565"/>
              </p:ext>
            </p:extLst>
          </p:nvPr>
        </p:nvGraphicFramePr>
        <p:xfrm>
          <a:off x="304800" y="152400"/>
          <a:ext cx="8381999" cy="655319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114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4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0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3502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Cholesterol Screening Guidelines 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baseline="30000" dirty="0">
                          <a:effectLst/>
                        </a:rPr>
                        <a:t>1</a:t>
                      </a:r>
                      <a:r>
                        <a:rPr lang="en-US" sz="1800" b="1" dirty="0">
                          <a:effectLst/>
                        </a:rPr>
                        <a:t>NHLBI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NLA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ACC/AHA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Who to Screen?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Selective Screening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Universal Screening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Age at First Screening?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Selective Screening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effectLst/>
                        </a:rPr>
                        <a:t>&gt;</a:t>
                      </a:r>
                      <a:r>
                        <a:rPr lang="en-US" sz="1800" b="1" dirty="0">
                          <a:effectLst/>
                        </a:rPr>
                        <a:t>2 yrs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effectLst/>
                        </a:rPr>
                        <a:t>&gt;</a:t>
                      </a:r>
                      <a:r>
                        <a:rPr lang="en-US" sz="1800" b="1" dirty="0">
                          <a:effectLst/>
                        </a:rPr>
                        <a:t>20 yrs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effectLst/>
                        </a:rPr>
                        <a:t>&gt;</a:t>
                      </a:r>
                      <a:r>
                        <a:rPr lang="en-US" sz="1800" b="1" dirty="0">
                          <a:effectLst/>
                        </a:rPr>
                        <a:t>20 yrs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Universally Screening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9-11 yrs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effectLst/>
                        </a:rPr>
                        <a:t>&gt;</a:t>
                      </a:r>
                      <a:r>
                        <a:rPr lang="en-US" sz="1800" b="1" dirty="0">
                          <a:effectLst/>
                        </a:rPr>
                        <a:t>20 yrs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effectLst/>
                        </a:rPr>
                        <a:t>&gt;</a:t>
                      </a:r>
                      <a:r>
                        <a:rPr lang="en-US" sz="1800" b="1" dirty="0">
                          <a:effectLst/>
                        </a:rPr>
                        <a:t>20 yrs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48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</a:t>
                      </a:r>
                      <a:r>
                        <a:rPr kumimoji="0" lang="en-US" sz="1800" b="1" u="none" strike="noStrike" kern="1200" cap="none" spc="0" normalizeH="0" baseline="30000" noProof="0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2</a:t>
                      </a:r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Repeat Screening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17-20 yrs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baseline="30000" dirty="0">
                          <a:effectLst/>
                        </a:rPr>
                        <a:t>3</a:t>
                      </a:r>
                      <a:r>
                        <a:rPr lang="en-US" sz="1800" b="1" dirty="0">
                          <a:effectLst/>
                        </a:rPr>
                        <a:t>Every 5 yrs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baseline="0" dirty="0">
                          <a:effectLst/>
                        </a:rPr>
                        <a:t> ---  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What to Order?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 gridSpan="3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48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Fasting or non-fasting lipid panel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              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148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Calculate non HDL-C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              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148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Risk Factors Assessment?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              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148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ASCVD Risk 10 Year Estimate?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b="1" u="none" strike="noStrike" kern="1200" cap="none" spc="0" normalizeH="0" baseline="3000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4</a:t>
                      </a:r>
                      <a:r>
                        <a:rPr lang="en-US" sz="1800" b="1" dirty="0">
                          <a:effectLst/>
                        </a:rPr>
                        <a:t>N/A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b="1" u="none" strike="noStrike" kern="1200" cap="none" spc="0" normalizeH="0" baseline="3000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4</a:t>
                      </a:r>
                      <a:r>
                        <a:rPr lang="en-US" sz="1800" b="1" dirty="0">
                          <a:effectLst/>
                        </a:rPr>
                        <a:t>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baseline="30000" dirty="0">
                          <a:effectLst/>
                        </a:rPr>
                        <a:t>4</a:t>
                      </a:r>
                      <a:r>
                        <a:rPr lang="en-US" sz="1800" b="1" dirty="0">
                          <a:effectLst/>
                        </a:rPr>
                        <a:t>Yes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47533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baseline="30000" dirty="0">
                          <a:effectLst/>
                        </a:rPr>
                        <a:t>1 </a:t>
                      </a:r>
                      <a:r>
                        <a:rPr lang="en-US" sz="900" b="1" dirty="0">
                          <a:effectLst/>
                        </a:rPr>
                        <a:t>These recommendations have been endorsed by the American Academy Pediatrics, National lipid Association and American Heart Association. </a:t>
                      </a:r>
                      <a:r>
                        <a:rPr lang="en-US" sz="900" b="1" baseline="30000" dirty="0">
                          <a:effectLst/>
                        </a:rPr>
                        <a:t>2 </a:t>
                      </a:r>
                      <a:r>
                        <a:rPr lang="en-US" sz="900" b="1" dirty="0">
                          <a:effectLst/>
                        </a:rPr>
                        <a:t>If initial levels of artherogenic cholesterol (non-HDL-C and LDL-C) are in the desirable range. </a:t>
                      </a:r>
                      <a:r>
                        <a:rPr lang="en-US" sz="900" b="1" baseline="30000" dirty="0">
                          <a:effectLst/>
                        </a:rPr>
                        <a:t>3</a:t>
                      </a:r>
                      <a:r>
                        <a:rPr lang="en-US" sz="900" b="1" dirty="0">
                          <a:effectLst/>
                        </a:rPr>
                        <a:t> Or sooner based upon clinical judgement.  </a:t>
                      </a:r>
                      <a:r>
                        <a:rPr lang="en-US" sz="900" b="1" baseline="30000" dirty="0">
                          <a:effectLst/>
                        </a:rPr>
                        <a:t>4 </a:t>
                      </a:r>
                      <a:r>
                        <a:rPr lang="en-US" sz="900" b="1" dirty="0">
                          <a:effectLst/>
                        </a:rPr>
                        <a:t>Risk calculators are not applicable to children and adolescents, and may either over- or under estimate risk in those &lt; 40 years of age.</a:t>
                      </a:r>
                      <a:r>
                        <a:rPr lang="en-US" sz="900" b="1" baseline="30000" dirty="0">
                          <a:effectLst/>
                        </a:rPr>
                        <a:t> 5</a:t>
                      </a:r>
                      <a:r>
                        <a:rPr lang="en-US" sz="900" b="1" dirty="0">
                          <a:effectLst/>
                        </a:rPr>
                        <a:t>Every 4-6 yrs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NLA = National Lipid Association. J Clin Lipidol. 2014 Sep-Oct; 8 (5):473-88. Part 2. J Clin Lipidol. 2015 Nov-Dec; 9 (6 Suppl):S1-122.  ACC/AHA = American College of Cardiology/American Heart Association. Circulation. 2014;129 [suppl 2]:S1-S45).</a:t>
                      </a:r>
                      <a:r>
                        <a:rPr lang="en-US" sz="900" b="1" baseline="0" dirty="0">
                          <a:effectLst/>
                        </a:rPr>
                        <a:t>  </a:t>
                      </a:r>
                      <a:r>
                        <a:rPr lang="en-US" sz="900" b="1" dirty="0">
                          <a:effectLst/>
                        </a:rPr>
                        <a:t>NHLBI = National Heart, Lung, and Blood Institute: Summary Report. Pediatrics 2011; 128(Suppl 5):S1-S44.</a:t>
                      </a:r>
                      <a:endParaRPr lang="en-U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3" marR="3334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3657600"/>
          </a:xfrm>
        </p:spPr>
        <p:txBody>
          <a:bodyPr/>
          <a:lstStyle/>
          <a:p>
            <a:pPr>
              <a:defRPr/>
            </a:pPr>
            <a:r>
              <a:rPr lang="en-US" dirty="0"/>
              <a:t>There is no generally accepted screening program for children, adolescents, and young adults.</a:t>
            </a:r>
          </a:p>
          <a:p>
            <a:pPr>
              <a:defRPr/>
            </a:pPr>
            <a:r>
              <a:rPr lang="en-US" dirty="0"/>
              <a:t>Universal screening, started at age 10 and continued every 5 years thereafter, may help simplify the process for busy clinicians.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Final thoughts…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6000750"/>
            <a:ext cx="83058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Wiegman A, Gidding SS, et al. Familial hypercholesterolaemia in children and adolescents: gaining decades of life by optimizing detection and treatment. Eur Heart J. 2015;36(36):2425–37.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3657600"/>
          </a:xfrm>
        </p:spPr>
        <p:txBody>
          <a:bodyPr/>
          <a:lstStyle/>
          <a:p>
            <a:pPr>
              <a:defRPr/>
            </a:pPr>
            <a:r>
              <a:rPr lang="en-US" dirty="0"/>
              <a:t>Many feel FH should be the primary goal of cholesterol screening.</a:t>
            </a:r>
          </a:p>
          <a:p>
            <a:pPr>
              <a:defRPr/>
            </a:pPr>
            <a:r>
              <a:rPr lang="en-US" dirty="0"/>
              <a:t>Early recognition of a child or young adult with FH, coupled with therapy from a young age, will impede, if not arrest, the onset of atherosclerosis.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Final thoughts…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5703888"/>
            <a:ext cx="8001000" cy="7381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Wiegman A, Gidding SS, et al. Familial hypercholesterolaemia in children and adolescents: gaining decades of life by optimizing detection and treatment. Eur Heart J. 2015;36(36):2425–37.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Final thoughts…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924800" cy="4114800"/>
          </a:xfrm>
        </p:spPr>
        <p:txBody>
          <a:bodyPr/>
          <a:lstStyle/>
          <a:p>
            <a:pPr>
              <a:defRPr/>
            </a:pPr>
            <a:r>
              <a:rPr lang="en-US" dirty="0"/>
              <a:t>Statin therapy alone could potentially avert 96-98% of FH-related CHD deaths in individuals &lt; 40 years of age.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5638800"/>
            <a:ext cx="7162800" cy="7397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Austin MA, Zimmern RL, Humphries SE. High “population attributable</a:t>
            </a:r>
          </a:p>
          <a:p>
            <a:pPr>
              <a:defRPr/>
            </a:pP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fraction” for coronary heart disease mortality among relatives in monogenic</a:t>
            </a:r>
          </a:p>
          <a:p>
            <a:pPr>
              <a:defRPr/>
            </a:pP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familial hypercholesterolemia. Genet Med. 2002;4(4):275–8.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Identification of a child with FH combined with effective screening of 1</a:t>
            </a:r>
            <a:r>
              <a:rPr lang="en-US" sz="2800" baseline="30000" dirty="0"/>
              <a:t>st</a:t>
            </a:r>
            <a:r>
              <a:rPr lang="en-US" sz="2800" dirty="0"/>
              <a:t> and 2</a:t>
            </a:r>
            <a:r>
              <a:rPr lang="en-US" sz="2800" baseline="30000" dirty="0"/>
              <a:t>nd</a:t>
            </a:r>
            <a:r>
              <a:rPr lang="en-US" sz="2800" dirty="0"/>
              <a:t> degree relatives (i.e. reverse cascade screening):</a:t>
            </a:r>
          </a:p>
          <a:p>
            <a:pPr lvl="1">
              <a:defRPr/>
            </a:pPr>
            <a:r>
              <a:rPr lang="en-US" dirty="0"/>
              <a:t>Combines the benefits of universal + cascade screening.</a:t>
            </a:r>
          </a:p>
          <a:p>
            <a:pPr lvl="1">
              <a:defRPr/>
            </a:pPr>
            <a:r>
              <a:rPr lang="en-US" dirty="0"/>
              <a:t>Has the potential, within 1 generation, of detecting all cases of FH.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Final thoughts…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342900" y="5726113"/>
            <a:ext cx="84582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Morris JK, Wald DS, Wald NJ. The evaluation of cascade testing for familial hypercholesterolemia. Am J Med Genet A. 2012;158(1):78–84.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roup 1"/>
          <p:cNvGrpSpPr>
            <a:grpSpLocks/>
          </p:cNvGrpSpPr>
          <p:nvPr/>
        </p:nvGrpSpPr>
        <p:grpSpPr bwMode="auto">
          <a:xfrm>
            <a:off x="436563" y="4748213"/>
            <a:ext cx="2452687" cy="619125"/>
            <a:chOff x="436563" y="4748213"/>
            <a:chExt cx="2452687" cy="619125"/>
          </a:xfrm>
        </p:grpSpPr>
        <p:sp>
          <p:nvSpPr>
            <p:cNvPr id="58558" name="AutoShape 4"/>
            <p:cNvSpPr>
              <a:spLocks noChangeArrowheads="1"/>
            </p:cNvSpPr>
            <p:nvPr/>
          </p:nvSpPr>
          <p:spPr bwMode="auto">
            <a:xfrm flipV="1">
              <a:off x="436563" y="4748213"/>
              <a:ext cx="2452687" cy="61912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CC"/>
                </a:gs>
                <a:gs pos="100000">
                  <a:srgbClr val="50005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FFFFFF"/>
                </a:solidFill>
                <a:latin typeface="Univers Condensed"/>
              </a:endParaRPr>
            </a:p>
          </p:txBody>
        </p:sp>
        <p:sp>
          <p:nvSpPr>
            <p:cNvPr id="249861" name="Rectangle 5"/>
            <p:cNvSpPr>
              <a:spLocks noChangeArrowheads="1"/>
            </p:cNvSpPr>
            <p:nvPr/>
          </p:nvSpPr>
          <p:spPr bwMode="auto">
            <a:xfrm>
              <a:off x="549275" y="4902200"/>
              <a:ext cx="2239963" cy="409575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/>
          </p:spPr>
          <p:txBody>
            <a:bodyPr lIns="104775" tIns="52387" rIns="104775" bIns="52387">
              <a:spAutoFit/>
            </a:bodyPr>
            <a:lstStyle/>
            <a:p>
              <a:pPr algn="ctr" defTabSz="1033463">
                <a:lnSpc>
                  <a:spcPct val="90000"/>
                </a:lnSpc>
                <a:defRPr/>
              </a:pPr>
              <a:r>
                <a:rPr lang="en-US" sz="2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No Symptoms</a:t>
              </a:r>
            </a:p>
          </p:txBody>
        </p:sp>
      </p:grpSp>
      <p:grpSp>
        <p:nvGrpSpPr>
          <p:cNvPr id="58371" name="Group 2"/>
          <p:cNvGrpSpPr>
            <a:grpSpLocks/>
          </p:cNvGrpSpPr>
          <p:nvPr/>
        </p:nvGrpSpPr>
        <p:grpSpPr bwMode="auto">
          <a:xfrm>
            <a:off x="3109913" y="4765675"/>
            <a:ext cx="2909887" cy="601663"/>
            <a:chOff x="3109913" y="4765675"/>
            <a:chExt cx="2909887" cy="601663"/>
          </a:xfrm>
        </p:grpSpPr>
        <p:sp>
          <p:nvSpPr>
            <p:cNvPr id="74758" name="AutoShape 6"/>
            <p:cNvSpPr>
              <a:spLocks noChangeArrowheads="1"/>
            </p:cNvSpPr>
            <p:nvPr/>
          </p:nvSpPr>
          <p:spPr bwMode="auto">
            <a:xfrm flipV="1">
              <a:off x="3109913" y="4765675"/>
              <a:ext cx="2909887" cy="601663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CC"/>
                </a:gs>
                <a:gs pos="100000">
                  <a:srgbClr val="50005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24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249863" name="Rectangle 7"/>
            <p:cNvSpPr>
              <a:spLocks noChangeArrowheads="1"/>
            </p:cNvSpPr>
            <p:nvPr/>
          </p:nvSpPr>
          <p:spPr bwMode="auto">
            <a:xfrm>
              <a:off x="3429000" y="4930775"/>
              <a:ext cx="2209800" cy="411163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/>
          </p:spPr>
          <p:txBody>
            <a:bodyPr lIns="104775" tIns="52387" rIns="104775" bIns="52387">
              <a:spAutoFit/>
            </a:bodyPr>
            <a:lstStyle/>
            <a:p>
              <a:pPr algn="ctr" defTabSz="1033463">
                <a:lnSpc>
                  <a:spcPct val="90000"/>
                </a:lnSpc>
                <a:defRPr/>
              </a:pPr>
              <a:r>
                <a:rPr lang="en-US" sz="2200" u="sng" dirty="0">
                  <a:solidFill>
                    <a:srgbClr val="FFFFFF"/>
                  </a:solidFill>
                  <a:latin typeface="+mn-lt"/>
                </a:rPr>
                <a:t>+</a:t>
              </a:r>
              <a:r>
                <a:rPr lang="en-US" sz="2200" dirty="0">
                  <a:solidFill>
                    <a:srgbClr val="FFFFFF"/>
                  </a:solidFill>
                  <a:latin typeface="+mn-lt"/>
                </a:rPr>
                <a:t> Symptoms</a:t>
              </a:r>
            </a:p>
          </p:txBody>
        </p:sp>
      </p:grpSp>
      <p:sp>
        <p:nvSpPr>
          <p:cNvPr id="74760" name="AutoShape 8"/>
          <p:cNvSpPr>
            <a:spLocks noChangeArrowheads="1"/>
          </p:cNvSpPr>
          <p:nvPr/>
        </p:nvSpPr>
        <p:spPr bwMode="auto">
          <a:xfrm flipV="1">
            <a:off x="436563" y="1646238"/>
            <a:ext cx="5465762" cy="2844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33CC"/>
              </a:gs>
              <a:gs pos="100000">
                <a:srgbClr val="0000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4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49865" name="Rectangle 9"/>
          <p:cNvSpPr>
            <a:spLocks noGrp="1" noChangeArrowheads="1"/>
          </p:cNvSpPr>
          <p:nvPr>
            <p:ph type="title"/>
          </p:nvPr>
        </p:nvSpPr>
        <p:spPr>
          <a:xfrm>
            <a:off x="549275" y="457200"/>
            <a:ext cx="8459788" cy="600075"/>
          </a:xfrm>
        </p:spPr>
        <p:txBody>
          <a:bodyPr anchor="t"/>
          <a:lstStyle/>
          <a:p>
            <a:pPr>
              <a:defRPr/>
            </a:pPr>
            <a:r>
              <a:rPr lang="en-US" sz="3000" dirty="0"/>
              <a:t>Time Course of Human Atherogenesis</a:t>
            </a:r>
            <a:endParaRPr lang="en-US" sz="3000" i="1" dirty="0"/>
          </a:p>
        </p:txBody>
      </p:sp>
      <p:sp>
        <p:nvSpPr>
          <p:cNvPr id="58374" name="AutoShape 10"/>
          <p:cNvSpPr>
            <a:spLocks noChangeArrowheads="1"/>
          </p:cNvSpPr>
          <p:nvPr/>
        </p:nvSpPr>
        <p:spPr bwMode="auto">
          <a:xfrm>
            <a:off x="5978525" y="1835150"/>
            <a:ext cx="1565275" cy="23780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99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58375" name="AutoShape 11"/>
          <p:cNvSpPr>
            <a:spLocks noChangeArrowheads="1"/>
          </p:cNvSpPr>
          <p:nvPr/>
        </p:nvSpPr>
        <p:spPr bwMode="auto">
          <a:xfrm>
            <a:off x="6573838" y="2636838"/>
            <a:ext cx="2265362" cy="6635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66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58376" name="AutoShape 12"/>
          <p:cNvSpPr>
            <a:spLocks noChangeArrowheads="1"/>
          </p:cNvSpPr>
          <p:nvPr/>
        </p:nvSpPr>
        <p:spPr bwMode="auto">
          <a:xfrm>
            <a:off x="6573838" y="1620838"/>
            <a:ext cx="2265362" cy="6635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66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58377" name="AutoShape 13"/>
          <p:cNvSpPr>
            <a:spLocks noChangeArrowheads="1"/>
          </p:cNvSpPr>
          <p:nvPr/>
        </p:nvSpPr>
        <p:spPr bwMode="auto">
          <a:xfrm>
            <a:off x="5588000" y="2801938"/>
            <a:ext cx="946150" cy="393700"/>
          </a:xfrm>
          <a:prstGeom prst="rightArrow">
            <a:avLst>
              <a:gd name="adj1" fmla="val 49194"/>
              <a:gd name="adj2" fmla="val 97442"/>
            </a:avLst>
          </a:prstGeom>
          <a:gradFill rotWithShape="0">
            <a:gsLst>
              <a:gs pos="0">
                <a:srgbClr val="0000BE"/>
              </a:gs>
              <a:gs pos="100000">
                <a:srgbClr val="33CC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58378" name="Oval 14" descr="Horizontal brick"/>
          <p:cNvSpPr>
            <a:spLocks noChangeArrowheads="1"/>
          </p:cNvSpPr>
          <p:nvPr/>
        </p:nvSpPr>
        <p:spPr bwMode="auto">
          <a:xfrm>
            <a:off x="1730375" y="2386013"/>
            <a:ext cx="1066800" cy="1154112"/>
          </a:xfrm>
          <a:prstGeom prst="ellipse">
            <a:avLst/>
          </a:prstGeom>
          <a:pattFill prst="pct10">
            <a:fgClr>
              <a:schemeClr val="bg2"/>
            </a:fgClr>
            <a:bgClr>
              <a:schemeClr val="hlink"/>
            </a:bgClr>
          </a:pattFill>
          <a:ln w="12700">
            <a:solidFill>
              <a:srgbClr val="A2C1FE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74767" name="Oval 15"/>
          <p:cNvSpPr>
            <a:spLocks noChangeArrowheads="1"/>
          </p:cNvSpPr>
          <p:nvPr/>
        </p:nvSpPr>
        <p:spPr bwMode="auto">
          <a:xfrm>
            <a:off x="1857375" y="2543175"/>
            <a:ext cx="763588" cy="85883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2800" dirty="0">
              <a:solidFill>
                <a:srgbClr val="FFFFFF"/>
              </a:solidFill>
              <a:latin typeface="Univers Condensed" pitchFamily="34" charset="0"/>
            </a:endParaRPr>
          </a:p>
        </p:txBody>
      </p:sp>
      <p:sp>
        <p:nvSpPr>
          <p:cNvPr id="58380" name="Oval 16" descr="Horizontal brick"/>
          <p:cNvSpPr>
            <a:spLocks noChangeArrowheads="1"/>
          </p:cNvSpPr>
          <p:nvPr/>
        </p:nvSpPr>
        <p:spPr bwMode="auto">
          <a:xfrm>
            <a:off x="2967038" y="2286000"/>
            <a:ext cx="1233487" cy="1316038"/>
          </a:xfrm>
          <a:prstGeom prst="ellipse">
            <a:avLst/>
          </a:prstGeom>
          <a:pattFill prst="pct10">
            <a:fgClr>
              <a:schemeClr val="bg2"/>
            </a:fgClr>
            <a:bgClr>
              <a:schemeClr val="hlink"/>
            </a:bgClr>
          </a:pattFill>
          <a:ln w="12700">
            <a:solidFill>
              <a:srgbClr val="A2C1FE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74769" name="Oval 17"/>
          <p:cNvSpPr>
            <a:spLocks noChangeArrowheads="1"/>
          </p:cNvSpPr>
          <p:nvPr/>
        </p:nvSpPr>
        <p:spPr bwMode="auto">
          <a:xfrm>
            <a:off x="3041650" y="2425700"/>
            <a:ext cx="915988" cy="1016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2800" dirty="0">
              <a:solidFill>
                <a:srgbClr val="FFFFFF"/>
              </a:solidFill>
              <a:latin typeface="Univers Condensed" pitchFamily="34" charset="0"/>
            </a:endParaRPr>
          </a:p>
        </p:txBody>
      </p:sp>
      <p:sp>
        <p:nvSpPr>
          <p:cNvPr id="58382" name="Oval 18" descr="Horizontal brick"/>
          <p:cNvSpPr>
            <a:spLocks noChangeArrowheads="1"/>
          </p:cNvSpPr>
          <p:nvPr/>
        </p:nvSpPr>
        <p:spPr bwMode="auto">
          <a:xfrm>
            <a:off x="4375150" y="2200275"/>
            <a:ext cx="1416050" cy="1539875"/>
          </a:xfrm>
          <a:prstGeom prst="ellipse">
            <a:avLst/>
          </a:prstGeom>
          <a:pattFill prst="pct5">
            <a:fgClr>
              <a:schemeClr val="bg2"/>
            </a:fgClr>
            <a:bgClr>
              <a:schemeClr val="hlink"/>
            </a:bgClr>
          </a:pattFill>
          <a:ln w="12700">
            <a:solidFill>
              <a:srgbClr val="A2C1FE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74771" name="Oval 19"/>
          <p:cNvSpPr>
            <a:spLocks noChangeArrowheads="1"/>
          </p:cNvSpPr>
          <p:nvPr/>
        </p:nvSpPr>
        <p:spPr bwMode="auto">
          <a:xfrm>
            <a:off x="4514850" y="2371725"/>
            <a:ext cx="1119188" cy="1230313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2800" dirty="0">
              <a:solidFill>
                <a:srgbClr val="FFFFFF"/>
              </a:solidFill>
              <a:latin typeface="Univers Condensed" pitchFamily="34" charset="0"/>
            </a:endParaRPr>
          </a:p>
        </p:txBody>
      </p:sp>
      <p:sp>
        <p:nvSpPr>
          <p:cNvPr id="58384" name="Oval 20" descr="Horizontal brick"/>
          <p:cNvSpPr>
            <a:spLocks noChangeArrowheads="1"/>
          </p:cNvSpPr>
          <p:nvPr/>
        </p:nvSpPr>
        <p:spPr bwMode="auto">
          <a:xfrm>
            <a:off x="592138" y="2457450"/>
            <a:ext cx="996950" cy="1082675"/>
          </a:xfrm>
          <a:prstGeom prst="ellipse">
            <a:avLst/>
          </a:prstGeom>
          <a:pattFill prst="pct10">
            <a:fgClr>
              <a:schemeClr val="bg2"/>
            </a:fgClr>
            <a:bgClr>
              <a:schemeClr val="hlink"/>
            </a:bgClr>
          </a:pattFill>
          <a:ln w="12700">
            <a:solidFill>
              <a:srgbClr val="A2C1FE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58385" name="Oval 21"/>
          <p:cNvSpPr>
            <a:spLocks noChangeArrowheads="1"/>
          </p:cNvSpPr>
          <p:nvPr/>
        </p:nvSpPr>
        <p:spPr bwMode="auto">
          <a:xfrm>
            <a:off x="735013" y="2611438"/>
            <a:ext cx="758825" cy="808037"/>
          </a:xfrm>
          <a:prstGeom prst="ellipse">
            <a:avLst/>
          </a:prstGeom>
          <a:solidFill>
            <a:srgbClr val="FFCCFF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58386" name="Oval 22"/>
          <p:cNvSpPr>
            <a:spLocks noChangeArrowheads="1"/>
          </p:cNvSpPr>
          <p:nvPr/>
        </p:nvSpPr>
        <p:spPr bwMode="auto">
          <a:xfrm>
            <a:off x="4618038" y="2787650"/>
            <a:ext cx="398462" cy="407988"/>
          </a:xfrm>
          <a:prstGeom prst="ellipse">
            <a:avLst/>
          </a:prstGeom>
          <a:solidFill>
            <a:srgbClr val="FFCCFF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58387" name="Oval 23"/>
          <p:cNvSpPr>
            <a:spLocks noChangeArrowheads="1"/>
          </p:cNvSpPr>
          <p:nvPr/>
        </p:nvSpPr>
        <p:spPr bwMode="auto">
          <a:xfrm>
            <a:off x="1920875" y="2643188"/>
            <a:ext cx="592138" cy="649287"/>
          </a:xfrm>
          <a:prstGeom prst="ellipse">
            <a:avLst/>
          </a:prstGeom>
          <a:solidFill>
            <a:srgbClr val="FFCCFF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58388" name="Oval 24"/>
          <p:cNvSpPr>
            <a:spLocks noChangeArrowheads="1"/>
          </p:cNvSpPr>
          <p:nvPr/>
        </p:nvSpPr>
        <p:spPr bwMode="auto">
          <a:xfrm>
            <a:off x="3198813" y="2651125"/>
            <a:ext cx="538162" cy="544513"/>
          </a:xfrm>
          <a:prstGeom prst="ellipse">
            <a:avLst/>
          </a:prstGeom>
          <a:solidFill>
            <a:srgbClr val="FFCCFF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58389" name="AutoShape 25"/>
          <p:cNvSpPr>
            <a:spLocks noChangeArrowheads="1"/>
          </p:cNvSpPr>
          <p:nvPr/>
        </p:nvSpPr>
        <p:spPr bwMode="auto">
          <a:xfrm rot="-1800000">
            <a:off x="5645150" y="2055813"/>
            <a:ext cx="944563" cy="393700"/>
          </a:xfrm>
          <a:prstGeom prst="rightArrow">
            <a:avLst>
              <a:gd name="adj1" fmla="val 49194"/>
              <a:gd name="adj2" fmla="val 97278"/>
            </a:avLst>
          </a:prstGeom>
          <a:gradFill rotWithShape="0">
            <a:gsLst>
              <a:gs pos="0">
                <a:srgbClr val="000098"/>
              </a:gs>
              <a:gs pos="100000">
                <a:srgbClr val="33CC33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58390" name="AutoShape 26"/>
          <p:cNvSpPr>
            <a:spLocks noChangeArrowheads="1"/>
          </p:cNvSpPr>
          <p:nvPr/>
        </p:nvSpPr>
        <p:spPr bwMode="auto">
          <a:xfrm rot="1800000" flipV="1">
            <a:off x="5645150" y="3597275"/>
            <a:ext cx="944563" cy="393700"/>
          </a:xfrm>
          <a:prstGeom prst="rightArrow">
            <a:avLst>
              <a:gd name="adj1" fmla="val 49194"/>
              <a:gd name="adj2" fmla="val 97278"/>
            </a:avLst>
          </a:prstGeom>
          <a:gradFill rotWithShape="0">
            <a:gsLst>
              <a:gs pos="0">
                <a:srgbClr val="0000A8"/>
              </a:gs>
              <a:gs pos="100000">
                <a:srgbClr val="33CC33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58391" name="AutoShape 27"/>
          <p:cNvSpPr>
            <a:spLocks noChangeArrowheads="1"/>
          </p:cNvSpPr>
          <p:nvPr/>
        </p:nvSpPr>
        <p:spPr bwMode="auto">
          <a:xfrm>
            <a:off x="6573838" y="3730625"/>
            <a:ext cx="2265362" cy="635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66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58392" name="AutoShape 28"/>
          <p:cNvSpPr>
            <a:spLocks noChangeArrowheads="1"/>
          </p:cNvSpPr>
          <p:nvPr/>
        </p:nvSpPr>
        <p:spPr bwMode="auto">
          <a:xfrm>
            <a:off x="638175" y="3689350"/>
            <a:ext cx="4043363" cy="327025"/>
          </a:xfrm>
          <a:prstGeom prst="rightArrow">
            <a:avLst>
              <a:gd name="adj1" fmla="val 49519"/>
              <a:gd name="adj2" fmla="val 105324"/>
            </a:avLst>
          </a:prstGeom>
          <a:gradFill rotWithShape="0">
            <a:gsLst>
              <a:gs pos="0">
                <a:srgbClr val="0000A0"/>
              </a:gs>
              <a:gs pos="100000">
                <a:srgbClr val="FF99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249887" name="Rectangle 31"/>
          <p:cNvSpPr>
            <a:spLocks noChangeArrowheads="1"/>
          </p:cNvSpPr>
          <p:nvPr/>
        </p:nvSpPr>
        <p:spPr bwMode="auto">
          <a:xfrm>
            <a:off x="557213" y="4038600"/>
            <a:ext cx="2209800" cy="32702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</p:spPr>
        <p:txBody>
          <a:bodyPr lIns="104775" tIns="52387" rIns="104775" bIns="52387">
            <a:spAutoFit/>
          </a:bodyPr>
          <a:lstStyle/>
          <a:p>
            <a:pPr algn="ctr" defTabSz="1033463">
              <a:lnSpc>
                <a:spcPct val="90000"/>
              </a:lnSpc>
              <a:defRPr/>
            </a:pP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Lesion: Initiation</a:t>
            </a:r>
          </a:p>
        </p:txBody>
      </p:sp>
      <p:sp>
        <p:nvSpPr>
          <p:cNvPr id="249888" name="Text Box 32"/>
          <p:cNvSpPr txBox="1">
            <a:spLocks noChangeArrowheads="1"/>
          </p:cNvSpPr>
          <p:nvPr/>
        </p:nvSpPr>
        <p:spPr bwMode="auto">
          <a:xfrm>
            <a:off x="6572250" y="1630363"/>
            <a:ext cx="2266950" cy="646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en-US" sz="1800" dirty="0">
                <a:solidFill>
                  <a:srgbClr val="FFFFFF"/>
                </a:solidFill>
                <a:latin typeface="+mn-lt"/>
              </a:rPr>
              <a:t>Ischemic Heart</a:t>
            </a:r>
            <a:br>
              <a:rPr lang="en-US" sz="1800" dirty="0">
                <a:solidFill>
                  <a:srgbClr val="FFFFFF"/>
                </a:solidFill>
                <a:latin typeface="+mn-lt"/>
              </a:rPr>
            </a:br>
            <a:r>
              <a:rPr lang="en-US" sz="1800" dirty="0">
                <a:solidFill>
                  <a:srgbClr val="FFFFFF"/>
                </a:solidFill>
                <a:latin typeface="+mn-lt"/>
              </a:rPr>
              <a:t>Disease</a:t>
            </a:r>
          </a:p>
        </p:txBody>
      </p:sp>
      <p:sp>
        <p:nvSpPr>
          <p:cNvPr id="249889" name="Text Box 33"/>
          <p:cNvSpPr txBox="1">
            <a:spLocks noChangeArrowheads="1"/>
          </p:cNvSpPr>
          <p:nvPr/>
        </p:nvSpPr>
        <p:spPr bwMode="auto">
          <a:xfrm>
            <a:off x="6572250" y="2646363"/>
            <a:ext cx="2005013" cy="646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r>
              <a:rPr lang="en-US" sz="1800" dirty="0">
                <a:solidFill>
                  <a:srgbClr val="FFFFFF"/>
                </a:solidFill>
                <a:latin typeface="+mn-lt"/>
              </a:rPr>
              <a:t>Cerebrovascular</a:t>
            </a:r>
            <a:br>
              <a:rPr lang="en-US" sz="1800" dirty="0">
                <a:solidFill>
                  <a:srgbClr val="FFFFFF"/>
                </a:solidFill>
                <a:latin typeface="+mn-lt"/>
              </a:rPr>
            </a:br>
            <a:r>
              <a:rPr lang="en-US" sz="1800" dirty="0">
                <a:solidFill>
                  <a:srgbClr val="FFFFFF"/>
                </a:solidFill>
                <a:latin typeface="+mn-lt"/>
              </a:rPr>
              <a:t>Disease</a:t>
            </a:r>
          </a:p>
        </p:txBody>
      </p:sp>
      <p:sp>
        <p:nvSpPr>
          <p:cNvPr id="249890" name="Text Box 34"/>
          <p:cNvSpPr txBox="1">
            <a:spLocks noChangeArrowheads="1"/>
          </p:cNvSpPr>
          <p:nvPr/>
        </p:nvSpPr>
        <p:spPr bwMode="auto">
          <a:xfrm>
            <a:off x="6572250" y="3740150"/>
            <a:ext cx="2647950" cy="6461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en-US" sz="1800" dirty="0">
                <a:solidFill>
                  <a:srgbClr val="FFFFFF"/>
                </a:solidFill>
                <a:latin typeface="+mn-lt"/>
              </a:rPr>
              <a:t>Peripheral Vascular</a:t>
            </a:r>
            <a:br>
              <a:rPr lang="en-US" sz="1800" dirty="0">
                <a:solidFill>
                  <a:srgbClr val="FFFFFF"/>
                </a:solidFill>
                <a:latin typeface="+mn-lt"/>
              </a:rPr>
            </a:br>
            <a:r>
              <a:rPr lang="en-US" sz="1800" dirty="0">
                <a:solidFill>
                  <a:srgbClr val="FFFFFF"/>
                </a:solidFill>
                <a:latin typeface="+mn-lt"/>
              </a:rPr>
              <a:t>Disease</a:t>
            </a:r>
          </a:p>
        </p:txBody>
      </p:sp>
      <p:grpSp>
        <p:nvGrpSpPr>
          <p:cNvPr id="58397" name="Group 2"/>
          <p:cNvGrpSpPr>
            <a:grpSpLocks/>
          </p:cNvGrpSpPr>
          <p:nvPr/>
        </p:nvGrpSpPr>
        <p:grpSpPr bwMode="auto">
          <a:xfrm>
            <a:off x="823913" y="2714625"/>
            <a:ext cx="619125" cy="606425"/>
            <a:chOff x="747457" y="2365644"/>
            <a:chExt cx="619202" cy="606156"/>
          </a:xfrm>
        </p:grpSpPr>
        <p:sp>
          <p:nvSpPr>
            <p:cNvPr id="37" name="Oval 36"/>
            <p:cNvSpPr/>
            <p:nvPr/>
          </p:nvSpPr>
          <p:spPr bwMode="auto">
            <a:xfrm>
              <a:off x="792389" y="251328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944789" y="266568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999333" y="2550786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0" name="Oval 39"/>
            <p:cNvSpPr/>
            <p:nvPr/>
          </p:nvSpPr>
          <p:spPr bwMode="auto">
            <a:xfrm>
              <a:off x="1027340" y="2365644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772206" y="2749179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747457" y="2662521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1181850" y="2524437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937318" y="2831728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1097189" y="281808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1211538" y="2633335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903606" y="2381301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58398" name="Group 60"/>
          <p:cNvGrpSpPr>
            <a:grpSpLocks/>
          </p:cNvGrpSpPr>
          <p:nvPr/>
        </p:nvGrpSpPr>
        <p:grpSpPr bwMode="auto">
          <a:xfrm>
            <a:off x="3241675" y="2673350"/>
            <a:ext cx="449263" cy="439738"/>
            <a:chOff x="651882" y="2466625"/>
            <a:chExt cx="448028" cy="440648"/>
          </a:xfrm>
        </p:grpSpPr>
        <p:sp>
          <p:nvSpPr>
            <p:cNvPr id="62" name="Oval 61"/>
            <p:cNvSpPr/>
            <p:nvPr/>
          </p:nvSpPr>
          <p:spPr bwMode="auto">
            <a:xfrm>
              <a:off x="812651" y="2466625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944789" y="266568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4" name="Oval 63"/>
            <p:cNvSpPr/>
            <p:nvPr/>
          </p:nvSpPr>
          <p:spPr bwMode="auto">
            <a:xfrm>
              <a:off x="999333" y="2550786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5" name="Oval 64"/>
            <p:cNvSpPr/>
            <p:nvPr/>
          </p:nvSpPr>
          <p:spPr bwMode="auto">
            <a:xfrm>
              <a:off x="651882" y="2553800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754181" y="2628901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8" name="Oval 67"/>
            <p:cNvSpPr/>
            <p:nvPr/>
          </p:nvSpPr>
          <p:spPr bwMode="auto">
            <a:xfrm>
              <a:off x="872824" y="2649984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9" name="Oval 68"/>
            <p:cNvSpPr/>
            <p:nvPr/>
          </p:nvSpPr>
          <p:spPr bwMode="auto">
            <a:xfrm>
              <a:off x="937318" y="2831728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72" name="Oval 71"/>
            <p:cNvSpPr/>
            <p:nvPr/>
          </p:nvSpPr>
          <p:spPr bwMode="auto">
            <a:xfrm>
              <a:off x="675379" y="2743712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58399" name="Group 74"/>
          <p:cNvGrpSpPr>
            <a:grpSpLocks/>
          </p:cNvGrpSpPr>
          <p:nvPr/>
        </p:nvGrpSpPr>
        <p:grpSpPr bwMode="auto">
          <a:xfrm>
            <a:off x="1944688" y="2738438"/>
            <a:ext cx="519112" cy="500062"/>
            <a:chOff x="747457" y="2432008"/>
            <a:chExt cx="520027" cy="499448"/>
          </a:xfrm>
        </p:grpSpPr>
        <p:sp>
          <p:nvSpPr>
            <p:cNvPr id="76" name="Oval 75"/>
            <p:cNvSpPr/>
            <p:nvPr/>
          </p:nvSpPr>
          <p:spPr bwMode="auto">
            <a:xfrm>
              <a:off x="810892" y="2520275"/>
              <a:ext cx="155121" cy="139738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77" name="Oval 76"/>
            <p:cNvSpPr/>
            <p:nvPr/>
          </p:nvSpPr>
          <p:spPr bwMode="auto">
            <a:xfrm>
              <a:off x="944789" y="263206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78" name="Oval 77"/>
            <p:cNvSpPr/>
            <p:nvPr/>
          </p:nvSpPr>
          <p:spPr bwMode="auto">
            <a:xfrm>
              <a:off x="999333" y="2550786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79" name="Oval 78"/>
            <p:cNvSpPr/>
            <p:nvPr/>
          </p:nvSpPr>
          <p:spPr bwMode="auto">
            <a:xfrm>
              <a:off x="1087045" y="2432008"/>
              <a:ext cx="116545" cy="104987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80" name="Oval 79"/>
            <p:cNvSpPr/>
            <p:nvPr/>
          </p:nvSpPr>
          <p:spPr bwMode="auto">
            <a:xfrm>
              <a:off x="792705" y="2735622"/>
              <a:ext cx="141019" cy="127035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81" name="Oval 80"/>
            <p:cNvSpPr/>
            <p:nvPr/>
          </p:nvSpPr>
          <p:spPr bwMode="auto">
            <a:xfrm>
              <a:off x="747457" y="2662521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82" name="Oval 81"/>
            <p:cNvSpPr/>
            <p:nvPr/>
          </p:nvSpPr>
          <p:spPr bwMode="auto">
            <a:xfrm>
              <a:off x="1181850" y="2524437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83" name="Oval 82"/>
            <p:cNvSpPr/>
            <p:nvPr/>
          </p:nvSpPr>
          <p:spPr bwMode="auto">
            <a:xfrm>
              <a:off x="937318" y="2831728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84" name="Oval 83"/>
            <p:cNvSpPr/>
            <p:nvPr/>
          </p:nvSpPr>
          <p:spPr bwMode="auto">
            <a:xfrm>
              <a:off x="1050121" y="2777744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85" name="Oval 84"/>
            <p:cNvSpPr/>
            <p:nvPr/>
          </p:nvSpPr>
          <p:spPr bwMode="auto">
            <a:xfrm>
              <a:off x="1124453" y="2579543"/>
              <a:ext cx="141019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86" name="Oval 85"/>
            <p:cNvSpPr/>
            <p:nvPr/>
          </p:nvSpPr>
          <p:spPr bwMode="auto">
            <a:xfrm>
              <a:off x="856663" y="2441648"/>
              <a:ext cx="58489" cy="62434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87" name="Oval 86"/>
          <p:cNvSpPr/>
          <p:nvPr/>
        </p:nvSpPr>
        <p:spPr bwMode="auto">
          <a:xfrm>
            <a:off x="2135100" y="2674226"/>
            <a:ext cx="141019" cy="127035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8" name="Oval 87"/>
          <p:cNvSpPr/>
          <p:nvPr/>
        </p:nvSpPr>
        <p:spPr bwMode="auto">
          <a:xfrm>
            <a:off x="1299663" y="2745233"/>
            <a:ext cx="58489" cy="62434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9" name="Oval 88"/>
          <p:cNvSpPr/>
          <p:nvPr/>
        </p:nvSpPr>
        <p:spPr bwMode="auto">
          <a:xfrm>
            <a:off x="1329020" y="3155683"/>
            <a:ext cx="58489" cy="62434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0" name="Oval 89"/>
          <p:cNvSpPr/>
          <p:nvPr/>
        </p:nvSpPr>
        <p:spPr bwMode="auto">
          <a:xfrm>
            <a:off x="851648" y="2729894"/>
            <a:ext cx="116545" cy="104987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1" name="Oval 90"/>
          <p:cNvSpPr/>
          <p:nvPr/>
        </p:nvSpPr>
        <p:spPr bwMode="auto">
          <a:xfrm>
            <a:off x="1030944" y="3287593"/>
            <a:ext cx="116545" cy="104987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2" name="Oval 91"/>
          <p:cNvSpPr/>
          <p:nvPr/>
        </p:nvSpPr>
        <p:spPr bwMode="auto">
          <a:xfrm>
            <a:off x="3388655" y="2940213"/>
            <a:ext cx="116545" cy="104987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3" name="Oval 92"/>
          <p:cNvSpPr/>
          <p:nvPr/>
        </p:nvSpPr>
        <p:spPr bwMode="auto">
          <a:xfrm>
            <a:off x="3350079" y="3016413"/>
            <a:ext cx="155121" cy="153712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4" name="Oval 93"/>
          <p:cNvSpPr/>
          <p:nvPr/>
        </p:nvSpPr>
        <p:spPr bwMode="auto">
          <a:xfrm>
            <a:off x="4681335" y="2842529"/>
            <a:ext cx="155121" cy="153712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5" name="Oval 94"/>
          <p:cNvSpPr/>
          <p:nvPr/>
        </p:nvSpPr>
        <p:spPr bwMode="auto">
          <a:xfrm>
            <a:off x="4791155" y="3004275"/>
            <a:ext cx="155121" cy="153712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6" name="Oval 95"/>
          <p:cNvSpPr/>
          <p:nvPr/>
        </p:nvSpPr>
        <p:spPr bwMode="auto">
          <a:xfrm>
            <a:off x="4847194" y="2837117"/>
            <a:ext cx="85634" cy="75545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7" name="Oval 96"/>
          <p:cNvSpPr/>
          <p:nvPr/>
        </p:nvSpPr>
        <p:spPr bwMode="auto">
          <a:xfrm>
            <a:off x="4741772" y="3079651"/>
            <a:ext cx="64338" cy="62434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00" name="Oval 99"/>
          <p:cNvSpPr/>
          <p:nvPr/>
        </p:nvSpPr>
        <p:spPr bwMode="auto">
          <a:xfrm>
            <a:off x="4876800" y="2877461"/>
            <a:ext cx="116545" cy="104987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8" name="Oval 97"/>
          <p:cNvSpPr/>
          <p:nvPr/>
        </p:nvSpPr>
        <p:spPr bwMode="auto">
          <a:xfrm>
            <a:off x="4876800" y="2953979"/>
            <a:ext cx="64338" cy="62434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9" name="Oval 98"/>
          <p:cNvSpPr/>
          <p:nvPr/>
        </p:nvSpPr>
        <p:spPr bwMode="auto">
          <a:xfrm>
            <a:off x="4670607" y="2973833"/>
            <a:ext cx="116545" cy="104987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01" name="Oval 100"/>
          <p:cNvSpPr/>
          <p:nvPr/>
        </p:nvSpPr>
        <p:spPr bwMode="auto">
          <a:xfrm>
            <a:off x="4760255" y="2911426"/>
            <a:ext cx="116545" cy="104987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02" name="Oval 101"/>
          <p:cNvSpPr/>
          <p:nvPr/>
        </p:nvSpPr>
        <p:spPr bwMode="auto">
          <a:xfrm>
            <a:off x="4648200" y="2940213"/>
            <a:ext cx="64338" cy="62434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8448" name="AutoShape 25"/>
          <p:cNvSpPr>
            <a:spLocks noChangeArrowheads="1"/>
          </p:cNvSpPr>
          <p:nvPr/>
        </p:nvSpPr>
        <p:spPr bwMode="auto">
          <a:xfrm>
            <a:off x="1257300" y="1093788"/>
            <a:ext cx="5243513" cy="393700"/>
          </a:xfrm>
          <a:prstGeom prst="rightArrow">
            <a:avLst>
              <a:gd name="adj1" fmla="val 49194"/>
              <a:gd name="adj2" fmla="val 97299"/>
            </a:avLst>
          </a:prstGeom>
          <a:gradFill rotWithShape="0">
            <a:gsLst>
              <a:gs pos="0">
                <a:srgbClr val="000098"/>
              </a:gs>
              <a:gs pos="100000">
                <a:srgbClr val="33CC33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58449" name="TextBox 3"/>
          <p:cNvSpPr txBox="1">
            <a:spLocks noChangeArrowheads="1"/>
          </p:cNvSpPr>
          <p:nvPr/>
        </p:nvSpPr>
        <p:spPr bwMode="auto">
          <a:xfrm>
            <a:off x="487363" y="1090613"/>
            <a:ext cx="800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Years</a:t>
            </a:r>
          </a:p>
        </p:txBody>
      </p:sp>
      <p:sp>
        <p:nvSpPr>
          <p:cNvPr id="58450" name="TextBox 104"/>
          <p:cNvSpPr txBox="1">
            <a:spLocks noChangeArrowheads="1"/>
          </p:cNvSpPr>
          <p:nvPr/>
        </p:nvSpPr>
        <p:spPr bwMode="auto">
          <a:xfrm>
            <a:off x="6591300" y="1093788"/>
            <a:ext cx="941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Events</a:t>
            </a:r>
          </a:p>
        </p:txBody>
      </p:sp>
      <p:grpSp>
        <p:nvGrpSpPr>
          <p:cNvPr id="58451" name="Group 3"/>
          <p:cNvGrpSpPr>
            <a:grpSpLocks/>
          </p:cNvGrpSpPr>
          <p:nvPr/>
        </p:nvGrpSpPr>
        <p:grpSpPr bwMode="auto">
          <a:xfrm>
            <a:off x="6248400" y="4775200"/>
            <a:ext cx="2452688" cy="592138"/>
            <a:chOff x="6248400" y="4775200"/>
            <a:chExt cx="2452688" cy="592138"/>
          </a:xfrm>
        </p:grpSpPr>
        <p:sp>
          <p:nvSpPr>
            <p:cNvPr id="106" name="AutoShape 6"/>
            <p:cNvSpPr>
              <a:spLocks noChangeArrowheads="1"/>
            </p:cNvSpPr>
            <p:nvPr/>
          </p:nvSpPr>
          <p:spPr bwMode="auto">
            <a:xfrm flipV="1">
              <a:off x="6248400" y="4775200"/>
              <a:ext cx="2452688" cy="59213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CC"/>
                </a:gs>
                <a:gs pos="100000">
                  <a:srgbClr val="50005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 sz="24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07" name="Rectangle 30"/>
            <p:cNvSpPr>
              <a:spLocks noChangeArrowheads="1"/>
            </p:cNvSpPr>
            <p:nvPr/>
          </p:nvSpPr>
          <p:spPr bwMode="auto">
            <a:xfrm>
              <a:off x="6456363" y="4927600"/>
              <a:ext cx="2035175" cy="411163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/>
          </p:spPr>
          <p:txBody>
            <a:bodyPr lIns="104775" tIns="52387" rIns="104775" bIns="52387">
              <a:spAutoFit/>
            </a:bodyPr>
            <a:lstStyle/>
            <a:p>
              <a:pPr algn="ctr" defTabSz="1033463">
                <a:lnSpc>
                  <a:spcPct val="90000"/>
                </a:lnSpc>
                <a:defRPr/>
              </a:pPr>
              <a:r>
                <a:rPr lang="en-US" sz="2200" dirty="0">
                  <a:solidFill>
                    <a:srgbClr val="FFFFFF"/>
                  </a:solidFill>
                  <a:latin typeface="+mn-lt"/>
                </a:rPr>
                <a:t>Symptoms</a:t>
              </a:r>
            </a:p>
          </p:txBody>
        </p:sp>
      </p:grpSp>
      <p:grpSp>
        <p:nvGrpSpPr>
          <p:cNvPr id="58452" name="Group 4"/>
          <p:cNvGrpSpPr>
            <a:grpSpLocks/>
          </p:cNvGrpSpPr>
          <p:nvPr/>
        </p:nvGrpSpPr>
        <p:grpSpPr bwMode="auto">
          <a:xfrm>
            <a:off x="457200" y="5599113"/>
            <a:ext cx="2452688" cy="541337"/>
            <a:chOff x="381000" y="5249036"/>
            <a:chExt cx="2452687" cy="542164"/>
          </a:xfrm>
        </p:grpSpPr>
        <p:sp>
          <p:nvSpPr>
            <p:cNvPr id="58462" name="AutoShape 4"/>
            <p:cNvSpPr>
              <a:spLocks noChangeArrowheads="1"/>
            </p:cNvSpPr>
            <p:nvPr/>
          </p:nvSpPr>
          <p:spPr bwMode="auto">
            <a:xfrm flipV="1">
              <a:off x="381000" y="5249036"/>
              <a:ext cx="2452687" cy="54216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CC"/>
                </a:gs>
                <a:gs pos="100000">
                  <a:srgbClr val="50005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FFFFFF"/>
                </a:solidFill>
                <a:latin typeface="Univers Condensed"/>
              </a:endParaRPr>
            </a:p>
          </p:txBody>
        </p:sp>
        <p:sp>
          <p:nvSpPr>
            <p:cNvPr id="109" name="Rectangle 5"/>
            <p:cNvSpPr>
              <a:spLocks noChangeArrowheads="1"/>
            </p:cNvSpPr>
            <p:nvPr/>
          </p:nvSpPr>
          <p:spPr bwMode="auto">
            <a:xfrm>
              <a:off x="476250" y="5380999"/>
              <a:ext cx="2239962" cy="410201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/>
          </p:spPr>
          <p:txBody>
            <a:bodyPr lIns="104775" tIns="52387" rIns="104775" bIns="52387">
              <a:spAutoFit/>
            </a:bodyPr>
            <a:lstStyle/>
            <a:p>
              <a:pPr algn="ctr" defTabSz="1033463">
                <a:lnSpc>
                  <a:spcPct val="90000"/>
                </a:lnSpc>
                <a:defRPr/>
              </a:pPr>
              <a:r>
                <a:rPr lang="en-US" sz="2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Reversible</a:t>
              </a:r>
            </a:p>
          </p:txBody>
        </p:sp>
      </p:grpSp>
      <p:grpSp>
        <p:nvGrpSpPr>
          <p:cNvPr id="58453" name="Group 112"/>
          <p:cNvGrpSpPr>
            <a:grpSpLocks/>
          </p:cNvGrpSpPr>
          <p:nvPr/>
        </p:nvGrpSpPr>
        <p:grpSpPr bwMode="auto">
          <a:xfrm>
            <a:off x="3109913" y="5607050"/>
            <a:ext cx="2909887" cy="542925"/>
            <a:chOff x="381000" y="5249036"/>
            <a:chExt cx="2452687" cy="542164"/>
          </a:xfrm>
        </p:grpSpPr>
        <p:sp>
          <p:nvSpPr>
            <p:cNvPr id="58460" name="AutoShape 4"/>
            <p:cNvSpPr>
              <a:spLocks noChangeArrowheads="1"/>
            </p:cNvSpPr>
            <p:nvPr/>
          </p:nvSpPr>
          <p:spPr bwMode="auto">
            <a:xfrm flipV="1">
              <a:off x="381000" y="5249036"/>
              <a:ext cx="2452687" cy="54216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CC"/>
                </a:gs>
                <a:gs pos="100000">
                  <a:srgbClr val="50005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FFFFFF"/>
                </a:solidFill>
                <a:latin typeface="Univers Condensed"/>
              </a:endParaRPr>
            </a:p>
          </p:txBody>
        </p:sp>
        <p:sp>
          <p:nvSpPr>
            <p:cNvPr id="115" name="Rectangle 5"/>
            <p:cNvSpPr>
              <a:spLocks noChangeArrowheads="1"/>
            </p:cNvSpPr>
            <p:nvPr/>
          </p:nvSpPr>
          <p:spPr bwMode="auto">
            <a:xfrm>
              <a:off x="457270" y="5380614"/>
              <a:ext cx="2239934" cy="410586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/>
          </p:spPr>
          <p:txBody>
            <a:bodyPr lIns="104775" tIns="52387" rIns="104775" bIns="52387">
              <a:spAutoFit/>
            </a:bodyPr>
            <a:lstStyle/>
            <a:p>
              <a:pPr algn="ctr" defTabSz="1033463">
                <a:lnSpc>
                  <a:spcPct val="90000"/>
                </a:lnSpc>
                <a:defRPr/>
              </a:pPr>
              <a:r>
                <a:rPr lang="en-US" sz="2200" u="sng" dirty="0">
                  <a:solidFill>
                    <a:srgbClr val="FFFFFF"/>
                  </a:solidFill>
                </a:rPr>
                <a:t>+</a:t>
              </a:r>
              <a:r>
                <a:rPr lang="en-US" sz="2200" dirty="0">
                  <a:solidFill>
                    <a:srgbClr val="FFFFFF"/>
                  </a:solidFill>
                </a:rPr>
                <a:t> </a:t>
              </a:r>
              <a:r>
                <a:rPr lang="en-US" sz="2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Reversible</a:t>
              </a:r>
            </a:p>
          </p:txBody>
        </p:sp>
      </p:grpSp>
      <p:grpSp>
        <p:nvGrpSpPr>
          <p:cNvPr id="58454" name="Group 115"/>
          <p:cNvGrpSpPr>
            <a:grpSpLocks/>
          </p:cNvGrpSpPr>
          <p:nvPr/>
        </p:nvGrpSpPr>
        <p:grpSpPr bwMode="auto">
          <a:xfrm>
            <a:off x="6234113" y="5599113"/>
            <a:ext cx="2452687" cy="542925"/>
            <a:chOff x="381000" y="5249036"/>
            <a:chExt cx="2452687" cy="543086"/>
          </a:xfrm>
        </p:grpSpPr>
        <p:sp>
          <p:nvSpPr>
            <p:cNvPr id="58458" name="AutoShape 4"/>
            <p:cNvSpPr>
              <a:spLocks noChangeArrowheads="1"/>
            </p:cNvSpPr>
            <p:nvPr/>
          </p:nvSpPr>
          <p:spPr bwMode="auto">
            <a:xfrm flipV="1">
              <a:off x="381000" y="5249036"/>
              <a:ext cx="2452687" cy="54216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CC"/>
                </a:gs>
                <a:gs pos="100000">
                  <a:srgbClr val="50005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FFFFFF"/>
                </a:solidFill>
                <a:latin typeface="Univers Condensed"/>
              </a:endParaRPr>
            </a:p>
          </p:txBody>
        </p:sp>
        <p:sp>
          <p:nvSpPr>
            <p:cNvPr id="118" name="Rectangle 5"/>
            <p:cNvSpPr>
              <a:spLocks noChangeArrowheads="1"/>
            </p:cNvSpPr>
            <p:nvPr/>
          </p:nvSpPr>
          <p:spPr bwMode="auto">
            <a:xfrm>
              <a:off x="381000" y="5380837"/>
              <a:ext cx="2452687" cy="411285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/>
          </p:spPr>
          <p:txBody>
            <a:bodyPr lIns="104775" tIns="52387" rIns="104775" bIns="52387">
              <a:spAutoFit/>
            </a:bodyPr>
            <a:lstStyle/>
            <a:p>
              <a:pPr algn="ctr" defTabSz="1033463">
                <a:lnSpc>
                  <a:spcPct val="90000"/>
                </a:lnSpc>
                <a:defRPr/>
              </a:pPr>
              <a:r>
                <a:rPr lang="en-US" sz="2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Non - Reversible</a:t>
              </a:r>
            </a:p>
          </p:txBody>
        </p:sp>
      </p:grpSp>
      <p:sp>
        <p:nvSpPr>
          <p:cNvPr id="119" name="Rectangle 31"/>
          <p:cNvSpPr>
            <a:spLocks noChangeArrowheads="1"/>
          </p:cNvSpPr>
          <p:nvPr/>
        </p:nvSpPr>
        <p:spPr bwMode="auto">
          <a:xfrm>
            <a:off x="2546350" y="4049713"/>
            <a:ext cx="1906588" cy="32702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</p:spPr>
        <p:txBody>
          <a:bodyPr lIns="104775" tIns="52387" rIns="104775" bIns="52387">
            <a:spAutoFit/>
          </a:bodyPr>
          <a:lstStyle/>
          <a:p>
            <a:pPr algn="ctr" defTabSz="1033463">
              <a:lnSpc>
                <a:spcPct val="90000"/>
              </a:lnSpc>
              <a:defRPr/>
            </a:pP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sym typeface="Wingdings" panose="05000000000000000000" pitchFamily="2" charset="2"/>
              </a:rPr>
              <a:t></a:t>
            </a: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Progression</a:t>
            </a:r>
          </a:p>
        </p:txBody>
      </p:sp>
      <p:sp>
        <p:nvSpPr>
          <p:cNvPr id="120" name="Rectangle 31"/>
          <p:cNvSpPr>
            <a:spLocks noChangeArrowheads="1"/>
          </p:cNvSpPr>
          <p:nvPr/>
        </p:nvSpPr>
        <p:spPr bwMode="auto">
          <a:xfrm>
            <a:off x="4038600" y="4060825"/>
            <a:ext cx="1906588" cy="32702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</p:spPr>
        <p:txBody>
          <a:bodyPr lIns="104775" tIns="52387" rIns="104775" bIns="52387">
            <a:spAutoFit/>
          </a:bodyPr>
          <a:lstStyle/>
          <a:p>
            <a:pPr algn="ctr" defTabSz="1033463">
              <a:lnSpc>
                <a:spcPct val="90000"/>
              </a:lnSpc>
              <a:defRPr/>
            </a:pP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sym typeface="Wingdings" panose="05000000000000000000" pitchFamily="2" charset="2"/>
              </a:rPr>
              <a:t></a:t>
            </a: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en-US" sz="16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+</a:t>
            </a: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Stable</a:t>
            </a:r>
          </a:p>
        </p:txBody>
      </p:sp>
      <p:sp>
        <p:nvSpPr>
          <p:cNvPr id="103" name="AutoShape 25"/>
          <p:cNvSpPr>
            <a:spLocks noChangeArrowheads="1"/>
          </p:cNvSpPr>
          <p:nvPr/>
        </p:nvSpPr>
        <p:spPr bwMode="auto">
          <a:xfrm>
            <a:off x="557213" y="6337300"/>
            <a:ext cx="7934325" cy="393700"/>
          </a:xfrm>
          <a:prstGeom prst="rightArrow">
            <a:avLst>
              <a:gd name="adj1" fmla="val 49194"/>
              <a:gd name="adj2" fmla="val 97299"/>
            </a:avLst>
          </a:prstGeom>
          <a:gradFill rotWithShape="0">
            <a:gsLst>
              <a:gs pos="0">
                <a:srgbClr val="000098"/>
              </a:gs>
              <a:gs pos="100000">
                <a:srgbClr val="33CC33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nivers Condensed"/>
              </a:rPr>
              <a:t>                                                    Intervention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1"/>
          <p:cNvGrpSpPr>
            <a:grpSpLocks/>
          </p:cNvGrpSpPr>
          <p:nvPr/>
        </p:nvGrpSpPr>
        <p:grpSpPr bwMode="auto">
          <a:xfrm>
            <a:off x="436563" y="4748213"/>
            <a:ext cx="2452687" cy="619125"/>
            <a:chOff x="436563" y="4748213"/>
            <a:chExt cx="2452687" cy="619125"/>
          </a:xfrm>
        </p:grpSpPr>
        <p:sp>
          <p:nvSpPr>
            <p:cNvPr id="60519" name="AutoShape 4"/>
            <p:cNvSpPr>
              <a:spLocks noChangeArrowheads="1"/>
            </p:cNvSpPr>
            <p:nvPr/>
          </p:nvSpPr>
          <p:spPr bwMode="auto">
            <a:xfrm flipV="1">
              <a:off x="436563" y="4748213"/>
              <a:ext cx="2452687" cy="61912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CC"/>
                </a:gs>
                <a:gs pos="100000">
                  <a:srgbClr val="50005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FFFFFF"/>
                </a:solidFill>
                <a:latin typeface="Univers Condensed"/>
              </a:endParaRPr>
            </a:p>
          </p:txBody>
        </p:sp>
        <p:sp>
          <p:nvSpPr>
            <p:cNvPr id="249861" name="Rectangle 5"/>
            <p:cNvSpPr>
              <a:spLocks noChangeArrowheads="1"/>
            </p:cNvSpPr>
            <p:nvPr/>
          </p:nvSpPr>
          <p:spPr bwMode="auto">
            <a:xfrm>
              <a:off x="549275" y="4902200"/>
              <a:ext cx="2239963" cy="409575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/>
          </p:spPr>
          <p:txBody>
            <a:bodyPr lIns="104775" tIns="52387" rIns="104775" bIns="52387">
              <a:spAutoFit/>
            </a:bodyPr>
            <a:lstStyle/>
            <a:p>
              <a:pPr algn="ctr" defTabSz="1033463">
                <a:lnSpc>
                  <a:spcPct val="90000"/>
                </a:lnSpc>
                <a:defRPr/>
              </a:pPr>
              <a:r>
                <a:rPr lang="en-US" sz="2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No Symptoms</a:t>
              </a:r>
            </a:p>
          </p:txBody>
        </p:sp>
      </p:grpSp>
      <p:sp>
        <p:nvSpPr>
          <p:cNvPr id="74760" name="AutoShape 8"/>
          <p:cNvSpPr>
            <a:spLocks noChangeArrowheads="1"/>
          </p:cNvSpPr>
          <p:nvPr/>
        </p:nvSpPr>
        <p:spPr bwMode="auto">
          <a:xfrm flipV="1">
            <a:off x="436563" y="1646238"/>
            <a:ext cx="5465762" cy="2844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33CC"/>
              </a:gs>
              <a:gs pos="100000">
                <a:srgbClr val="0000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4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49865" name="Rectangle 9"/>
          <p:cNvSpPr>
            <a:spLocks noGrp="1" noChangeArrowheads="1"/>
          </p:cNvSpPr>
          <p:nvPr>
            <p:ph type="title"/>
          </p:nvPr>
        </p:nvSpPr>
        <p:spPr>
          <a:xfrm>
            <a:off x="549275" y="457200"/>
            <a:ext cx="8459788" cy="600075"/>
          </a:xfrm>
        </p:spPr>
        <p:txBody>
          <a:bodyPr anchor="t"/>
          <a:lstStyle/>
          <a:p>
            <a:pPr>
              <a:defRPr/>
            </a:pPr>
            <a:r>
              <a:rPr lang="en-US" sz="3000" dirty="0"/>
              <a:t>Time Course of Human Atherogenesis</a:t>
            </a:r>
            <a:endParaRPr lang="en-US" sz="3000" i="1" dirty="0"/>
          </a:p>
        </p:txBody>
      </p:sp>
      <p:sp>
        <p:nvSpPr>
          <p:cNvPr id="60421" name="AutoShape 11"/>
          <p:cNvSpPr>
            <a:spLocks noChangeArrowheads="1"/>
          </p:cNvSpPr>
          <p:nvPr/>
        </p:nvSpPr>
        <p:spPr bwMode="auto">
          <a:xfrm>
            <a:off x="6573838" y="2636838"/>
            <a:ext cx="2076450" cy="6508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66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60422" name="AutoShape 13"/>
          <p:cNvSpPr>
            <a:spLocks noChangeArrowheads="1"/>
          </p:cNvSpPr>
          <p:nvPr/>
        </p:nvSpPr>
        <p:spPr bwMode="auto">
          <a:xfrm>
            <a:off x="5588000" y="2801938"/>
            <a:ext cx="946150" cy="393700"/>
          </a:xfrm>
          <a:prstGeom prst="rightArrow">
            <a:avLst>
              <a:gd name="adj1" fmla="val 49194"/>
              <a:gd name="adj2" fmla="val 97442"/>
            </a:avLst>
          </a:prstGeom>
          <a:gradFill rotWithShape="0">
            <a:gsLst>
              <a:gs pos="0">
                <a:srgbClr val="0000BE"/>
              </a:gs>
              <a:gs pos="100000">
                <a:srgbClr val="33CC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60423" name="Oval 20" descr="Horizontal brick"/>
          <p:cNvSpPr>
            <a:spLocks noChangeArrowheads="1"/>
          </p:cNvSpPr>
          <p:nvPr/>
        </p:nvSpPr>
        <p:spPr bwMode="auto">
          <a:xfrm>
            <a:off x="592138" y="2457450"/>
            <a:ext cx="996950" cy="1082675"/>
          </a:xfrm>
          <a:prstGeom prst="ellipse">
            <a:avLst/>
          </a:prstGeom>
          <a:pattFill prst="pct10">
            <a:fgClr>
              <a:schemeClr val="bg2"/>
            </a:fgClr>
            <a:bgClr>
              <a:schemeClr val="hlink"/>
            </a:bgClr>
          </a:pattFill>
          <a:ln w="12700">
            <a:solidFill>
              <a:srgbClr val="A2C1FE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60424" name="Oval 21"/>
          <p:cNvSpPr>
            <a:spLocks noChangeArrowheads="1"/>
          </p:cNvSpPr>
          <p:nvPr/>
        </p:nvSpPr>
        <p:spPr bwMode="auto">
          <a:xfrm>
            <a:off x="735013" y="2611438"/>
            <a:ext cx="758825" cy="808037"/>
          </a:xfrm>
          <a:prstGeom prst="ellipse">
            <a:avLst/>
          </a:prstGeom>
          <a:solidFill>
            <a:srgbClr val="FFCCFF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249887" name="Rectangle 31"/>
          <p:cNvSpPr>
            <a:spLocks noChangeArrowheads="1"/>
          </p:cNvSpPr>
          <p:nvPr/>
        </p:nvSpPr>
        <p:spPr bwMode="auto">
          <a:xfrm>
            <a:off x="557213" y="4038600"/>
            <a:ext cx="2484437" cy="32702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</p:spPr>
        <p:txBody>
          <a:bodyPr lIns="104775" tIns="52387" rIns="104775" bIns="52387">
            <a:spAutoFit/>
          </a:bodyPr>
          <a:lstStyle/>
          <a:p>
            <a:pPr algn="ctr" defTabSz="1033463">
              <a:lnSpc>
                <a:spcPct val="90000"/>
              </a:lnSpc>
              <a:defRPr/>
            </a:pP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Lesion: prevention</a:t>
            </a:r>
          </a:p>
        </p:txBody>
      </p:sp>
      <p:sp>
        <p:nvSpPr>
          <p:cNvPr id="249889" name="Text Box 33"/>
          <p:cNvSpPr txBox="1">
            <a:spLocks noChangeArrowheads="1"/>
          </p:cNvSpPr>
          <p:nvPr/>
        </p:nvSpPr>
        <p:spPr bwMode="auto">
          <a:xfrm>
            <a:off x="6781800" y="2646363"/>
            <a:ext cx="1868488" cy="646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en-US" sz="1800" dirty="0">
                <a:solidFill>
                  <a:srgbClr val="FFFFFF"/>
                </a:solidFill>
                <a:latin typeface="+mn-lt"/>
              </a:rPr>
              <a:t>Lifelong Heart Healthy Living</a:t>
            </a:r>
          </a:p>
        </p:txBody>
      </p:sp>
      <p:grpSp>
        <p:nvGrpSpPr>
          <p:cNvPr id="60427" name="Group 2"/>
          <p:cNvGrpSpPr>
            <a:grpSpLocks/>
          </p:cNvGrpSpPr>
          <p:nvPr/>
        </p:nvGrpSpPr>
        <p:grpSpPr bwMode="auto">
          <a:xfrm>
            <a:off x="823913" y="2714625"/>
            <a:ext cx="619125" cy="606425"/>
            <a:chOff x="747457" y="2365644"/>
            <a:chExt cx="619202" cy="606156"/>
          </a:xfrm>
        </p:grpSpPr>
        <p:sp>
          <p:nvSpPr>
            <p:cNvPr id="37" name="Oval 36"/>
            <p:cNvSpPr/>
            <p:nvPr/>
          </p:nvSpPr>
          <p:spPr bwMode="auto">
            <a:xfrm>
              <a:off x="792389" y="251328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944789" y="266568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999333" y="2550786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0" name="Oval 39"/>
            <p:cNvSpPr/>
            <p:nvPr/>
          </p:nvSpPr>
          <p:spPr bwMode="auto">
            <a:xfrm>
              <a:off x="1027340" y="2365644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772206" y="2749179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747457" y="2662521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1181850" y="2524437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937318" y="2831728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1097189" y="281808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1211538" y="2633335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903606" y="2381301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88" name="Oval 87"/>
          <p:cNvSpPr/>
          <p:nvPr/>
        </p:nvSpPr>
        <p:spPr bwMode="auto">
          <a:xfrm>
            <a:off x="1299663" y="2745233"/>
            <a:ext cx="58489" cy="62434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9" name="Oval 88"/>
          <p:cNvSpPr/>
          <p:nvPr/>
        </p:nvSpPr>
        <p:spPr bwMode="auto">
          <a:xfrm>
            <a:off x="1329020" y="3155683"/>
            <a:ext cx="58489" cy="62434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0" name="Oval 89"/>
          <p:cNvSpPr/>
          <p:nvPr/>
        </p:nvSpPr>
        <p:spPr bwMode="auto">
          <a:xfrm>
            <a:off x="851648" y="2729894"/>
            <a:ext cx="116545" cy="104987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1" name="Oval 90"/>
          <p:cNvSpPr/>
          <p:nvPr/>
        </p:nvSpPr>
        <p:spPr bwMode="auto">
          <a:xfrm>
            <a:off x="1030944" y="3287593"/>
            <a:ext cx="116545" cy="104987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0440" name="AutoShape 25"/>
          <p:cNvSpPr>
            <a:spLocks noChangeArrowheads="1"/>
          </p:cNvSpPr>
          <p:nvPr/>
        </p:nvSpPr>
        <p:spPr bwMode="auto">
          <a:xfrm>
            <a:off x="1257300" y="1093788"/>
            <a:ext cx="5243513" cy="393700"/>
          </a:xfrm>
          <a:prstGeom prst="rightArrow">
            <a:avLst>
              <a:gd name="adj1" fmla="val 49194"/>
              <a:gd name="adj2" fmla="val 97299"/>
            </a:avLst>
          </a:prstGeom>
          <a:gradFill rotWithShape="0">
            <a:gsLst>
              <a:gs pos="0">
                <a:srgbClr val="000098"/>
              </a:gs>
              <a:gs pos="100000">
                <a:srgbClr val="33CC33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60441" name="TextBox 3"/>
          <p:cNvSpPr txBox="1">
            <a:spLocks noChangeArrowheads="1"/>
          </p:cNvSpPr>
          <p:nvPr/>
        </p:nvSpPr>
        <p:spPr bwMode="auto">
          <a:xfrm>
            <a:off x="487363" y="1090613"/>
            <a:ext cx="800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Years</a:t>
            </a:r>
          </a:p>
        </p:txBody>
      </p:sp>
      <p:sp>
        <p:nvSpPr>
          <p:cNvPr id="60442" name="TextBox 104"/>
          <p:cNvSpPr txBox="1">
            <a:spLocks noChangeArrowheads="1"/>
          </p:cNvSpPr>
          <p:nvPr/>
        </p:nvSpPr>
        <p:spPr bwMode="auto">
          <a:xfrm>
            <a:off x="6591300" y="1093788"/>
            <a:ext cx="1312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No Events</a:t>
            </a:r>
          </a:p>
        </p:txBody>
      </p:sp>
      <p:grpSp>
        <p:nvGrpSpPr>
          <p:cNvPr id="60443" name="Group 4"/>
          <p:cNvGrpSpPr>
            <a:grpSpLocks/>
          </p:cNvGrpSpPr>
          <p:nvPr/>
        </p:nvGrpSpPr>
        <p:grpSpPr bwMode="auto">
          <a:xfrm>
            <a:off x="457200" y="5599113"/>
            <a:ext cx="2452688" cy="541337"/>
            <a:chOff x="381000" y="5249036"/>
            <a:chExt cx="2452687" cy="542164"/>
          </a:xfrm>
        </p:grpSpPr>
        <p:sp>
          <p:nvSpPr>
            <p:cNvPr id="60484" name="AutoShape 4"/>
            <p:cNvSpPr>
              <a:spLocks noChangeArrowheads="1"/>
            </p:cNvSpPr>
            <p:nvPr/>
          </p:nvSpPr>
          <p:spPr bwMode="auto">
            <a:xfrm flipV="1">
              <a:off x="381000" y="5249036"/>
              <a:ext cx="2452687" cy="54216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CC"/>
                </a:gs>
                <a:gs pos="100000">
                  <a:srgbClr val="50005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FFFFFF"/>
                </a:solidFill>
                <a:latin typeface="Univers Condensed"/>
              </a:endParaRPr>
            </a:p>
          </p:txBody>
        </p:sp>
        <p:sp>
          <p:nvSpPr>
            <p:cNvPr id="109" name="Rectangle 5"/>
            <p:cNvSpPr>
              <a:spLocks noChangeArrowheads="1"/>
            </p:cNvSpPr>
            <p:nvPr/>
          </p:nvSpPr>
          <p:spPr bwMode="auto">
            <a:xfrm>
              <a:off x="476250" y="5380999"/>
              <a:ext cx="2239962" cy="410201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  <a:effectLst/>
          </p:spPr>
          <p:txBody>
            <a:bodyPr lIns="104775" tIns="52387" rIns="104775" bIns="52387">
              <a:spAutoFit/>
            </a:bodyPr>
            <a:lstStyle/>
            <a:p>
              <a:pPr algn="ctr" defTabSz="1033463">
                <a:lnSpc>
                  <a:spcPct val="90000"/>
                </a:lnSpc>
                <a:defRPr/>
              </a:pPr>
              <a:r>
                <a:rPr lang="en-US" sz="2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Reversible</a:t>
              </a:r>
            </a:p>
          </p:txBody>
        </p:sp>
      </p:grpSp>
      <p:sp>
        <p:nvSpPr>
          <p:cNvPr id="103" name="AutoShape 25"/>
          <p:cNvSpPr>
            <a:spLocks noChangeArrowheads="1"/>
          </p:cNvSpPr>
          <p:nvPr/>
        </p:nvSpPr>
        <p:spPr bwMode="auto">
          <a:xfrm>
            <a:off x="557213" y="6337300"/>
            <a:ext cx="7934325" cy="393700"/>
          </a:xfrm>
          <a:prstGeom prst="rightArrow">
            <a:avLst>
              <a:gd name="adj1" fmla="val 49194"/>
              <a:gd name="adj2" fmla="val 97299"/>
            </a:avLst>
          </a:prstGeom>
          <a:gradFill rotWithShape="0">
            <a:gsLst>
              <a:gs pos="0">
                <a:srgbClr val="000098"/>
              </a:gs>
              <a:gs pos="100000">
                <a:srgbClr val="33CC33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nivers Condensed"/>
              </a:rPr>
              <a:t>Intervention</a:t>
            </a:r>
          </a:p>
        </p:txBody>
      </p:sp>
      <p:sp>
        <p:nvSpPr>
          <p:cNvPr id="60445" name="Oval 20" descr="Horizontal brick"/>
          <p:cNvSpPr>
            <a:spLocks noChangeArrowheads="1"/>
          </p:cNvSpPr>
          <p:nvPr/>
        </p:nvSpPr>
        <p:spPr bwMode="auto">
          <a:xfrm>
            <a:off x="4337050" y="2498725"/>
            <a:ext cx="996950" cy="1082675"/>
          </a:xfrm>
          <a:prstGeom prst="ellipse">
            <a:avLst/>
          </a:prstGeom>
          <a:pattFill prst="pct10">
            <a:fgClr>
              <a:schemeClr val="bg2"/>
            </a:fgClr>
            <a:bgClr>
              <a:schemeClr val="hlink"/>
            </a:bgClr>
          </a:pattFill>
          <a:ln w="12700">
            <a:solidFill>
              <a:srgbClr val="A2C1FE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sp>
        <p:nvSpPr>
          <p:cNvPr id="60446" name="Oval 21"/>
          <p:cNvSpPr>
            <a:spLocks noChangeArrowheads="1"/>
          </p:cNvSpPr>
          <p:nvPr/>
        </p:nvSpPr>
        <p:spPr bwMode="auto">
          <a:xfrm>
            <a:off x="4456113" y="2667000"/>
            <a:ext cx="758825" cy="808038"/>
          </a:xfrm>
          <a:prstGeom prst="ellipse">
            <a:avLst/>
          </a:prstGeom>
          <a:solidFill>
            <a:srgbClr val="FFCCFF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grpSp>
        <p:nvGrpSpPr>
          <p:cNvPr id="60447" name="Group 2"/>
          <p:cNvGrpSpPr>
            <a:grpSpLocks/>
          </p:cNvGrpSpPr>
          <p:nvPr/>
        </p:nvGrpSpPr>
        <p:grpSpPr bwMode="auto">
          <a:xfrm>
            <a:off x="4546600" y="2746375"/>
            <a:ext cx="619125" cy="606425"/>
            <a:chOff x="747457" y="2365644"/>
            <a:chExt cx="619202" cy="606156"/>
          </a:xfrm>
        </p:grpSpPr>
        <p:sp>
          <p:nvSpPr>
            <p:cNvPr id="110" name="Oval 109"/>
            <p:cNvSpPr/>
            <p:nvPr/>
          </p:nvSpPr>
          <p:spPr bwMode="auto">
            <a:xfrm>
              <a:off x="792389" y="251328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11" name="Oval 110"/>
            <p:cNvSpPr/>
            <p:nvPr/>
          </p:nvSpPr>
          <p:spPr bwMode="auto">
            <a:xfrm>
              <a:off x="944789" y="266568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12" name="Oval 111"/>
            <p:cNvSpPr/>
            <p:nvPr/>
          </p:nvSpPr>
          <p:spPr bwMode="auto">
            <a:xfrm>
              <a:off x="999333" y="2550786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13" name="Oval 112"/>
            <p:cNvSpPr/>
            <p:nvPr/>
          </p:nvSpPr>
          <p:spPr bwMode="auto">
            <a:xfrm>
              <a:off x="1027340" y="2365644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14" name="Oval 113"/>
            <p:cNvSpPr/>
            <p:nvPr/>
          </p:nvSpPr>
          <p:spPr bwMode="auto">
            <a:xfrm>
              <a:off x="772206" y="2749179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16" name="Oval 115"/>
            <p:cNvSpPr/>
            <p:nvPr/>
          </p:nvSpPr>
          <p:spPr bwMode="auto">
            <a:xfrm>
              <a:off x="747457" y="2662521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17" name="Oval 116"/>
            <p:cNvSpPr/>
            <p:nvPr/>
          </p:nvSpPr>
          <p:spPr bwMode="auto">
            <a:xfrm>
              <a:off x="1181850" y="2524437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21" name="Oval 120"/>
            <p:cNvSpPr/>
            <p:nvPr/>
          </p:nvSpPr>
          <p:spPr bwMode="auto">
            <a:xfrm>
              <a:off x="937318" y="2831728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22" name="Oval 121"/>
            <p:cNvSpPr/>
            <p:nvPr/>
          </p:nvSpPr>
          <p:spPr bwMode="auto">
            <a:xfrm>
              <a:off x="1097189" y="2818088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23" name="Oval 122"/>
            <p:cNvSpPr/>
            <p:nvPr/>
          </p:nvSpPr>
          <p:spPr bwMode="auto">
            <a:xfrm>
              <a:off x="1211538" y="2633335"/>
              <a:ext cx="155121" cy="153712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24" name="Oval 123"/>
            <p:cNvSpPr/>
            <p:nvPr/>
          </p:nvSpPr>
          <p:spPr bwMode="auto">
            <a:xfrm>
              <a:off x="903606" y="2381301"/>
              <a:ext cx="85634" cy="755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algn="ctr" eaLnBrk="1" hangingPunct="1"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60448" name="AutoShape 25"/>
          <p:cNvSpPr>
            <a:spLocks noChangeArrowheads="1"/>
          </p:cNvSpPr>
          <p:nvPr/>
        </p:nvSpPr>
        <p:spPr bwMode="auto">
          <a:xfrm>
            <a:off x="1752600" y="2819400"/>
            <a:ext cx="2446338" cy="393700"/>
          </a:xfrm>
          <a:prstGeom prst="rightArrow">
            <a:avLst>
              <a:gd name="adj1" fmla="val 49194"/>
              <a:gd name="adj2" fmla="val 97319"/>
            </a:avLst>
          </a:prstGeom>
          <a:gradFill rotWithShape="0">
            <a:gsLst>
              <a:gs pos="0">
                <a:srgbClr val="000098"/>
              </a:gs>
              <a:gs pos="100000">
                <a:srgbClr val="33CC33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FFFF"/>
              </a:solidFill>
              <a:latin typeface="Univers Condensed"/>
            </a:endParaRPr>
          </a:p>
        </p:txBody>
      </p:sp>
      <p:pic>
        <p:nvPicPr>
          <p:cNvPr id="6044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19525"/>
            <a:ext cx="3219450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2138" y="1858963"/>
            <a:ext cx="519430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Early Detection/ Early Intervention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3" name="Rectangle 3"/>
          <p:cNvSpPr>
            <a:spLocks noChangeArrowheads="1"/>
          </p:cNvSpPr>
          <p:nvPr/>
        </p:nvSpPr>
        <p:spPr bwMode="auto">
          <a:xfrm>
            <a:off x="3743325" y="269240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209940" name="Rectangle 20"/>
          <p:cNvSpPr>
            <a:spLocks noChangeArrowheads="1"/>
          </p:cNvSpPr>
          <p:nvPr/>
        </p:nvSpPr>
        <p:spPr bwMode="auto">
          <a:xfrm>
            <a:off x="609600" y="3733800"/>
            <a:ext cx="78486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Don P. Wilson, M.D., FNLA</a:t>
            </a:r>
          </a:p>
          <a:p>
            <a:pPr algn="ctr" eaLnBrk="1" hangingPunct="1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Fellow, American Board of Clinical Lipidology</a:t>
            </a:r>
          </a:p>
          <a:p>
            <a:pPr algn="ctr" eaLnBrk="1" hangingPunct="1"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Pediatric Endocrinology</a:t>
            </a:r>
          </a:p>
          <a:p>
            <a:pPr algn="ctr" eaLnBrk="1" hangingPunct="1"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Cook Children’s Medical Center</a:t>
            </a:r>
          </a:p>
          <a:p>
            <a:pPr algn="ctr" eaLnBrk="1" hangingPunct="1"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Fort Worth, Texas</a:t>
            </a:r>
          </a:p>
        </p:txBody>
      </p:sp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533400" y="990600"/>
            <a:ext cx="8229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Cholesterol Screening in Children and Young Adults. Where are we going?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7456</TotalTime>
  <Words>3237</Words>
  <Application>Microsoft Macintosh PowerPoint</Application>
  <PresentationFormat>On-screen Show (4:3)</PresentationFormat>
  <Paragraphs>453</Paragraphs>
  <Slides>48</Slides>
  <Notes>10</Notes>
  <HiddenSlides>0</HiddenSlides>
  <MMClips>0</MMClips>
  <ScaleCrop>false</ScaleCrop>
  <HeadingPairs>
    <vt:vector size="10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  <vt:variant>
        <vt:lpstr>Custom Shows</vt:lpstr>
      </vt:variant>
      <vt:variant>
        <vt:i4>1</vt:i4>
      </vt:variant>
    </vt:vector>
  </HeadingPairs>
  <TitlesOfParts>
    <vt:vector size="58" baseType="lpstr">
      <vt:lpstr>AdvP9B22</vt:lpstr>
      <vt:lpstr>Arial</vt:lpstr>
      <vt:lpstr>Calibri</vt:lpstr>
      <vt:lpstr>Symbol</vt:lpstr>
      <vt:lpstr>Times New Roman</vt:lpstr>
      <vt:lpstr>Univers Condensed</vt:lpstr>
      <vt:lpstr>Verdana</vt:lpstr>
      <vt:lpstr>Default Design</vt:lpstr>
      <vt:lpstr>Document</vt:lpstr>
      <vt:lpstr>PowerPoint Presentation</vt:lpstr>
      <vt:lpstr>Disclosures </vt:lpstr>
      <vt:lpstr>Rationale for  Cholesterol Screening</vt:lpstr>
      <vt:lpstr>Principles of Screening Congenital Hypothyroidism</vt:lpstr>
      <vt:lpstr>Newborn Screening</vt:lpstr>
      <vt:lpstr>Question</vt:lpstr>
      <vt:lpstr> Cholesterol Screening </vt:lpstr>
      <vt:lpstr>An important health problem.</vt:lpstr>
      <vt:lpstr>An important health problem.</vt:lpstr>
      <vt:lpstr>An important health problem.</vt:lpstr>
      <vt:lpstr>Question</vt:lpstr>
      <vt:lpstr>An important health problem.</vt:lpstr>
      <vt:lpstr>An important health problem.</vt:lpstr>
      <vt:lpstr>An important health problem.</vt:lpstr>
      <vt:lpstr>PowerPoint Presentation</vt:lpstr>
      <vt:lpstr>2011 NHLBI’s Expert Panel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age to screen?</vt:lpstr>
      <vt:lpstr>European Atherosclerosis Society</vt:lpstr>
      <vt:lpstr>What age to screen?</vt:lpstr>
      <vt:lpstr>PowerPoint Presentation</vt:lpstr>
      <vt:lpstr>PowerPoint Presentation</vt:lpstr>
      <vt:lpstr>A systematic review and meta-analysis on screening lipid disorders in the pediatric age group.    </vt:lpstr>
      <vt:lpstr>Family History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</vt:lpstr>
      <vt:lpstr>Why Don’t Physicians Follow Clinical Practice Guidelines?</vt:lpstr>
      <vt:lpstr>Clinical Practice Guidelines -  Barriers that undermine the process. </vt:lpstr>
      <vt:lpstr>Clinical Practice Guidelines -  Barriers that undermine the process. </vt:lpstr>
      <vt:lpstr>PowerPoint Presentation</vt:lpstr>
      <vt:lpstr>Principles of Screening Familial hypercholesterolemia</vt:lpstr>
      <vt:lpstr>PowerPoint Presentation</vt:lpstr>
      <vt:lpstr>Final thoughts…</vt:lpstr>
      <vt:lpstr>Final thoughts…</vt:lpstr>
      <vt:lpstr>Final thoughts…</vt:lpstr>
      <vt:lpstr>Final thoughts…</vt:lpstr>
      <vt:lpstr>Time Course of Human Atherogenesis</vt:lpstr>
      <vt:lpstr>Time Course of Human Atherogenesis</vt:lpstr>
      <vt:lpstr>PowerPoint Presentation</vt:lpstr>
      <vt:lpstr>Custom Show 1</vt:lpstr>
    </vt:vector>
  </TitlesOfParts>
  <Company>Scott &amp; White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Patrick Stevens</cp:lastModifiedBy>
  <cp:revision>436</cp:revision>
  <dcterms:created xsi:type="dcterms:W3CDTF">2002-02-21T17:16:24Z</dcterms:created>
  <dcterms:modified xsi:type="dcterms:W3CDTF">2025-06-09T00:18:21Z</dcterms:modified>
</cp:coreProperties>
</file>