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4"/>
  </p:notesMasterIdLst>
  <p:sldIdLst>
    <p:sldId id="256" r:id="rId2"/>
    <p:sldId id="443" r:id="rId3"/>
    <p:sldId id="394" r:id="rId4"/>
    <p:sldId id="402" r:id="rId5"/>
    <p:sldId id="438" r:id="rId6"/>
    <p:sldId id="503" r:id="rId7"/>
    <p:sldId id="385" r:id="rId8"/>
    <p:sldId id="397" r:id="rId9"/>
    <p:sldId id="398" r:id="rId10"/>
    <p:sldId id="483" r:id="rId11"/>
    <p:sldId id="447" r:id="rId12"/>
    <p:sldId id="448" r:id="rId13"/>
    <p:sldId id="401" r:id="rId14"/>
    <p:sldId id="386" r:id="rId15"/>
    <p:sldId id="405" r:id="rId16"/>
    <p:sldId id="407" r:id="rId17"/>
    <p:sldId id="446" r:id="rId18"/>
    <p:sldId id="427" r:id="rId19"/>
    <p:sldId id="387" r:id="rId20"/>
    <p:sldId id="403" r:id="rId21"/>
    <p:sldId id="430" r:id="rId22"/>
    <p:sldId id="436" r:id="rId23"/>
    <p:sldId id="432" r:id="rId24"/>
    <p:sldId id="433" r:id="rId25"/>
    <p:sldId id="434" r:id="rId26"/>
    <p:sldId id="435" r:id="rId27"/>
    <p:sldId id="437" r:id="rId28"/>
    <p:sldId id="439" r:id="rId29"/>
    <p:sldId id="440" r:id="rId30"/>
    <p:sldId id="441" r:id="rId31"/>
    <p:sldId id="442" r:id="rId32"/>
    <p:sldId id="502" r:id="rId33"/>
    <p:sldId id="425" r:id="rId34"/>
    <p:sldId id="395" r:id="rId35"/>
    <p:sldId id="452" r:id="rId36"/>
    <p:sldId id="416" r:id="rId37"/>
    <p:sldId id="417" r:id="rId38"/>
    <p:sldId id="412" r:id="rId39"/>
    <p:sldId id="406" r:id="rId40"/>
    <p:sldId id="404" r:id="rId41"/>
    <p:sldId id="396" r:id="rId42"/>
    <p:sldId id="422" r:id="rId43"/>
    <p:sldId id="423" r:id="rId44"/>
    <p:sldId id="424" r:id="rId45"/>
    <p:sldId id="411" r:id="rId46"/>
    <p:sldId id="410" r:id="rId47"/>
    <p:sldId id="413" r:id="rId48"/>
    <p:sldId id="415" r:id="rId49"/>
    <p:sldId id="414" r:id="rId50"/>
    <p:sldId id="408" r:id="rId51"/>
    <p:sldId id="479" r:id="rId52"/>
    <p:sldId id="481" r:id="rId53"/>
    <p:sldId id="409" r:id="rId54"/>
    <p:sldId id="450" r:id="rId55"/>
    <p:sldId id="389" r:id="rId56"/>
    <p:sldId id="477" r:id="rId57"/>
    <p:sldId id="473" r:id="rId58"/>
    <p:sldId id="499" r:id="rId59"/>
    <p:sldId id="476" r:id="rId60"/>
    <p:sldId id="486" r:id="rId61"/>
    <p:sldId id="475" r:id="rId62"/>
    <p:sldId id="474" r:id="rId63"/>
    <p:sldId id="480" r:id="rId64"/>
    <p:sldId id="390" r:id="rId65"/>
    <p:sldId id="498" r:id="rId66"/>
    <p:sldId id="465" r:id="rId67"/>
    <p:sldId id="467" r:id="rId68"/>
    <p:sldId id="466" r:id="rId69"/>
    <p:sldId id="420" r:id="rId70"/>
    <p:sldId id="419" r:id="rId71"/>
    <p:sldId id="421" r:id="rId72"/>
    <p:sldId id="500" r:id="rId73"/>
    <p:sldId id="501" r:id="rId74"/>
    <p:sldId id="482" r:id="rId75"/>
    <p:sldId id="469" r:id="rId76"/>
    <p:sldId id="471" r:id="rId77"/>
    <p:sldId id="468" r:id="rId78"/>
    <p:sldId id="391" r:id="rId79"/>
    <p:sldId id="418" r:id="rId80"/>
    <p:sldId id="392" r:id="rId81"/>
    <p:sldId id="472" r:id="rId82"/>
    <p:sldId id="449" r:id="rId83"/>
    <p:sldId id="487" r:id="rId84"/>
    <p:sldId id="454" r:id="rId85"/>
    <p:sldId id="456" r:id="rId86"/>
    <p:sldId id="457" r:id="rId87"/>
    <p:sldId id="458" r:id="rId88"/>
    <p:sldId id="459" r:id="rId89"/>
    <p:sldId id="461" r:id="rId90"/>
    <p:sldId id="494" r:id="rId91"/>
    <p:sldId id="493" r:id="rId92"/>
    <p:sldId id="488" r:id="rId93"/>
    <p:sldId id="455" r:id="rId94"/>
    <p:sldId id="490" r:id="rId95"/>
    <p:sldId id="491" r:id="rId96"/>
    <p:sldId id="492" r:id="rId97"/>
    <p:sldId id="489" r:id="rId98"/>
    <p:sldId id="460" r:id="rId99"/>
    <p:sldId id="462" r:id="rId100"/>
    <p:sldId id="464" r:id="rId101"/>
    <p:sldId id="463" r:id="rId102"/>
    <p:sldId id="453" r:id="rId103"/>
    <p:sldId id="484" r:id="rId104"/>
    <p:sldId id="485" r:id="rId105"/>
    <p:sldId id="496" r:id="rId106"/>
    <p:sldId id="495" r:id="rId107"/>
    <p:sldId id="497" r:id="rId108"/>
    <p:sldId id="399" r:id="rId109"/>
    <p:sldId id="400" r:id="rId110"/>
    <p:sldId id="445" r:id="rId111"/>
    <p:sldId id="444" r:id="rId112"/>
    <p:sldId id="258"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8A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887" autoAdjust="0"/>
    <p:restoredTop sz="94660"/>
  </p:normalViewPr>
  <p:slideViewPr>
    <p:cSldViewPr snapToGrid="0">
      <p:cViewPr varScale="1">
        <p:scale>
          <a:sx n="127" d="100"/>
          <a:sy n="127" d="100"/>
        </p:scale>
        <p:origin x="192"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702727-E355-4165-A526-9F58DBEE0B6C}" type="datetimeFigureOut">
              <a:rPr lang="en-US" smtClean="0"/>
              <a:t>5/6/25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26DFB-251C-4CA6-BB2B-629C78800FA9}" type="slidenum">
              <a:rPr lang="en-US" smtClean="0"/>
              <a:t>‹#›</a:t>
            </a:fld>
            <a:endParaRPr lang="en-US"/>
          </a:p>
        </p:txBody>
      </p:sp>
    </p:spTree>
    <p:extLst>
      <p:ext uri="{BB962C8B-B14F-4D97-AF65-F5344CB8AC3E}">
        <p14:creationId xmlns:p14="http://schemas.microsoft.com/office/powerpoint/2010/main" val="339338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91A1AC9-ED36-421C-AB02-2D3875EB5900}" type="datetimeFigureOut">
              <a:rPr lang="en-US" smtClean="0"/>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2915671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1A1AC9-ED36-421C-AB02-2D3875EB5900}" type="datetimeFigureOut">
              <a:rPr lang="en-US" smtClean="0"/>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533188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1A1AC9-ED36-421C-AB02-2D3875EB5900}" type="datetimeFigureOut">
              <a:rPr lang="en-US" smtClean="0"/>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515508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1A1AC9-ED36-421C-AB02-2D3875EB5900}" type="datetimeFigureOut">
              <a:rPr lang="en-US" smtClean="0"/>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268175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1A1AC9-ED36-421C-AB02-2D3875EB5900}" type="datetimeFigureOut">
              <a:rPr lang="en-US" smtClean="0"/>
              <a:t>5/6/25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1444291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1A1AC9-ED36-421C-AB02-2D3875EB5900}" type="datetimeFigureOut">
              <a:rPr lang="en-US" smtClean="0"/>
              <a:t>5/6/25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2180484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A1AC9-ED36-421C-AB02-2D3875EB5900}" type="datetimeFigureOut">
              <a:rPr lang="en-US" smtClean="0"/>
              <a:t>5/6/25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272490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1A1AC9-ED36-421C-AB02-2D3875EB5900}" type="datetimeFigureOut">
              <a:rPr lang="en-US" smtClean="0"/>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2641436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1A1AC9-ED36-421C-AB02-2D3875EB5900}" type="datetimeFigureOut">
              <a:rPr lang="en-US" smtClean="0"/>
              <a:t>5/6/25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3564769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1A1AC9-ED36-421C-AB02-2D3875EB5900}" type="datetimeFigureOut">
              <a:rPr lang="en-US" smtClean="0"/>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370982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1A1AC9-ED36-421C-AB02-2D3875EB5900}" type="datetimeFigureOut">
              <a:rPr lang="en-US" smtClean="0"/>
              <a:t>5/6/25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A7886F-199A-4975-A1F8-26DE914D9AA4}" type="slidenum">
              <a:rPr lang="en-US" smtClean="0"/>
              <a:t>‹#›</a:t>
            </a:fld>
            <a:endParaRPr lang="en-US"/>
          </a:p>
        </p:txBody>
      </p:sp>
    </p:spTree>
    <p:extLst>
      <p:ext uri="{BB962C8B-B14F-4D97-AF65-F5344CB8AC3E}">
        <p14:creationId xmlns:p14="http://schemas.microsoft.com/office/powerpoint/2010/main" val="8884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1A1AC9-ED36-421C-AB02-2D3875EB5900}" type="datetimeFigureOut">
              <a:rPr lang="en-US" smtClean="0"/>
              <a:t>5/6/25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A7886F-199A-4975-A1F8-26DE914D9AA4}" type="slidenum">
              <a:rPr lang="en-US" smtClean="0"/>
              <a:t>‹#›</a:t>
            </a:fld>
            <a:endParaRPr lang="en-US"/>
          </a:p>
        </p:txBody>
      </p:sp>
    </p:spTree>
    <p:extLst>
      <p:ext uri="{BB962C8B-B14F-4D97-AF65-F5344CB8AC3E}">
        <p14:creationId xmlns:p14="http://schemas.microsoft.com/office/powerpoint/2010/main" val="2671540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preventiongenetics.com/sponsoredTesting/Rhythm/"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www.omnicalculator.com/health/bmr-harris-benedict-equation" TargetMode="External"/><Relationship Id="rId2" Type="http://schemas.openxmlformats.org/officeDocument/2006/relationships/hyperlink" Target="https://reference.medscape.com/calculator/846/mifflin-st-jeor-equation"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JPG"/></Relationships>
</file>

<file path=ppt/slides/_rels/slide7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qsymia.com/patient/multiple-ways-to-save" TargetMode="External"/><Relationship Id="rId7" Type="http://schemas.openxmlformats.org/officeDocument/2006/relationships/image" Target="../media/image3.JPG"/><Relationship Id="rId2" Type="http://schemas.openxmlformats.org/officeDocument/2006/relationships/hyperlink" Target="https://www.amazon.com/alli-Weight-Orlistat-Capsules-Refill/dp/B000OWLNBY" TargetMode="External"/><Relationship Id="rId1" Type="http://schemas.openxmlformats.org/officeDocument/2006/relationships/slideLayout" Target="../slideLayouts/slideLayout2.xml"/><Relationship Id="rId6" Type="http://schemas.openxmlformats.org/officeDocument/2006/relationships/hyperlink" Target="https://lillydirect.lilly.com/pharmacy/zepbound" TargetMode="External"/><Relationship Id="rId5" Type="http://schemas.openxmlformats.org/officeDocument/2006/relationships/hyperlink" Target="https://www.wegovy.com/coverage-and-savings/save-on-wegovy.html" TargetMode="External"/><Relationship Id="rId4" Type="http://schemas.openxmlformats.org/officeDocument/2006/relationships/hyperlink" Target="https://contrave.com/save/"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https://pubmed.ncbi.nlm.nih.gov/24672544/" TargetMode="External"/><Relationship Id="rId7" Type="http://schemas.openxmlformats.org/officeDocument/2006/relationships/hyperlink" Target="https://www.cdc.gov/nchs/products/databriefs/db508.htm" TargetMode="External"/><Relationship Id="rId2" Type="http://schemas.openxmlformats.org/officeDocument/2006/relationships/hyperlink" Target="https://pubmed.ncbi.nlm.nih.gov/29024348/" TargetMode="External"/><Relationship Id="rId1" Type="http://schemas.openxmlformats.org/officeDocument/2006/relationships/slideLayout" Target="../slideLayouts/slideLayout2.xml"/><Relationship Id="rId6" Type="http://schemas.openxmlformats.org/officeDocument/2006/relationships/hyperlink" Target="https://doi.org/10.1038/nrc1408" TargetMode="External"/><Relationship Id="rId5" Type="http://schemas.openxmlformats.org/officeDocument/2006/relationships/hyperlink" Target="https://doi.org/10.1016/S0140-6736(10)60130-0" TargetMode="External"/><Relationship Id="rId4" Type="http://schemas.openxmlformats.org/officeDocument/2006/relationships/hyperlink" Target="https://www.cdc.gov/cancer/risk-factors/obesity.html"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www.nhlbi.nih.gov/health-topics/integrated-guidelines-for-cardiovascular-health-and-risk-reduction-in-children-and-adolescents" TargetMode="External"/><Relationship Id="rId2" Type="http://schemas.openxmlformats.org/officeDocument/2006/relationships/hyperlink" Target="https://pubmed.ncbi.nlm.nih.gov/24672544/" TargetMode="Externa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www.delveinsight.com/blog/obesity-drugs-launch" TargetMode="External"/><Relationship Id="rId4" Type="http://schemas.openxmlformats.org/officeDocument/2006/relationships/hyperlink" Target="https://www.heart.org/en/health-topics/cholesterol/genetic-conditions/lipoprotein-a"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3670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5FDEE-DCAC-7DD8-3D63-0D2376C32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F8CBD-1F24-3FA2-E3ED-2B4D37C21A4C}"/>
              </a:ext>
            </a:extLst>
          </p:cNvPr>
          <p:cNvSpPr>
            <a:spLocks noGrp="1"/>
          </p:cNvSpPr>
          <p:nvPr>
            <p:ph type="title"/>
          </p:nvPr>
        </p:nvSpPr>
        <p:spPr/>
        <p:txBody>
          <a:bodyPr/>
          <a:lstStyle/>
          <a:p>
            <a:pPr algn="ctr"/>
            <a:r>
              <a:rPr lang="en-US" dirty="0">
                <a:latin typeface="Avenir Book" panose="02000503020000020003" pitchFamily="2" charset="0"/>
              </a:rPr>
              <a:t>ABOUT</a:t>
            </a:r>
          </a:p>
        </p:txBody>
      </p:sp>
      <p:sp>
        <p:nvSpPr>
          <p:cNvPr id="4" name="Rectangle 1">
            <a:extLst>
              <a:ext uri="{FF2B5EF4-FFF2-40B4-BE49-F238E27FC236}">
                <a16:creationId xmlns:a16="http://schemas.microsoft.com/office/drawing/2014/main" id="{7B4DC57C-82E8-06F3-C890-457951B117A0}"/>
              </a:ext>
            </a:extLst>
          </p:cNvPr>
          <p:cNvSpPr>
            <a:spLocks noChangeArrowheads="1"/>
          </p:cNvSpPr>
          <p:nvPr/>
        </p:nvSpPr>
        <p:spPr bwMode="auto">
          <a:xfrm>
            <a:off x="3929380" y="4206941"/>
            <a:ext cx="433323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b="0" i="0" u="none" strike="noStrike" cap="none" normalizeH="0" baseline="0" dirty="0">
              <a:ln>
                <a:noFill/>
              </a:ln>
              <a:solidFill>
                <a:schemeClr val="tx1"/>
              </a:solidFill>
              <a:effectLst/>
              <a:latin typeface="Avenir Book" panose="02000503020000020003"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a:ln>
                  <a:noFill/>
                </a:ln>
                <a:solidFill>
                  <a:schemeClr val="accent1">
                    <a:lumMod val="75000"/>
                  </a:schemeClr>
                </a:solidFill>
                <a:effectLst/>
                <a:latin typeface="Avenir Book" panose="02000503020000020003" pitchFamily="2" charset="0"/>
              </a:rPr>
              <a:t>PATRICK STEVENS DO DABOM</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dirty="0">
                <a:solidFill>
                  <a:srgbClr val="0F1308"/>
                </a:solidFill>
                <a:latin typeface="Avenir Book" panose="02000503020000020003" pitchFamily="2" charset="0"/>
              </a:rPr>
              <a:t>Family and Obesity Medicine Physician</a:t>
            </a:r>
            <a:endParaRPr kumimoji="0" lang="en-US" altLang="en-US" b="0" i="0" u="none" strike="noStrike" cap="none" normalizeH="0" baseline="0" dirty="0">
              <a:ln>
                <a:noFill/>
              </a:ln>
              <a:solidFill>
                <a:schemeClr val="tx1"/>
              </a:solidFill>
              <a:effectLst/>
              <a:latin typeface="Avenir Book" panose="02000503020000020003"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a:ln>
                  <a:noFill/>
                </a:ln>
                <a:solidFill>
                  <a:srgbClr val="0D0408"/>
                </a:solidFill>
                <a:effectLst/>
                <a:latin typeface="Avenir Book" panose="02000503020000020003" pitchFamily="2" charset="0"/>
              </a:rPr>
              <a:t>pstevens@hughchatham.org</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2ECEBFB3-51D1-476F-5B4F-B059FA354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2993" y="1825625"/>
            <a:ext cx="2566013" cy="2791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CD32197-8FDE-FF8D-D4DC-46DF101F0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A65C4F53-77DD-8EB8-277A-87897B85D31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1759412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6AC4B-31AA-09D9-03A8-03B3C8E6C157}"/>
              </a:ext>
            </a:extLst>
          </p:cNvPr>
          <p:cNvSpPr>
            <a:spLocks noGrp="1"/>
          </p:cNvSpPr>
          <p:nvPr>
            <p:ph type="title"/>
          </p:nvPr>
        </p:nvSpPr>
        <p:spPr/>
        <p:txBody>
          <a:bodyPr/>
          <a:lstStyle/>
          <a:p>
            <a:pPr algn="ctr"/>
            <a:r>
              <a:rPr lang="en-US" dirty="0">
                <a:latin typeface="Avenir Book" panose="02000503020000020003" pitchFamily="2" charset="0"/>
              </a:rPr>
              <a:t>DISCLAIMER</a:t>
            </a:r>
          </a:p>
        </p:txBody>
      </p:sp>
      <p:sp>
        <p:nvSpPr>
          <p:cNvPr id="3" name="Content Placeholder 2">
            <a:extLst>
              <a:ext uri="{FF2B5EF4-FFF2-40B4-BE49-F238E27FC236}">
                <a16:creationId xmlns:a16="http://schemas.microsoft.com/office/drawing/2014/main" id="{21B52F21-EF7F-CA71-8ADC-8B4C489991FF}"/>
              </a:ext>
            </a:extLst>
          </p:cNvPr>
          <p:cNvSpPr>
            <a:spLocks noGrp="1"/>
          </p:cNvSpPr>
          <p:nvPr>
            <p:ph idx="1"/>
          </p:nvPr>
        </p:nvSpPr>
        <p:spPr/>
        <p:txBody>
          <a:bodyPr/>
          <a:lstStyle/>
          <a:p>
            <a:pPr algn="ctr" rtl="0">
              <a:buNone/>
            </a:pPr>
            <a:r>
              <a:rPr lang="en-US" sz="1800" b="0" i="0" u="none" strike="noStrike" dirty="0">
                <a:effectLst/>
                <a:latin typeface="Avenir Book" panose="02000503020000020003" pitchFamily="2" charset="0"/>
              </a:rPr>
              <a:t>The information presented in this presentation is for educational purposes only and should not be taken as medical advice. Any medical decisions or treatments should be made in consultation with a qualified healthcare professional.</a:t>
            </a:r>
            <a:endParaRPr lang="en-US" sz="1800" i="0" u="none" strike="noStrike" dirty="0">
              <a:latin typeface="Avenir Book" panose="02000503020000020003" pitchFamily="2" charset="0"/>
            </a:endParaRPr>
          </a:p>
          <a:p>
            <a:pPr algn="ctr" rtl="0">
              <a:buNone/>
            </a:pPr>
            <a:br>
              <a:rPr lang="en-US" sz="1800" b="0" dirty="0">
                <a:effectLst/>
                <a:latin typeface="Avenir Book" panose="02000503020000020003" pitchFamily="2" charset="0"/>
              </a:rPr>
            </a:br>
            <a:r>
              <a:rPr lang="en-US" sz="1800" b="0" i="0" u="none" strike="noStrike" dirty="0">
                <a:effectLst/>
                <a:latin typeface="Avenir Book" panose="02000503020000020003" pitchFamily="2" charset="0"/>
              </a:rPr>
              <a:t>I have no financial conflicts of interest to disclose in relation to the content of this presentation. All material shared is based on my professional knowledge and publicly available evidence, with no external financial influence.</a:t>
            </a:r>
            <a:endParaRPr lang="en-US" sz="1800" b="0" dirty="0">
              <a:effectLst/>
              <a:latin typeface="Avenir Book" panose="02000503020000020003" pitchFamily="2" charset="0"/>
            </a:endParaRPr>
          </a:p>
          <a:p>
            <a:pPr algn="ctr" rtl="0">
              <a:buNone/>
            </a:pPr>
            <a:br>
              <a:rPr lang="en-US" sz="1800" b="0" dirty="0">
                <a:effectLst/>
                <a:latin typeface="Avenir Book" panose="02000503020000020003" pitchFamily="2" charset="0"/>
              </a:rPr>
            </a:br>
            <a:r>
              <a:rPr lang="en-US" sz="1800" b="0" i="0" u="none" strike="noStrike" dirty="0">
                <a:effectLst/>
                <a:latin typeface="Avenir Book" panose="02000503020000020003" pitchFamily="2" charset="0"/>
              </a:rPr>
              <a:t>The resources and materials cited in this presentation are publicly available information and remain the sole property of their respective creators and copyright holders. This presentation is intended for educational/informational purposes only, and no ownership or endorsement is implied.</a:t>
            </a:r>
            <a:br>
              <a:rPr lang="en-US" dirty="0"/>
            </a:br>
            <a:endParaRPr lang="en-US" dirty="0"/>
          </a:p>
        </p:txBody>
      </p:sp>
      <p:pic>
        <p:nvPicPr>
          <p:cNvPr id="5" name="Picture 4">
            <a:extLst>
              <a:ext uri="{FF2B5EF4-FFF2-40B4-BE49-F238E27FC236}">
                <a16:creationId xmlns:a16="http://schemas.microsoft.com/office/drawing/2014/main" id="{4CF15C7B-D504-5661-A67D-489147C657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3E3EBEAD-24EA-1473-9521-AD25CD81CF12}"/>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109699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BA1F-BA0B-472A-215B-9ECC51248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5D07E-E3F0-C255-26A6-61CA89A6B875}"/>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OBESITY MEDICINE</a:t>
            </a:r>
          </a:p>
        </p:txBody>
      </p:sp>
      <p:pic>
        <p:nvPicPr>
          <p:cNvPr id="4" name="Picture 3">
            <a:extLst>
              <a:ext uri="{FF2B5EF4-FFF2-40B4-BE49-F238E27FC236}">
                <a16:creationId xmlns:a16="http://schemas.microsoft.com/office/drawing/2014/main" id="{D5A25045-33ED-9F97-2842-601ECC2DD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38384F31-3C07-1F05-E9A9-FE6F6C467202}"/>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2845140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5CA18-0574-E8C0-64C8-72F282286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EB949-C213-3FE2-29EC-1430608B68D6}"/>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BACKGROUND</a:t>
            </a:r>
          </a:p>
        </p:txBody>
      </p:sp>
      <p:pic>
        <p:nvPicPr>
          <p:cNvPr id="4" name="Picture 3">
            <a:extLst>
              <a:ext uri="{FF2B5EF4-FFF2-40B4-BE49-F238E27FC236}">
                <a16:creationId xmlns:a16="http://schemas.microsoft.com/office/drawing/2014/main" id="{14BC3F3E-0CF1-0A3A-4679-A0F6CD1AD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1EDDD80F-FD26-7657-531D-71BEEE0E848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2636215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BED08-C836-2906-5843-75CAD9D47DC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324307-76B7-C718-3513-E0A9A96C6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4B897F3E-D065-81A5-AEAE-906169EF2A9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10" name="Picture 9" descr="A person wearing a white coat and glasses&#10;&#10;AI-generated content may be incorrect.">
            <a:extLst>
              <a:ext uri="{FF2B5EF4-FFF2-40B4-BE49-F238E27FC236}">
                <a16:creationId xmlns:a16="http://schemas.microsoft.com/office/drawing/2014/main" id="{1B438CC3-207A-7FF7-5484-24DDC7E29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240911"/>
            <a:ext cx="7772400" cy="4144268"/>
          </a:xfrm>
          <a:prstGeom prst="rect">
            <a:avLst/>
          </a:prstGeom>
        </p:spPr>
      </p:pic>
    </p:spTree>
    <p:extLst>
      <p:ext uri="{BB962C8B-B14F-4D97-AF65-F5344CB8AC3E}">
        <p14:creationId xmlns:p14="http://schemas.microsoft.com/office/powerpoint/2010/main" val="3521844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3D72-5F3D-5036-DAA3-81A04ED0EFAD}"/>
              </a:ext>
            </a:extLst>
          </p:cNvPr>
          <p:cNvSpPr>
            <a:spLocks noGrp="1"/>
          </p:cNvSpPr>
          <p:nvPr>
            <p:ph type="title"/>
          </p:nvPr>
        </p:nvSpPr>
        <p:spPr/>
        <p:txBody>
          <a:bodyPr/>
          <a:lstStyle/>
          <a:p>
            <a:pPr algn="ctr"/>
            <a:r>
              <a:rPr lang="en-US" dirty="0">
                <a:latin typeface="Avenir Book" panose="02000503020000020003" pitchFamily="2" charset="0"/>
              </a:rPr>
              <a:t>THE WHY</a:t>
            </a:r>
          </a:p>
        </p:txBody>
      </p:sp>
      <p:sp>
        <p:nvSpPr>
          <p:cNvPr id="3" name="Content Placeholder 2">
            <a:extLst>
              <a:ext uri="{FF2B5EF4-FFF2-40B4-BE49-F238E27FC236}">
                <a16:creationId xmlns:a16="http://schemas.microsoft.com/office/drawing/2014/main" id="{1291ADF2-0C50-CCD8-0950-84A235FCF7E3}"/>
              </a:ext>
            </a:extLst>
          </p:cNvPr>
          <p:cNvSpPr>
            <a:spLocks noGrp="1"/>
          </p:cNvSpPr>
          <p:nvPr>
            <p:ph idx="1"/>
          </p:nvPr>
        </p:nvSpPr>
        <p:spPr/>
        <p:txBody>
          <a:bodyPr/>
          <a:lstStyle/>
          <a:p>
            <a:pPr marL="0" indent="0" algn="ctr">
              <a:buNone/>
            </a:pPr>
            <a:r>
              <a:rPr lang="en-US" dirty="0">
                <a:latin typeface="Avenir Book" panose="02000503020000020003" pitchFamily="2" charset="0"/>
              </a:rPr>
              <a:t>There comes a point where we need to stop just pulling people out of the river. We need to go upstream and find out why they’re falling in. </a:t>
            </a:r>
            <a:br>
              <a:rPr lang="en-US" dirty="0">
                <a:latin typeface="Avenir Book" panose="02000503020000020003" pitchFamily="2" charset="0"/>
              </a:rPr>
            </a:br>
            <a:br>
              <a:rPr lang="en-US" dirty="0">
                <a:latin typeface="Avenir Book" panose="02000503020000020003" pitchFamily="2" charset="0"/>
              </a:rPr>
            </a:br>
            <a:r>
              <a:rPr lang="en-US" dirty="0">
                <a:latin typeface="Avenir Book" panose="02000503020000020003" pitchFamily="2" charset="0"/>
              </a:rPr>
              <a:t>–Bishop Desmond Tutu</a:t>
            </a:r>
          </a:p>
        </p:txBody>
      </p:sp>
      <p:sp>
        <p:nvSpPr>
          <p:cNvPr id="4" name="TextBox 3">
            <a:extLst>
              <a:ext uri="{FF2B5EF4-FFF2-40B4-BE49-F238E27FC236}">
                <a16:creationId xmlns:a16="http://schemas.microsoft.com/office/drawing/2014/main" id="{C30C8380-D031-50BC-4F31-DEBAF3DDF1A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D52EB92-ABF8-31AE-DBE4-2A6F9CC7A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987743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CBB85-AC32-F286-CAFA-417B44E35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4F4D7-6935-7278-8C8E-F612D424F5BC}"/>
              </a:ext>
            </a:extLst>
          </p:cNvPr>
          <p:cNvSpPr>
            <a:spLocks noGrp="1"/>
          </p:cNvSpPr>
          <p:nvPr>
            <p:ph type="title"/>
          </p:nvPr>
        </p:nvSpPr>
        <p:spPr/>
        <p:txBody>
          <a:bodyPr/>
          <a:lstStyle/>
          <a:p>
            <a:pPr algn="ctr"/>
            <a:r>
              <a:rPr lang="en-US" dirty="0">
                <a:latin typeface="Avenir Book" panose="02000503020000020003" pitchFamily="2" charset="0"/>
              </a:rPr>
              <a:t>THE WHY</a:t>
            </a:r>
          </a:p>
        </p:txBody>
      </p:sp>
      <p:sp>
        <p:nvSpPr>
          <p:cNvPr id="3" name="Content Placeholder 2">
            <a:extLst>
              <a:ext uri="{FF2B5EF4-FFF2-40B4-BE49-F238E27FC236}">
                <a16:creationId xmlns:a16="http://schemas.microsoft.com/office/drawing/2014/main" id="{8142B59A-5FC9-33E3-968A-2EDA0A8A6171}"/>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Type 2 Diabetes Mellitus (T2DM) and Metabolic Dysfunction</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Atherosclerotic Cardiovascular Disease (ASCVD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Neurodegenerative Disease</a:t>
            </a:r>
            <a:r>
              <a:rPr lang="en-US" baseline="30000" dirty="0">
                <a:latin typeface="Avenir Book" panose="02000503020000020003" pitchFamily="2" charset="0"/>
              </a:rPr>
              <a:t>1,2</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Cancer (breast, endometrial, ovarian, prostate, thyroid, colorectal, esophageal, gall bladder, hepatic, pancreatic, gastric, renal, meningioma, multiple myeloma) </a:t>
            </a:r>
            <a:r>
              <a:rPr lang="en-US" baseline="30000" dirty="0">
                <a:latin typeface="Avenir Book" panose="02000503020000020003" pitchFamily="2" charset="0"/>
              </a:rPr>
              <a:t>3,4,5</a:t>
            </a:r>
          </a:p>
        </p:txBody>
      </p:sp>
      <p:sp>
        <p:nvSpPr>
          <p:cNvPr id="4" name="TextBox 3">
            <a:extLst>
              <a:ext uri="{FF2B5EF4-FFF2-40B4-BE49-F238E27FC236}">
                <a16:creationId xmlns:a16="http://schemas.microsoft.com/office/drawing/2014/main" id="{E8817851-D131-2D9F-8DE8-33A8B0747BD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1E666715-E696-5F9D-667D-318FD11EEA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98169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FD50A-CE45-35F7-DB6E-939416E20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C6CEE-A299-437D-4700-042779181F49}"/>
              </a:ext>
            </a:extLst>
          </p:cNvPr>
          <p:cNvSpPr>
            <a:spLocks noGrp="1"/>
          </p:cNvSpPr>
          <p:nvPr>
            <p:ph type="title"/>
          </p:nvPr>
        </p:nvSpPr>
        <p:spPr/>
        <p:txBody>
          <a:bodyPr/>
          <a:lstStyle/>
          <a:p>
            <a:pPr algn="ctr"/>
            <a:r>
              <a:rPr lang="en-US" dirty="0">
                <a:latin typeface="Avenir Book" panose="02000503020000020003" pitchFamily="2" charset="0"/>
              </a:rPr>
              <a:t>THE WHY</a:t>
            </a:r>
          </a:p>
        </p:txBody>
      </p:sp>
      <p:sp>
        <p:nvSpPr>
          <p:cNvPr id="3" name="Content Placeholder 2">
            <a:extLst>
              <a:ext uri="{FF2B5EF4-FFF2-40B4-BE49-F238E27FC236}">
                <a16:creationId xmlns:a16="http://schemas.microsoft.com/office/drawing/2014/main" id="{CAC0D307-7385-12A2-CDC4-8019688E27CA}"/>
              </a:ext>
            </a:extLst>
          </p:cNvPr>
          <p:cNvSpPr>
            <a:spLocks noGrp="1"/>
          </p:cNvSpPr>
          <p:nvPr>
            <p:ph sz="half" idx="1"/>
          </p:nvPr>
        </p:nvSpPr>
        <p:spPr/>
        <p:txBody>
          <a:bodyPr>
            <a:normAutofit/>
          </a:bodyPr>
          <a:lstStyle/>
          <a:p>
            <a:pPr marR="0" lvl="0" algn="l" rtl="0">
              <a:lnSpc>
                <a:spcPct val="100000"/>
              </a:lnSpc>
              <a:spcBef>
                <a:spcPts val="0"/>
              </a:spcBef>
              <a:spcAft>
                <a:spcPts val="0"/>
              </a:spcAft>
              <a:buClr>
                <a:schemeClr val="accent1">
                  <a:lumMod val="75000"/>
                </a:schemeClr>
              </a:buClr>
              <a:buSzPts val="2000"/>
              <a:buFont typeface="Courier New" panose="02070309020205020404" pitchFamily="49" charset="0"/>
              <a:buChar char="o"/>
            </a:pPr>
            <a:r>
              <a:rPr lang="en-US" sz="2400" b="0" i="0" u="none" strike="noStrike" cap="none" dirty="0">
                <a:solidFill>
                  <a:schemeClr val="tx1"/>
                </a:solidFill>
                <a:latin typeface="Avenir Book" panose="02000503020000020003" pitchFamily="2" charset="0"/>
                <a:ea typeface="Arial"/>
                <a:cs typeface="Arial"/>
                <a:sym typeface="Arial"/>
              </a:rPr>
              <a:t>Insulin Resistance</a:t>
            </a:r>
          </a:p>
          <a:p>
            <a:pPr marR="0" lvl="0" algn="l" rtl="0">
              <a:lnSpc>
                <a:spcPct val="100000"/>
              </a:lnSpc>
              <a:spcBef>
                <a:spcPts val="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ea typeface="Arial"/>
                <a:cs typeface="Arial"/>
                <a:sym typeface="Arial"/>
              </a:rPr>
              <a:t>Metabolic Syndrome</a:t>
            </a:r>
            <a:endParaRPr lang="en-US" sz="2400" b="0" i="0" u="none" strike="noStrike" cap="none" dirty="0">
              <a:solidFill>
                <a:schemeClr val="tx1"/>
              </a:solidFill>
              <a:latin typeface="Avenir Book" panose="02000503020000020003" pitchFamily="2" charset="0"/>
              <a:ea typeface="Arial"/>
              <a:cs typeface="Arial"/>
            </a:endParaRPr>
          </a:p>
          <a:p>
            <a:pPr marR="0" lvl="0" algn="l" rtl="0">
              <a:lnSpc>
                <a:spcPct val="100000"/>
              </a:lnSpc>
              <a:spcBef>
                <a:spcPts val="100"/>
              </a:spcBef>
              <a:spcAft>
                <a:spcPts val="0"/>
              </a:spcAft>
              <a:buClr>
                <a:schemeClr val="accent1">
                  <a:lumMod val="75000"/>
                </a:schemeClr>
              </a:buClr>
              <a:buSzPts val="2000"/>
              <a:buFont typeface="Courier New" panose="02070309020205020404" pitchFamily="49" charset="0"/>
              <a:buChar char="o"/>
            </a:pPr>
            <a:r>
              <a:rPr lang="en-US" sz="2400" b="0" i="0" u="none" strike="noStrike" cap="none" dirty="0">
                <a:solidFill>
                  <a:schemeClr val="tx1"/>
                </a:solidFill>
                <a:latin typeface="Avenir Book" panose="02000503020000020003" pitchFamily="2" charset="0"/>
                <a:ea typeface="Arial"/>
                <a:cs typeface="Arial"/>
                <a:sym typeface="Arial"/>
              </a:rPr>
              <a:t>Hypertension</a:t>
            </a:r>
            <a:endParaRPr lang="en-US" sz="2400" b="0" i="0" u="none" strike="noStrike" cap="none" dirty="0">
              <a:solidFill>
                <a:schemeClr val="tx1"/>
              </a:solidFill>
              <a:latin typeface="Avenir Book" panose="02000503020000020003" pitchFamily="2" charset="0"/>
              <a:ea typeface="Arial"/>
              <a:cs typeface="Arial"/>
            </a:endParaRPr>
          </a:p>
          <a:p>
            <a:pPr marR="0" lvl="0" algn="l" rtl="0">
              <a:lnSpc>
                <a:spcPct val="100000"/>
              </a:lnSpc>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ea typeface="Arial"/>
                <a:cs typeface="Arial"/>
                <a:sym typeface="Arial"/>
              </a:rPr>
              <a:t>Dyslipidemia</a:t>
            </a:r>
          </a:p>
          <a:p>
            <a:pPr marR="0" lvl="0" algn="l" rtl="0">
              <a:lnSpc>
                <a:spcPct val="100000"/>
              </a:lnSpc>
              <a:spcBef>
                <a:spcPts val="100"/>
              </a:spcBef>
              <a:spcAft>
                <a:spcPts val="0"/>
              </a:spcAft>
              <a:buClr>
                <a:schemeClr val="accent1">
                  <a:lumMod val="75000"/>
                </a:schemeClr>
              </a:buClr>
              <a:buSzPts val="2000"/>
              <a:buFont typeface="Courier New" panose="02070309020205020404" pitchFamily="49" charset="0"/>
              <a:buChar char="o"/>
            </a:pPr>
            <a:r>
              <a:rPr lang="en-US" sz="2400" b="0" i="0" u="none" strike="noStrike" cap="none" dirty="0">
                <a:solidFill>
                  <a:schemeClr val="tx1"/>
                </a:solidFill>
                <a:latin typeface="Avenir Book" panose="02000503020000020003" pitchFamily="2" charset="0"/>
                <a:ea typeface="Arial"/>
                <a:cs typeface="Arial"/>
                <a:sym typeface="Arial"/>
              </a:rPr>
              <a:t>Metabolic</a:t>
            </a:r>
            <a:r>
              <a:rPr lang="en-US" sz="2400" dirty="0">
                <a:latin typeface="Avenir Book" panose="02000503020000020003" pitchFamily="2" charset="0"/>
                <a:ea typeface="Arial"/>
                <a:cs typeface="Arial"/>
                <a:sym typeface="Arial"/>
              </a:rPr>
              <a:t>-associated Fatty Liver Disease (MASLD previously NAFLD)</a:t>
            </a:r>
          </a:p>
          <a:p>
            <a:pPr marR="0" lvl="0" algn="l" rtl="0">
              <a:lnSpc>
                <a:spcPct val="100000"/>
              </a:lnSpc>
              <a:spcBef>
                <a:spcPts val="100"/>
              </a:spcBef>
              <a:spcAft>
                <a:spcPts val="0"/>
              </a:spcAft>
              <a:buClr>
                <a:schemeClr val="accent1">
                  <a:lumMod val="75000"/>
                </a:schemeClr>
              </a:buClr>
              <a:buSzPts val="2000"/>
              <a:buFont typeface="Courier New" panose="02070309020205020404" pitchFamily="49" charset="0"/>
              <a:buChar char="o"/>
            </a:pPr>
            <a:r>
              <a:rPr lang="en-US" sz="2400" b="0" i="0" u="none" strike="noStrike" cap="none" dirty="0">
                <a:solidFill>
                  <a:schemeClr val="tx1"/>
                </a:solidFill>
                <a:latin typeface="Avenir Book" panose="02000503020000020003" pitchFamily="2" charset="0"/>
                <a:ea typeface="Arial"/>
                <a:cs typeface="Arial"/>
                <a:sym typeface="Arial"/>
              </a:rPr>
              <a:t>Non</a:t>
            </a:r>
            <a:r>
              <a:rPr lang="en-US" sz="2400" dirty="0">
                <a:latin typeface="Avenir Book" panose="02000503020000020003" pitchFamily="2" charset="0"/>
                <a:ea typeface="Arial"/>
                <a:cs typeface="Arial"/>
                <a:sym typeface="Arial"/>
              </a:rPr>
              <a:t>-alcoholic Steatohepatitis (NASH)</a:t>
            </a:r>
          </a:p>
          <a:p>
            <a:pPr marR="0" lvl="0" algn="l" rtl="0">
              <a:lnSpc>
                <a:spcPct val="100000"/>
              </a:lnSpc>
              <a:spcBef>
                <a:spcPts val="100"/>
              </a:spcBef>
              <a:spcAft>
                <a:spcPts val="0"/>
              </a:spcAft>
              <a:buClr>
                <a:schemeClr val="accent1">
                  <a:lumMod val="75000"/>
                </a:schemeClr>
              </a:buClr>
              <a:buSzPts val="2000"/>
              <a:buFont typeface="Courier New" panose="02070309020205020404" pitchFamily="49" charset="0"/>
              <a:buChar char="o"/>
            </a:pPr>
            <a:r>
              <a:rPr lang="en-US" sz="2400" b="0" i="0" u="none" strike="noStrike" cap="none" dirty="0">
                <a:solidFill>
                  <a:schemeClr val="tx1"/>
                </a:solidFill>
                <a:latin typeface="Avenir Book" panose="02000503020000020003" pitchFamily="2" charset="0"/>
                <a:ea typeface="Arial"/>
                <a:cs typeface="Arial"/>
                <a:sym typeface="Arial"/>
              </a:rPr>
              <a:t>Obstructive Sleep Apnea (OSA)</a:t>
            </a:r>
            <a:endParaRPr lang="en-US" sz="2400" b="0" i="0" u="none" strike="noStrike" cap="none" dirty="0">
              <a:solidFill>
                <a:schemeClr val="tx1"/>
              </a:solidFill>
              <a:latin typeface="Avenir Book" panose="02000503020000020003" pitchFamily="2" charset="0"/>
              <a:ea typeface="Arial"/>
              <a:cs typeface="Arial"/>
            </a:endParaRPr>
          </a:p>
        </p:txBody>
      </p:sp>
      <p:sp>
        <p:nvSpPr>
          <p:cNvPr id="4" name="Content Placeholder 3">
            <a:extLst>
              <a:ext uri="{FF2B5EF4-FFF2-40B4-BE49-F238E27FC236}">
                <a16:creationId xmlns:a16="http://schemas.microsoft.com/office/drawing/2014/main" id="{6C8F932A-BCE3-A15D-F42D-6415BBF33BCC}"/>
              </a:ext>
            </a:extLst>
          </p:cNvPr>
          <p:cNvSpPr>
            <a:spLocks noGrp="1"/>
          </p:cNvSpPr>
          <p:nvPr>
            <p:ph sz="half" idx="2"/>
          </p:nvPr>
        </p:nvSpPr>
        <p:spPr/>
        <p:txBody>
          <a:bodyPr>
            <a:normAutofit/>
          </a:bodyPr>
          <a:lstStyle/>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solidFill>
                  <a:schemeClr val="tx1"/>
                </a:solidFill>
                <a:latin typeface="Avenir Book" panose="02000503020000020003" pitchFamily="2" charset="0"/>
              </a:rPr>
              <a:t>Osteoarthritis (OA)</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rPr>
              <a:t>D</a:t>
            </a:r>
            <a:r>
              <a:rPr lang="en-US" sz="2400" dirty="0">
                <a:solidFill>
                  <a:schemeClr val="tx1"/>
                </a:solidFill>
                <a:latin typeface="Avenir Book" panose="02000503020000020003" pitchFamily="2" charset="0"/>
              </a:rPr>
              <a:t>epression</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rPr>
              <a:t>A</a:t>
            </a:r>
            <a:r>
              <a:rPr lang="en-US" sz="2400" dirty="0">
                <a:solidFill>
                  <a:schemeClr val="tx1"/>
                </a:solidFill>
                <a:latin typeface="Avenir Book" panose="02000503020000020003" pitchFamily="2" charset="0"/>
              </a:rPr>
              <a:t>nxiety</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solidFill>
                  <a:schemeClr val="tx1"/>
                </a:solidFill>
                <a:latin typeface="Avenir Book" panose="02000503020000020003" pitchFamily="2" charset="0"/>
              </a:rPr>
              <a:t>Polycystic Ovarian Disease (PCOS)</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rPr>
              <a:t>Menstrual Irregularities</a:t>
            </a:r>
            <a:endParaRPr lang="en-US" sz="2400" dirty="0">
              <a:solidFill>
                <a:schemeClr val="tx1"/>
              </a:solidFill>
              <a:latin typeface="Avenir Book" panose="02000503020000020003" pitchFamily="2" charset="0"/>
            </a:endParaRP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rPr>
              <a:t>I</a:t>
            </a:r>
            <a:r>
              <a:rPr lang="en-US" sz="2400" dirty="0">
                <a:solidFill>
                  <a:schemeClr val="tx1"/>
                </a:solidFill>
                <a:latin typeface="Avenir Book" panose="02000503020000020003" pitchFamily="2" charset="0"/>
              </a:rPr>
              <a:t>nfertility</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solidFill>
                  <a:schemeClr val="tx1"/>
                </a:solidFill>
                <a:latin typeface="Avenir Book" panose="02000503020000020003" pitchFamily="2" charset="0"/>
              </a:rPr>
              <a:t>Atrial Fibrillation</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solidFill>
                  <a:schemeClr val="tx1"/>
                </a:solidFill>
                <a:latin typeface="Avenir Book" panose="02000503020000020003" pitchFamily="2" charset="0"/>
              </a:rPr>
              <a:t>Gallbladder Disease</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latin typeface="Avenir Book" panose="02000503020000020003" pitchFamily="2" charset="0"/>
              </a:rPr>
              <a:t>Cellulitis</a:t>
            </a:r>
          </a:p>
          <a:p>
            <a:pPr lvl="0" algn="l" rtl="0">
              <a:spcBef>
                <a:spcPts val="100"/>
              </a:spcBef>
              <a:spcAft>
                <a:spcPts val="0"/>
              </a:spcAft>
              <a:buClr>
                <a:schemeClr val="accent1">
                  <a:lumMod val="75000"/>
                </a:schemeClr>
              </a:buClr>
              <a:buSzPts val="2000"/>
              <a:buFont typeface="Courier New" panose="02070309020205020404" pitchFamily="49" charset="0"/>
              <a:buChar char="o"/>
            </a:pPr>
            <a:r>
              <a:rPr lang="en-US" sz="2400" dirty="0">
                <a:solidFill>
                  <a:schemeClr val="tx1"/>
                </a:solidFill>
                <a:latin typeface="Avenir Book" panose="02000503020000020003" pitchFamily="2" charset="0"/>
              </a:rPr>
              <a:t>Intertrigo</a:t>
            </a:r>
          </a:p>
        </p:txBody>
      </p:sp>
      <p:sp>
        <p:nvSpPr>
          <p:cNvPr id="5" name="TextBox 4">
            <a:extLst>
              <a:ext uri="{FF2B5EF4-FFF2-40B4-BE49-F238E27FC236}">
                <a16:creationId xmlns:a16="http://schemas.microsoft.com/office/drawing/2014/main" id="{F1D6317E-7C54-3686-E613-61C73995C7F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2F69AD72-C2E1-CA57-D92D-902A26982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231062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1337-B6DC-B5DC-E911-DF2187E65AB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235F3B4-F4B5-1988-0171-0B41315B68B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43B3E077-F780-C4EC-1727-3F7F3D4D4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16" name="Picture 15" descr="A diagram of a body&#10;&#10;AI-generated content may be incorrect.">
            <a:extLst>
              <a:ext uri="{FF2B5EF4-FFF2-40B4-BE49-F238E27FC236}">
                <a16:creationId xmlns:a16="http://schemas.microsoft.com/office/drawing/2014/main" id="{E2B41E1B-89DF-85EE-70E3-3B6D07BEF4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052" y="11211"/>
            <a:ext cx="6105526" cy="6600568"/>
          </a:xfrm>
          <a:prstGeom prst="rect">
            <a:avLst/>
          </a:prstGeom>
        </p:spPr>
      </p:pic>
      <p:sp>
        <p:nvSpPr>
          <p:cNvPr id="19" name="TextBox 18">
            <a:extLst>
              <a:ext uri="{FF2B5EF4-FFF2-40B4-BE49-F238E27FC236}">
                <a16:creationId xmlns:a16="http://schemas.microsoft.com/office/drawing/2014/main" id="{148890D5-EDDA-2A1D-9D0B-4473416C2A13}"/>
              </a:ext>
            </a:extLst>
          </p:cNvPr>
          <p:cNvSpPr txBox="1"/>
          <p:nvPr/>
        </p:nvSpPr>
        <p:spPr>
          <a:xfrm>
            <a:off x="6374815" y="6596389"/>
            <a:ext cx="3450640" cy="276999"/>
          </a:xfrm>
          <a:prstGeom prst="rect">
            <a:avLst/>
          </a:prstGeom>
          <a:noFill/>
        </p:spPr>
        <p:txBody>
          <a:bodyPr wrap="square" rtlCol="0">
            <a:spAutoFit/>
          </a:bodyPr>
          <a:lstStyle/>
          <a:p>
            <a:pPr algn="ctr"/>
            <a:r>
              <a:rPr lang="en-US" sz="1200" dirty="0">
                <a:latin typeface="Avenir Book" panose="02000503020000020003" pitchFamily="2" charset="0"/>
              </a:rPr>
              <a:t>Source: </a:t>
            </a:r>
            <a:r>
              <a:rPr lang="en-US" sz="1200" dirty="0" err="1">
                <a:latin typeface="Avenir Book" panose="02000503020000020003" pitchFamily="2" charset="0"/>
              </a:rPr>
              <a:t>Tchernof</a:t>
            </a:r>
            <a:r>
              <a:rPr lang="en-US" sz="1200" dirty="0">
                <a:latin typeface="Avenir Book" panose="02000503020000020003" pitchFamily="2" charset="0"/>
              </a:rPr>
              <a:t> and Depres (2013)</a:t>
            </a:r>
          </a:p>
        </p:txBody>
      </p:sp>
    </p:spTree>
    <p:extLst>
      <p:ext uri="{BB962C8B-B14F-4D97-AF65-F5344CB8AC3E}">
        <p14:creationId xmlns:p14="http://schemas.microsoft.com/office/powerpoint/2010/main" val="328866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C65E0-695F-610D-868A-E4FF4F1B9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D50AA3-49F5-7FB6-E1B0-21FF4B65A6C7}"/>
              </a:ext>
            </a:extLst>
          </p:cNvPr>
          <p:cNvSpPr>
            <a:spLocks noGrp="1"/>
          </p:cNvSpPr>
          <p:nvPr>
            <p:ph type="title"/>
          </p:nvPr>
        </p:nvSpPr>
        <p:spPr/>
        <p:txBody>
          <a:bodyPr/>
          <a:lstStyle/>
          <a:p>
            <a:pPr algn="ctr"/>
            <a:r>
              <a:rPr lang="en-US" dirty="0">
                <a:latin typeface="Avenir Book" panose="02000503020000020003" pitchFamily="2" charset="0"/>
              </a:rPr>
              <a:t>MORTALITY</a:t>
            </a:r>
          </a:p>
        </p:txBody>
      </p:sp>
      <p:sp>
        <p:nvSpPr>
          <p:cNvPr id="3" name="Content Placeholder 2">
            <a:extLst>
              <a:ext uri="{FF2B5EF4-FFF2-40B4-BE49-F238E27FC236}">
                <a16:creationId xmlns:a16="http://schemas.microsoft.com/office/drawing/2014/main" id="{A51933DC-89A3-D23C-ADB3-EE4A3D252D89}"/>
              </a:ext>
            </a:extLst>
          </p:cNvPr>
          <p:cNvSpPr>
            <a:spLocks noGrp="1"/>
          </p:cNvSpPr>
          <p:nvPr>
            <p:ph idx="1"/>
          </p:nvPr>
        </p:nvSpPr>
        <p:spPr/>
        <p:txBody>
          <a:bodyPr>
            <a:normAutofit/>
          </a:bodyPr>
          <a:lstStyle/>
          <a:p>
            <a:pPr marL="546100" indent="-457200" defTabSz="457200">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At BMI of 30-35 </a:t>
            </a:r>
            <a:r>
              <a:rPr lang="en-US" dirty="0">
                <a:latin typeface="Avenir Book" panose="02000503020000020003" pitchFamily="2" charset="0"/>
              </a:rPr>
              <a:t>kg/m</a:t>
            </a:r>
            <a:r>
              <a:rPr lang="en-US" baseline="30000" dirty="0">
                <a:latin typeface="Avenir Book" panose="02000503020000020003" pitchFamily="2" charset="0"/>
              </a:rPr>
              <a:t>2</a:t>
            </a:r>
            <a:r>
              <a:rPr lang="en-US" sz="2800" b="0" i="0" u="none" strike="noStrike" kern="1200" cap="none" dirty="0">
                <a:solidFill>
                  <a:schemeClr val="tx1">
                    <a:lumMod val="75000"/>
                    <a:lumOff val="25000"/>
                  </a:schemeClr>
                </a:solidFill>
                <a:latin typeface="Avenir Book" panose="02000503020000020003" pitchFamily="2" charset="0"/>
                <a:sym typeface="Arial"/>
              </a:rPr>
              <a:t>, median survival is reduced by 2-4 years</a:t>
            </a:r>
            <a:endParaRPr lang="en-US" dirty="0">
              <a:solidFill>
                <a:schemeClr val="tx1">
                  <a:lumMod val="75000"/>
                  <a:lumOff val="25000"/>
                </a:schemeClr>
              </a:solidFill>
              <a:latin typeface="Avenir Book" panose="02000503020000020003" pitchFamily="2" charset="0"/>
              <a:sym typeface="Arial"/>
            </a:endParaRPr>
          </a:p>
          <a:p>
            <a:pPr marL="546100" indent="-457200" defTabSz="457200">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rPr>
              <a:t>At BMI of 40-45</a:t>
            </a:r>
            <a:r>
              <a:rPr lang="en-US" dirty="0">
                <a:latin typeface="Avenir Book" panose="02000503020000020003" pitchFamily="2" charset="0"/>
              </a:rPr>
              <a:t>kg/m</a:t>
            </a:r>
            <a:r>
              <a:rPr lang="en-US" baseline="30000" dirty="0">
                <a:latin typeface="Avenir Book" panose="02000503020000020003" pitchFamily="2" charset="0"/>
              </a:rPr>
              <a:t>2</a:t>
            </a:r>
            <a:r>
              <a:rPr lang="en-US" sz="2800" b="0" i="0" u="none" strike="noStrike" kern="1200" cap="none" dirty="0">
                <a:solidFill>
                  <a:schemeClr val="tx1">
                    <a:lumMod val="75000"/>
                    <a:lumOff val="25000"/>
                  </a:schemeClr>
                </a:solidFill>
                <a:latin typeface="Avenir Book" panose="02000503020000020003" pitchFamily="2" charset="0"/>
              </a:rPr>
              <a:t>, median survival is reduced by 8-10 years (comparable to the effects of smoking) </a:t>
            </a: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Obesity &amp; tobacco products, median survival is reduced by 13-14 years compared to normal weight patients who do not use tobacco products.</a:t>
            </a:r>
            <a:endParaRPr lang="en-US" b="0" i="0" u="none" strike="noStrike" kern="1200" cap="none" dirty="0">
              <a:solidFill>
                <a:schemeClr val="tx1">
                  <a:lumMod val="75000"/>
                  <a:lumOff val="25000"/>
                </a:schemeClr>
              </a:solidFill>
              <a:latin typeface="Avenir Book" panose="02000503020000020003" pitchFamily="2" charset="0"/>
            </a:endParaRPr>
          </a:p>
        </p:txBody>
      </p:sp>
      <p:sp>
        <p:nvSpPr>
          <p:cNvPr id="4" name="TextBox 3">
            <a:extLst>
              <a:ext uri="{FF2B5EF4-FFF2-40B4-BE49-F238E27FC236}">
                <a16:creationId xmlns:a16="http://schemas.microsoft.com/office/drawing/2014/main" id="{8FA9C7D7-6E38-01F2-8101-5DE3957A2D67}"/>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C5773209-E895-DF59-4E54-46F359314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2088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D3CAB-2038-31E7-B8EB-8BAD576D6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9F260A-B6C1-65EB-2F98-D91EA1231FC9}"/>
              </a:ext>
            </a:extLst>
          </p:cNvPr>
          <p:cNvSpPr>
            <a:spLocks noGrp="1"/>
          </p:cNvSpPr>
          <p:nvPr>
            <p:ph type="title"/>
          </p:nvPr>
        </p:nvSpPr>
        <p:spPr/>
        <p:txBody>
          <a:bodyPr/>
          <a:lstStyle/>
          <a:p>
            <a:pPr algn="ctr"/>
            <a:r>
              <a:rPr lang="en-US" dirty="0">
                <a:latin typeface="Avenir Book" panose="02000503020000020003" pitchFamily="2" charset="0"/>
              </a:rPr>
              <a:t>THE WHY</a:t>
            </a:r>
          </a:p>
        </p:txBody>
      </p:sp>
      <p:sp>
        <p:nvSpPr>
          <p:cNvPr id="3" name="Content Placeholder 2">
            <a:extLst>
              <a:ext uri="{FF2B5EF4-FFF2-40B4-BE49-F238E27FC236}">
                <a16:creationId xmlns:a16="http://schemas.microsoft.com/office/drawing/2014/main" id="{8047FD41-E9FE-E1E1-5DC2-673CCB9A796E}"/>
              </a:ext>
            </a:extLst>
          </p:cNvPr>
          <p:cNvSpPr>
            <a:spLocks noGrp="1"/>
          </p:cNvSpPr>
          <p:nvPr>
            <p:ph idx="1"/>
          </p:nvPr>
        </p:nvSpPr>
        <p:spPr/>
        <p:txBody>
          <a:bodyPr>
            <a:normAutofit/>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5-10% decrease in body weight improves:</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Blood pressure</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Blood glucose</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Lipid profile</a:t>
            </a: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rPr>
              <a:t>Joint pain and functional status in OA</a:t>
            </a: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Weight loss of 10-15% body weight improves</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rPr>
              <a:t>Sleep apnea</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rPr>
              <a:t>MASLD</a:t>
            </a:r>
          </a:p>
        </p:txBody>
      </p:sp>
      <p:sp>
        <p:nvSpPr>
          <p:cNvPr id="4" name="TextBox 3">
            <a:extLst>
              <a:ext uri="{FF2B5EF4-FFF2-40B4-BE49-F238E27FC236}">
                <a16:creationId xmlns:a16="http://schemas.microsoft.com/office/drawing/2014/main" id="{147DA21D-118B-ABE9-FD75-1648179918D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FFE71E3-FADD-7BC7-F611-679B212CF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010294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8EEDE-BEEE-410E-8F2D-1C800AF83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E9B908-5716-8A63-3858-2650B41D7BF8}"/>
              </a:ext>
            </a:extLst>
          </p:cNvPr>
          <p:cNvSpPr>
            <a:spLocks noGrp="1"/>
          </p:cNvSpPr>
          <p:nvPr>
            <p:ph type="title"/>
          </p:nvPr>
        </p:nvSpPr>
        <p:spPr/>
        <p:txBody>
          <a:bodyPr/>
          <a:lstStyle/>
          <a:p>
            <a:pPr algn="ctr"/>
            <a:r>
              <a:rPr lang="en-US" dirty="0"/>
              <a:t>PREVALENCE</a:t>
            </a:r>
          </a:p>
        </p:txBody>
      </p:sp>
      <p:sp>
        <p:nvSpPr>
          <p:cNvPr id="3" name="Content Placeholder 2">
            <a:extLst>
              <a:ext uri="{FF2B5EF4-FFF2-40B4-BE49-F238E27FC236}">
                <a16:creationId xmlns:a16="http://schemas.microsoft.com/office/drawing/2014/main" id="{BBABCDF7-565E-29BA-7DD4-1D5156CE9FAB}"/>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As of the latest data from the National Health and Nutrition Examination Survey (NHANES) covering August 2021 to August 2023, the prevalence of obesity among U.S. adults aged 20 and over was 40.3%</a:t>
            </a:r>
            <a:r>
              <a:rPr lang="en-US" baseline="30000" dirty="0">
                <a:latin typeface="Avenir Book" panose="02000503020000020003" pitchFamily="2" charset="0"/>
              </a:rPr>
              <a:t>6</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Men: 39.2%​</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Women: 41.3%</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Although previously rates were increasing during this time rates were determined to be stable likely due to adoption of novel methods of treatment</a:t>
            </a:r>
          </a:p>
        </p:txBody>
      </p:sp>
      <p:sp>
        <p:nvSpPr>
          <p:cNvPr id="4" name="TextBox 3">
            <a:extLst>
              <a:ext uri="{FF2B5EF4-FFF2-40B4-BE49-F238E27FC236}">
                <a16:creationId xmlns:a16="http://schemas.microsoft.com/office/drawing/2014/main" id="{767D9FED-0808-5467-5711-F704A97B96F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31DC1C1B-2578-9794-838B-74034F58F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935733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9A43-5DF8-F0E6-B903-5A738FFEAEE1}"/>
              </a:ext>
            </a:extLst>
          </p:cNvPr>
          <p:cNvSpPr>
            <a:spLocks noGrp="1"/>
          </p:cNvSpPr>
          <p:nvPr>
            <p:ph type="title"/>
          </p:nvPr>
        </p:nvSpPr>
        <p:spPr/>
        <p:txBody>
          <a:bodyPr/>
          <a:lstStyle/>
          <a:p>
            <a:pPr algn="ctr"/>
            <a:r>
              <a:rPr lang="en-US" dirty="0"/>
              <a:t>PREVALENCE</a:t>
            </a:r>
          </a:p>
        </p:txBody>
      </p:sp>
      <p:sp>
        <p:nvSpPr>
          <p:cNvPr id="3" name="Content Placeholder 2">
            <a:extLst>
              <a:ext uri="{FF2B5EF4-FFF2-40B4-BE49-F238E27FC236}">
                <a16:creationId xmlns:a16="http://schemas.microsoft.com/office/drawing/2014/main" id="{5C0168E2-52E7-21EE-F4AC-7554B2CBE3D3}"/>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Regarding severe obesity (defined as a Body Mass Index [BMI] of 40 or higher), the overall prevalence was 9.4% during the same period.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Men: 6.7%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Women: 12.1%</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 prevalence of severe obesity has shown a significant increase, rising from 7.7% in 2013–2014.</a:t>
            </a:r>
          </a:p>
        </p:txBody>
      </p:sp>
      <p:sp>
        <p:nvSpPr>
          <p:cNvPr id="4" name="TextBox 3">
            <a:extLst>
              <a:ext uri="{FF2B5EF4-FFF2-40B4-BE49-F238E27FC236}">
                <a16:creationId xmlns:a16="http://schemas.microsoft.com/office/drawing/2014/main" id="{2D1299C1-21EA-434F-91A9-2DCD42A5C9E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98F8821D-B7D8-F780-2A41-9B34FD35A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90165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7B302-FA19-C67C-42B2-12A9D6D8E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05EDC-A3C6-1D4E-0903-41B244A2C468}"/>
              </a:ext>
            </a:extLst>
          </p:cNvPr>
          <p:cNvSpPr>
            <a:spLocks noGrp="1"/>
          </p:cNvSpPr>
          <p:nvPr>
            <p:ph type="title"/>
          </p:nvPr>
        </p:nvSpPr>
        <p:spPr/>
        <p:txBody>
          <a:bodyPr/>
          <a:lstStyle/>
          <a:p>
            <a:pPr algn="ctr"/>
            <a:r>
              <a:rPr lang="en-US" dirty="0">
                <a:latin typeface="Avenir Book" panose="02000503020000020003" pitchFamily="2" charset="0"/>
              </a:rPr>
              <a:t>DEFINITION</a:t>
            </a:r>
          </a:p>
        </p:txBody>
      </p:sp>
      <p:sp>
        <p:nvSpPr>
          <p:cNvPr id="3" name="Content Placeholder 2">
            <a:extLst>
              <a:ext uri="{FF2B5EF4-FFF2-40B4-BE49-F238E27FC236}">
                <a16:creationId xmlns:a16="http://schemas.microsoft.com/office/drawing/2014/main" id="{3F0666F6-3C0A-6080-9622-38B195803D98}"/>
              </a:ext>
            </a:extLst>
          </p:cNvPr>
          <p:cNvSpPr>
            <a:spLocks noGrp="1"/>
          </p:cNvSpPr>
          <p:nvPr>
            <p:ph idx="1"/>
          </p:nvPr>
        </p:nvSpPr>
        <p:spPr/>
        <p:txBody>
          <a:bodyPr/>
          <a:lstStyle/>
          <a:p>
            <a:pPr marL="88900" marR="0" lvl="0" indent="0" algn="ctr" defTabSz="457200">
              <a:spcBef>
                <a:spcPts val="1000"/>
              </a:spcBef>
              <a:buClr>
                <a:schemeClr val="accent1"/>
              </a:buClr>
              <a:buSzPct val="80000"/>
              <a:buNone/>
            </a:pPr>
            <a:r>
              <a:rPr lang="en-US" sz="2800" b="0" i="0" u="none" strike="noStrike" kern="1200" cap="none" dirty="0">
                <a:latin typeface="Avenir Book" panose="02000503020000020003" pitchFamily="2" charset="0"/>
                <a:sym typeface="Arial"/>
              </a:rPr>
              <a:t>Obesity is defined as a </a:t>
            </a:r>
            <a:r>
              <a:rPr lang="en-US" sz="2800" b="0" i="1" u="none" strike="noStrike" kern="1200" cap="none" dirty="0">
                <a:latin typeface="Avenir Book" panose="02000503020000020003" pitchFamily="2" charset="0"/>
                <a:sym typeface="Arial"/>
              </a:rPr>
              <a:t>chronic</a:t>
            </a:r>
            <a:r>
              <a:rPr lang="en-US" sz="2800" b="0" i="0" u="none" strike="noStrike" kern="1200" cap="none" dirty="0">
                <a:latin typeface="Avenir Book" panose="02000503020000020003" pitchFamily="2" charset="0"/>
                <a:sym typeface="Arial"/>
              </a:rPr>
              <a:t>, </a:t>
            </a:r>
            <a:r>
              <a:rPr lang="en-US" sz="2800" b="0" i="1" u="none" strike="noStrike" kern="1200" cap="none" dirty="0">
                <a:latin typeface="Avenir Book" panose="02000503020000020003" pitchFamily="2" charset="0"/>
                <a:sym typeface="Arial"/>
              </a:rPr>
              <a:t>relapsing</a:t>
            </a:r>
            <a:r>
              <a:rPr lang="en-US" sz="2800" b="0" i="0" u="none" strike="noStrike" kern="1200" cap="none" dirty="0">
                <a:latin typeface="Avenir Book" panose="02000503020000020003" pitchFamily="2" charset="0"/>
                <a:sym typeface="Arial"/>
              </a:rPr>
              <a:t>, </a:t>
            </a:r>
            <a:r>
              <a:rPr lang="en-US" sz="2800" b="0" i="1" u="none" strike="noStrike" kern="1200" cap="none" dirty="0">
                <a:latin typeface="Avenir Book" panose="02000503020000020003" pitchFamily="2" charset="0"/>
                <a:sym typeface="Arial"/>
              </a:rPr>
              <a:t>multi-factorial</a:t>
            </a:r>
            <a:r>
              <a:rPr lang="en-US" sz="2800" b="0" i="0" u="none" strike="noStrike" kern="1200" cap="none" dirty="0">
                <a:latin typeface="Avenir Book" panose="02000503020000020003" pitchFamily="2" charset="0"/>
                <a:sym typeface="Arial"/>
              </a:rPr>
              <a:t>, </a:t>
            </a:r>
            <a:r>
              <a:rPr lang="en-US" sz="2800" b="0" i="1" u="none" strike="noStrike" kern="1200" cap="none" dirty="0">
                <a:latin typeface="Avenir Book" panose="02000503020000020003" pitchFamily="2" charset="0"/>
                <a:sym typeface="Arial"/>
              </a:rPr>
              <a:t>neurobehavioral </a:t>
            </a:r>
            <a:r>
              <a:rPr lang="en-US" sz="2800" b="0" i="0" u="none" strike="noStrike" kern="1200" cap="none" dirty="0">
                <a:latin typeface="Avenir Book" panose="02000503020000020003" pitchFamily="2" charset="0"/>
                <a:sym typeface="Arial"/>
              </a:rPr>
              <a:t>disease, wherein an increase in body fat promotes adipose tissue dysfunction and abnormal fat mass physical forces, resulting in adverse metabolic, biomechanical, and psychosocial health consequences.</a:t>
            </a:r>
          </a:p>
          <a:p>
            <a:pPr marL="88900" marR="0" lvl="0" indent="0" algn="ctr" defTabSz="457200">
              <a:spcBef>
                <a:spcPts val="1000"/>
              </a:spcBef>
              <a:buClr>
                <a:schemeClr val="accent1"/>
              </a:buClr>
              <a:buSzPct val="80000"/>
              <a:buNone/>
            </a:pPr>
            <a:r>
              <a:rPr lang="en-US" dirty="0">
                <a:latin typeface="Avenir Book" panose="02000503020000020003" pitchFamily="2" charset="0"/>
                <a:sym typeface="Arial"/>
              </a:rPr>
              <a:t>-Obesity Medical Association (OMA)</a:t>
            </a:r>
            <a:endParaRPr lang="en-US" sz="2800" b="0" i="0" u="none" strike="noStrike" kern="1200" cap="none" dirty="0">
              <a:latin typeface="Avenir Book" panose="02000503020000020003" pitchFamily="2" charset="0"/>
              <a:sym typeface="Arial"/>
            </a:endParaRPr>
          </a:p>
        </p:txBody>
      </p:sp>
      <p:sp>
        <p:nvSpPr>
          <p:cNvPr id="4" name="TextBox 3">
            <a:extLst>
              <a:ext uri="{FF2B5EF4-FFF2-40B4-BE49-F238E27FC236}">
                <a16:creationId xmlns:a16="http://schemas.microsoft.com/office/drawing/2014/main" id="{98FD3C02-7319-BF61-51B3-B4B2C89F5EFC}"/>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BD704E5B-0DBA-9011-5A03-BD8F664DC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240904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ADF69-F7E1-0380-D703-684D4828B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B15CB-746C-D984-5062-AA071D186489}"/>
              </a:ext>
            </a:extLst>
          </p:cNvPr>
          <p:cNvSpPr>
            <a:spLocks noGrp="1"/>
          </p:cNvSpPr>
          <p:nvPr>
            <p:ph type="title"/>
          </p:nvPr>
        </p:nvSpPr>
        <p:spPr/>
        <p:txBody>
          <a:bodyPr/>
          <a:lstStyle/>
          <a:p>
            <a:pPr algn="ctr"/>
            <a:r>
              <a:rPr lang="en-US" dirty="0">
                <a:latin typeface="Avenir Book" panose="02000503020000020003" pitchFamily="2" charset="0"/>
              </a:rPr>
              <a:t>OBESITY AS A DISEASE</a:t>
            </a:r>
          </a:p>
        </p:txBody>
      </p:sp>
      <p:sp>
        <p:nvSpPr>
          <p:cNvPr id="3" name="Content Placeholder 2">
            <a:extLst>
              <a:ext uri="{FF2B5EF4-FFF2-40B4-BE49-F238E27FC236}">
                <a16:creationId xmlns:a16="http://schemas.microsoft.com/office/drawing/2014/main" id="{73DB1720-909C-CAF4-8654-2FDF1AE45123}"/>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Obesity is not caused by insufficient willpower, lack of discipline and/or bad choices.</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The outlook on this transformed after 2013 when the American Medical Association (AMA) labeled it as a disease.</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Patients have impaired metabolic pathways along with disordered signaling for hunger, satiety and fullness. </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There is not just one cause or type of obesity.</a:t>
            </a:r>
            <a:endParaRPr lang="en-US" baseline="30000" dirty="0">
              <a:latin typeface="Avenir Book" panose="02000503020000020003" pitchFamily="2" charset="0"/>
            </a:endParaRPr>
          </a:p>
        </p:txBody>
      </p:sp>
      <p:sp>
        <p:nvSpPr>
          <p:cNvPr id="4" name="TextBox 3">
            <a:extLst>
              <a:ext uri="{FF2B5EF4-FFF2-40B4-BE49-F238E27FC236}">
                <a16:creationId xmlns:a16="http://schemas.microsoft.com/office/drawing/2014/main" id="{DA638516-A845-0482-ABD3-5D4199E03CE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3F9ECB38-7533-F8AC-954C-8661E9C4D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802146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F3833-2F36-7371-D0A3-74593A192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FDEC1-AB8D-9C65-6784-5D511E1A91DA}"/>
              </a:ext>
            </a:extLst>
          </p:cNvPr>
          <p:cNvSpPr>
            <a:spLocks noGrp="1"/>
          </p:cNvSpPr>
          <p:nvPr>
            <p:ph type="title"/>
          </p:nvPr>
        </p:nvSpPr>
        <p:spPr/>
        <p:txBody>
          <a:bodyPr/>
          <a:lstStyle/>
          <a:p>
            <a:pPr algn="ctr"/>
            <a:r>
              <a:rPr lang="en-US" dirty="0">
                <a:latin typeface="Avenir Book" panose="02000503020000020003" pitchFamily="2" charset="0"/>
              </a:rPr>
              <a:t>IMPACTS OF STIGMA</a:t>
            </a:r>
          </a:p>
        </p:txBody>
      </p:sp>
      <p:sp>
        <p:nvSpPr>
          <p:cNvPr id="3" name="Content Placeholder 2">
            <a:extLst>
              <a:ext uri="{FF2B5EF4-FFF2-40B4-BE49-F238E27FC236}">
                <a16:creationId xmlns:a16="http://schemas.microsoft.com/office/drawing/2014/main" id="{3F246948-0848-AEC9-C8CC-E53120556D16}"/>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Weight-based stigma has negative consequences</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Those who experienced weight-based stigma are more likely to</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Avoid physical activity</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Engage in unhealthy diets</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Have sedentary behavior</a:t>
            </a:r>
            <a:endParaRPr lang="en-US"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Fear of prejudice and internalized weight bias make patients with obesity less likely to seek/receive treatment for obesity and other conditions</a:t>
            </a:r>
            <a:endParaRPr lang="en-US" baseline="30000" dirty="0">
              <a:latin typeface="Avenir Book" panose="02000503020000020003" pitchFamily="2" charset="0"/>
            </a:endParaRPr>
          </a:p>
        </p:txBody>
      </p:sp>
      <p:sp>
        <p:nvSpPr>
          <p:cNvPr id="4" name="TextBox 3">
            <a:extLst>
              <a:ext uri="{FF2B5EF4-FFF2-40B4-BE49-F238E27FC236}">
                <a16:creationId xmlns:a16="http://schemas.microsoft.com/office/drawing/2014/main" id="{38BC3E5A-374E-19CC-ECA8-BED0112C9EB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F4BCF454-531E-DFEB-7199-11FF77B80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930453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25EF2-8D6D-E8A1-6CAA-207852052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3267A-1743-48DB-BCA7-B64807016210}"/>
              </a:ext>
            </a:extLst>
          </p:cNvPr>
          <p:cNvSpPr>
            <a:spLocks noGrp="1"/>
          </p:cNvSpPr>
          <p:nvPr>
            <p:ph type="title"/>
          </p:nvPr>
        </p:nvSpPr>
        <p:spPr/>
        <p:txBody>
          <a:bodyPr/>
          <a:lstStyle/>
          <a:p>
            <a:pPr algn="ctr"/>
            <a:r>
              <a:rPr lang="en-US" dirty="0"/>
              <a:t>TERMINOLOGY</a:t>
            </a:r>
          </a:p>
        </p:txBody>
      </p:sp>
      <p:sp>
        <p:nvSpPr>
          <p:cNvPr id="3" name="Content Placeholder 2">
            <a:extLst>
              <a:ext uri="{FF2B5EF4-FFF2-40B4-BE49-F238E27FC236}">
                <a16:creationId xmlns:a16="http://schemas.microsoft.com/office/drawing/2014/main" id="{ECD62B80-8002-DF09-5177-CC09F5F25438}"/>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b="0" i="0" u="none" strike="noStrike" kern="1200" cap="none" dirty="0">
                <a:solidFill>
                  <a:schemeClr val="tx1">
                    <a:lumMod val="75000"/>
                    <a:lumOff val="25000"/>
                  </a:schemeClr>
                </a:solidFill>
                <a:latin typeface="Avenir Book" panose="02000503020000020003" pitchFamily="2" charset="0"/>
                <a:sym typeface="Arial"/>
              </a:rPr>
              <a:t>Use people-first language</a:t>
            </a:r>
          </a:p>
          <a:p>
            <a:pPr marL="793750" marR="0" lvl="1" indent="-3429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P</a:t>
            </a:r>
            <a:r>
              <a:rPr lang="en-US" b="0" i="0" u="none" strike="noStrike" kern="1200" cap="none" dirty="0">
                <a:solidFill>
                  <a:schemeClr val="tx1">
                    <a:lumMod val="75000"/>
                    <a:lumOff val="25000"/>
                  </a:schemeClr>
                </a:solidFill>
                <a:latin typeface="Avenir Book" panose="02000503020000020003" pitchFamily="2" charset="0"/>
                <a:sym typeface="Arial"/>
              </a:rPr>
              <a:t>atient with obesity </a:t>
            </a:r>
          </a:p>
          <a:p>
            <a:pPr marL="793750" marR="0" lvl="1" indent="-3429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Not</a:t>
            </a:r>
            <a:r>
              <a:rPr lang="en-US" b="0" i="0" u="none" strike="noStrike" kern="1200" cap="none" dirty="0">
                <a:solidFill>
                  <a:schemeClr val="tx1">
                    <a:lumMod val="75000"/>
                    <a:lumOff val="25000"/>
                  </a:schemeClr>
                </a:solidFill>
                <a:latin typeface="Avenir Book" panose="02000503020000020003" pitchFamily="2" charset="0"/>
                <a:sym typeface="Arial"/>
              </a:rPr>
              <a:t> obese patient </a:t>
            </a:r>
          </a:p>
          <a:p>
            <a:pPr marL="546100" marR="0" lvl="0" indent="-457200" defTabSz="457200">
              <a:spcBef>
                <a:spcPts val="1000"/>
              </a:spcBef>
              <a:buClr>
                <a:schemeClr val="accent1"/>
              </a:buClr>
              <a:buSzPct val="80000"/>
              <a:buFont typeface="Courier New" panose="02070309020205020404" pitchFamily="49" charset="0"/>
              <a:buChar char="o"/>
            </a:pPr>
            <a:r>
              <a:rPr lang="en-US" b="0" i="0" u="none" strike="noStrike" kern="1200" cap="none" dirty="0">
                <a:solidFill>
                  <a:schemeClr val="tx1">
                    <a:lumMod val="75000"/>
                    <a:lumOff val="25000"/>
                  </a:schemeClr>
                </a:solidFill>
                <a:latin typeface="Avenir Book" panose="02000503020000020003" pitchFamily="2" charset="0"/>
                <a:sym typeface="Arial"/>
              </a:rPr>
              <a:t>Focus on health not weight alone</a:t>
            </a:r>
          </a:p>
          <a:p>
            <a:pPr marL="546100" marR="0" lvl="0" indent="-457200" defTabSz="457200">
              <a:spcBef>
                <a:spcPts val="1000"/>
              </a:spcBef>
              <a:buClr>
                <a:schemeClr val="accent1"/>
              </a:buClr>
              <a:buSzPct val="80000"/>
              <a:buFont typeface="Courier New" panose="02070309020205020404" pitchFamily="49" charset="0"/>
              <a:buChar char="o"/>
            </a:pPr>
            <a:r>
              <a:rPr lang="en-US" b="0" i="0" u="none" strike="noStrike" kern="1200" cap="none" dirty="0">
                <a:solidFill>
                  <a:schemeClr val="tx1">
                    <a:lumMod val="75000"/>
                    <a:lumOff val="25000"/>
                  </a:schemeClr>
                </a:solidFill>
                <a:latin typeface="Avenir Book" panose="02000503020000020003" pitchFamily="2" charset="0"/>
                <a:sym typeface="Arial"/>
              </a:rPr>
              <a:t>Use weight-friendly language</a:t>
            </a:r>
          </a:p>
          <a:p>
            <a:pPr marL="793750" marR="0" lvl="1" indent="-3429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Overweight, unhealthy weight instead of fat, obese</a:t>
            </a:r>
          </a:p>
          <a:p>
            <a:pPr marL="793750" marR="0" lvl="1" indent="-3429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Eating habits instead of diet</a:t>
            </a:r>
          </a:p>
          <a:p>
            <a:pPr marL="793750" marR="0" lvl="1" indent="-3429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Physical activity instead of exercise</a:t>
            </a:r>
          </a:p>
        </p:txBody>
      </p:sp>
      <p:sp>
        <p:nvSpPr>
          <p:cNvPr id="4" name="TextBox 3">
            <a:extLst>
              <a:ext uri="{FF2B5EF4-FFF2-40B4-BE49-F238E27FC236}">
                <a16:creationId xmlns:a16="http://schemas.microsoft.com/office/drawing/2014/main" id="{3AA8480B-1B3D-BE5A-C1B7-446FC86629F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5C01C2B-CE8C-538E-54B8-AA96A5CBB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911546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4B8B-EECE-EDE8-EFCF-B65984BE30C5}"/>
              </a:ext>
            </a:extLst>
          </p:cNvPr>
          <p:cNvSpPr>
            <a:spLocks noGrp="1"/>
          </p:cNvSpPr>
          <p:nvPr>
            <p:ph type="title"/>
          </p:nvPr>
        </p:nvSpPr>
        <p:spPr/>
        <p:txBody>
          <a:bodyPr/>
          <a:lstStyle/>
          <a:p>
            <a:pPr algn="ctr"/>
            <a:r>
              <a:rPr lang="en-US" dirty="0">
                <a:latin typeface="Avenir Book" panose="02000503020000020003" pitchFamily="2" charset="0"/>
              </a:rPr>
              <a:t>ECONOMIC IMPACT</a:t>
            </a:r>
          </a:p>
        </p:txBody>
      </p:sp>
      <p:sp>
        <p:nvSpPr>
          <p:cNvPr id="3" name="Content Placeholder 2">
            <a:extLst>
              <a:ext uri="{FF2B5EF4-FFF2-40B4-BE49-F238E27FC236}">
                <a16:creationId xmlns:a16="http://schemas.microsoft.com/office/drawing/2014/main" id="{434B82E7-B513-B798-BDAC-7ACDE3D544F7}"/>
              </a:ext>
            </a:extLst>
          </p:cNvPr>
          <p:cNvSpPr>
            <a:spLocks noGrp="1"/>
          </p:cNvSpPr>
          <p:nvPr>
            <p:ph idx="1"/>
          </p:nvPr>
        </p:nvSpPr>
        <p:spPr/>
        <p:txBody>
          <a:bodyPr>
            <a:normAutofit fontScale="925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Obesity-related medical expenses are substantial, with estimates ranging from $147 billion to nearly $210 billion per year.</a:t>
            </a:r>
            <a:r>
              <a:rPr lang="en-US" baseline="30000" dirty="0">
                <a:latin typeface="Avenir Book" panose="02000503020000020003" pitchFamily="2" charset="0"/>
              </a:rPr>
              <a:t>7</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Individuals with obesity incur significantly higher medical costs than individuals without obesity, both overall and for most major categories of health expenditures.</a:t>
            </a:r>
            <a:endParaRPr lang="en-US" baseline="30000"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Because obesity is associated with several co-morbid diseases and conditions that require treatment, the rising rates of obesity have resulted in significant increases in direct medical spending for individuals with obesity.</a:t>
            </a:r>
            <a:endParaRPr lang="en-US" baseline="30000"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Other individual costs are also associated with obesity, including lost wages, short-term and long-term disability and insurance claims, and higher work-related costs such as presenteeism and absenteeism.</a:t>
            </a:r>
            <a:r>
              <a:rPr lang="en-US" baseline="30000" dirty="0">
                <a:latin typeface="Avenir Book" panose="02000503020000020003" pitchFamily="2" charset="0"/>
              </a:rPr>
              <a:t>1</a:t>
            </a:r>
          </a:p>
        </p:txBody>
      </p:sp>
      <p:sp>
        <p:nvSpPr>
          <p:cNvPr id="4" name="TextBox 3">
            <a:extLst>
              <a:ext uri="{FF2B5EF4-FFF2-40B4-BE49-F238E27FC236}">
                <a16:creationId xmlns:a16="http://schemas.microsoft.com/office/drawing/2014/main" id="{955775F3-D82A-751E-ED1B-A0A1137CF49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D97F63E1-5715-3A6E-D570-357DDA03F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218578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CD323-121A-C809-A5CA-E4F32F295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1D103C-F80D-90E4-9273-5724C19D946A}"/>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PATHOPHYSIOLOGY</a:t>
            </a:r>
          </a:p>
        </p:txBody>
      </p:sp>
      <p:pic>
        <p:nvPicPr>
          <p:cNvPr id="4" name="Picture 3">
            <a:extLst>
              <a:ext uri="{FF2B5EF4-FFF2-40B4-BE49-F238E27FC236}">
                <a16:creationId xmlns:a16="http://schemas.microsoft.com/office/drawing/2014/main" id="{95DB942C-B344-1F75-016E-FABBC9826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3A90885C-C1FA-9E8E-7D2B-35FBB108C80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516574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008F2-E5C3-89AD-DD21-7509AF1E7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FA0F1-674A-FC94-7E33-E7922C7C1EF2}"/>
              </a:ext>
            </a:extLst>
          </p:cNvPr>
          <p:cNvSpPr>
            <a:spLocks noGrp="1"/>
          </p:cNvSpPr>
          <p:nvPr>
            <p:ph type="title"/>
          </p:nvPr>
        </p:nvSpPr>
        <p:spPr/>
        <p:txBody>
          <a:bodyPr/>
          <a:lstStyle/>
          <a:p>
            <a:pPr algn="ctr"/>
            <a:r>
              <a:rPr lang="en-US" dirty="0"/>
              <a:t>REGULATION OF APPETITE</a:t>
            </a:r>
          </a:p>
        </p:txBody>
      </p:sp>
      <p:sp>
        <p:nvSpPr>
          <p:cNvPr id="3" name="Content Placeholder 2">
            <a:extLst>
              <a:ext uri="{FF2B5EF4-FFF2-40B4-BE49-F238E27FC236}">
                <a16:creationId xmlns:a16="http://schemas.microsoft.com/office/drawing/2014/main" id="{3775B961-1513-D921-1129-62BB2EAE4C93}"/>
              </a:ext>
            </a:extLst>
          </p:cNvPr>
          <p:cNvSpPr>
            <a:spLocks noGrp="1"/>
          </p:cNvSpPr>
          <p:nvPr>
            <p:ph idx="1"/>
          </p:nvPr>
        </p:nvSpPr>
        <p:spPr/>
        <p:txBody>
          <a:bodyPr/>
          <a:lstStyle/>
          <a:p>
            <a:pPr marL="812800" marR="0" lvl="2"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latin typeface="Avenir Book" panose="02000503020000020003" pitchFamily="2" charset="0"/>
                <a:sym typeface="Arial"/>
              </a:rPr>
              <a:t>Outside the brain</a:t>
            </a:r>
          </a:p>
          <a:p>
            <a:pPr marL="1270000" lvl="3" indent="-457200" defTabSz="457200">
              <a:spcBef>
                <a:spcPts val="1000"/>
              </a:spcBef>
              <a:buClr>
                <a:schemeClr val="accent1"/>
              </a:buClr>
              <a:buSzPct val="80000"/>
            </a:pPr>
            <a:r>
              <a:rPr lang="en-US" sz="2600" b="0" i="0" u="none" strike="noStrike" kern="1200" cap="none" dirty="0">
                <a:latin typeface="Avenir Book" panose="02000503020000020003" pitchFamily="2" charset="0"/>
                <a:sym typeface="Arial"/>
              </a:rPr>
              <a:t>Stomach: ghrelin </a:t>
            </a:r>
            <a:endParaRPr lang="en-US" sz="2600" b="0" i="0" u="none" strike="noStrike" kern="1200" cap="none" dirty="0">
              <a:latin typeface="Avenir Book" panose="02000503020000020003" pitchFamily="2" charset="0"/>
            </a:endParaRPr>
          </a:p>
          <a:p>
            <a:pPr marL="1270000" lvl="3" indent="-457200" defTabSz="457200">
              <a:spcBef>
                <a:spcPts val="1000"/>
              </a:spcBef>
              <a:buClr>
                <a:schemeClr val="accent1"/>
              </a:buClr>
              <a:buSzPct val="80000"/>
            </a:pPr>
            <a:r>
              <a:rPr lang="en-US" sz="2600" b="0" i="0" u="none" strike="noStrike" kern="1200" cap="none" dirty="0">
                <a:latin typeface="Avenir Book" panose="02000503020000020003" pitchFamily="2" charset="0"/>
                <a:sym typeface="Arial"/>
              </a:rPr>
              <a:t>Small intestine: CCK, GLP1, OXM, PYY</a:t>
            </a:r>
            <a:endParaRPr lang="en-US" sz="2600" b="0" i="0" u="none" strike="noStrike" kern="1200" cap="none" dirty="0">
              <a:latin typeface="Avenir Book" panose="02000503020000020003" pitchFamily="2" charset="0"/>
            </a:endParaRPr>
          </a:p>
          <a:p>
            <a:pPr marL="1270000" lvl="3" indent="-457200" defTabSz="457200">
              <a:spcBef>
                <a:spcPts val="1000"/>
              </a:spcBef>
              <a:buClr>
                <a:schemeClr val="accent1"/>
              </a:buClr>
              <a:buSzPct val="80000"/>
            </a:pPr>
            <a:r>
              <a:rPr lang="en-US" sz="2600" b="0" i="0" u="none" strike="noStrike" kern="1200" cap="none" dirty="0">
                <a:latin typeface="Avenir Book" panose="02000503020000020003" pitchFamily="2" charset="0"/>
                <a:sym typeface="Arial"/>
              </a:rPr>
              <a:t>Large intestine: GLP1, OXM, PYY</a:t>
            </a:r>
            <a:endParaRPr lang="en-US" sz="2600" b="0" i="0" u="none" strike="noStrike" kern="1200" cap="none" dirty="0">
              <a:latin typeface="Avenir Book" panose="02000503020000020003" pitchFamily="2" charset="0"/>
            </a:endParaRPr>
          </a:p>
          <a:p>
            <a:pPr marL="1270000" lvl="3" indent="-457200" defTabSz="457200">
              <a:spcBef>
                <a:spcPts val="1000"/>
              </a:spcBef>
              <a:buClr>
                <a:schemeClr val="accent1"/>
              </a:buClr>
              <a:buSzPct val="80000"/>
            </a:pPr>
            <a:r>
              <a:rPr lang="en-US" sz="2600" b="0" i="0" u="none" strike="noStrike" kern="1200" cap="none" dirty="0">
                <a:latin typeface="Avenir Book" panose="02000503020000020003" pitchFamily="2" charset="0"/>
                <a:sym typeface="Arial"/>
              </a:rPr>
              <a:t>Pancreas: pancreatic polypeptide, insulin, amylin</a:t>
            </a:r>
            <a:endParaRPr lang="en-US" sz="2600" b="0" i="0" u="none" strike="noStrike" kern="1200" cap="none" dirty="0">
              <a:latin typeface="Avenir Book" panose="02000503020000020003" pitchFamily="2" charset="0"/>
            </a:endParaRPr>
          </a:p>
          <a:p>
            <a:pPr marL="1270000" lvl="3" indent="-457200" defTabSz="457200">
              <a:spcBef>
                <a:spcPts val="1000"/>
              </a:spcBef>
              <a:buClr>
                <a:schemeClr val="accent1"/>
              </a:buClr>
              <a:buSzPct val="80000"/>
            </a:pPr>
            <a:r>
              <a:rPr lang="en-US" sz="2600" b="0" i="0" u="none" strike="noStrike" kern="1200" cap="none" dirty="0">
                <a:latin typeface="Avenir Book" panose="02000503020000020003" pitchFamily="2" charset="0"/>
                <a:sym typeface="Arial"/>
              </a:rPr>
              <a:t>Adipocytes: leptin, adiponectin</a:t>
            </a:r>
            <a:endParaRPr lang="en-US" sz="2600" b="0" i="0" u="none" strike="noStrike" kern="1200" cap="none" dirty="0">
              <a:latin typeface="Avenir Book" panose="02000503020000020003" pitchFamily="2" charset="0"/>
            </a:endParaRPr>
          </a:p>
        </p:txBody>
      </p:sp>
      <p:sp>
        <p:nvSpPr>
          <p:cNvPr id="4" name="TextBox 3">
            <a:extLst>
              <a:ext uri="{FF2B5EF4-FFF2-40B4-BE49-F238E27FC236}">
                <a16:creationId xmlns:a16="http://schemas.microsoft.com/office/drawing/2014/main" id="{3DC4D520-5494-25E0-45DA-9D5BD0C3717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2EF65E16-BDE0-8DA5-6E0C-2E7A3B429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408841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57DEB-BC22-EE19-DCFD-DFAD883233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8087F-C481-BA8C-0FA9-D3469D36C217}"/>
              </a:ext>
            </a:extLst>
          </p:cNvPr>
          <p:cNvSpPr>
            <a:spLocks noGrp="1"/>
          </p:cNvSpPr>
          <p:nvPr>
            <p:ph type="title"/>
          </p:nvPr>
        </p:nvSpPr>
        <p:spPr/>
        <p:txBody>
          <a:bodyPr/>
          <a:lstStyle/>
          <a:p>
            <a:pPr algn="ctr"/>
            <a:r>
              <a:rPr lang="en-US" dirty="0"/>
              <a:t>REGULATION OF APPETITE</a:t>
            </a:r>
          </a:p>
        </p:txBody>
      </p:sp>
      <p:pic>
        <p:nvPicPr>
          <p:cNvPr id="6" name="Google Shape;216;p43">
            <a:extLst>
              <a:ext uri="{FF2B5EF4-FFF2-40B4-BE49-F238E27FC236}">
                <a16:creationId xmlns:a16="http://schemas.microsoft.com/office/drawing/2014/main" id="{949ED150-B0F8-69B4-87D7-DC7E5D50B3B1}"/>
              </a:ext>
            </a:extLst>
          </p:cNvPr>
          <p:cNvPicPr preferRelativeResize="0">
            <a:picLocks noGrp="1"/>
          </p:cNvPicPr>
          <p:nvPr>
            <p:ph idx="1"/>
          </p:nvPr>
        </p:nvPicPr>
        <p:blipFill rotWithShape="1">
          <a:blip r:embed="rId2"/>
          <a:stretch/>
        </p:blipFill>
        <p:spPr>
          <a:xfrm>
            <a:off x="2971800" y="2197894"/>
            <a:ext cx="6248400" cy="3606800"/>
          </a:xfrm>
          <a:prstGeom prst="rect">
            <a:avLst/>
          </a:prstGeom>
          <a:noFill/>
        </p:spPr>
      </p:pic>
      <p:sp>
        <p:nvSpPr>
          <p:cNvPr id="3" name="TextBox 2">
            <a:extLst>
              <a:ext uri="{FF2B5EF4-FFF2-40B4-BE49-F238E27FC236}">
                <a16:creationId xmlns:a16="http://schemas.microsoft.com/office/drawing/2014/main" id="{1D4B6AEC-6302-E7CF-9230-4DE265FCC0C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2E8F8206-8215-4F85-8C77-BE29EA88C7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521401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AE26E-0EE9-7403-5721-3897AB9815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AA2CE-6CD0-365A-DBE0-59BC2493230D}"/>
              </a:ext>
            </a:extLst>
          </p:cNvPr>
          <p:cNvSpPr>
            <a:spLocks noGrp="1"/>
          </p:cNvSpPr>
          <p:nvPr>
            <p:ph type="title"/>
          </p:nvPr>
        </p:nvSpPr>
        <p:spPr/>
        <p:txBody>
          <a:bodyPr/>
          <a:lstStyle/>
          <a:p>
            <a:pPr algn="ctr"/>
            <a:r>
              <a:rPr lang="en-US" dirty="0">
                <a:latin typeface="Avenir Book" panose="02000503020000020003" pitchFamily="2" charset="0"/>
              </a:rPr>
              <a:t>STOMACH</a:t>
            </a:r>
          </a:p>
        </p:txBody>
      </p:sp>
      <p:sp>
        <p:nvSpPr>
          <p:cNvPr id="3" name="Content Placeholder 2">
            <a:extLst>
              <a:ext uri="{FF2B5EF4-FFF2-40B4-BE49-F238E27FC236}">
                <a16:creationId xmlns:a16="http://schemas.microsoft.com/office/drawing/2014/main" id="{F48D468E-42B8-E408-BC10-D41E746D791E}"/>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Ghrelin</a:t>
            </a:r>
          </a:p>
          <a:p>
            <a:pPr lvl="1">
              <a:buClr>
                <a:schemeClr val="accent1">
                  <a:lumMod val="75000"/>
                </a:schemeClr>
              </a:buClr>
            </a:pPr>
            <a:r>
              <a:rPr lang="en-US" dirty="0">
                <a:latin typeface="Avenir Book" panose="02000503020000020003" pitchFamily="2" charset="0"/>
              </a:rPr>
              <a:t>Hunger hormone</a:t>
            </a:r>
          </a:p>
          <a:p>
            <a:pPr lvl="1">
              <a:buClr>
                <a:schemeClr val="accent1">
                  <a:lumMod val="75000"/>
                </a:schemeClr>
              </a:buClr>
            </a:pPr>
            <a:r>
              <a:rPr lang="en-US" dirty="0">
                <a:latin typeface="Avenir Book" panose="02000503020000020003" pitchFamily="2" charset="0"/>
              </a:rPr>
              <a:t>Secreted by the gastric fundus and body </a:t>
            </a:r>
          </a:p>
          <a:p>
            <a:pPr lvl="1">
              <a:buClr>
                <a:schemeClr val="accent1">
                  <a:lumMod val="75000"/>
                </a:schemeClr>
              </a:buClr>
            </a:pPr>
            <a:r>
              <a:rPr lang="en-US" dirty="0">
                <a:latin typeface="Avenir Book" panose="02000503020000020003" pitchFamily="2" charset="0"/>
              </a:rPr>
              <a:t>When stomach is empty ghrelin is secreted. Levels surge and peak prior to meals. </a:t>
            </a:r>
          </a:p>
          <a:p>
            <a:pPr lvl="1">
              <a:buClr>
                <a:schemeClr val="accent1">
                  <a:lumMod val="75000"/>
                </a:schemeClr>
              </a:buClr>
            </a:pPr>
            <a:r>
              <a:rPr lang="en-US" dirty="0">
                <a:latin typeface="Avenir Book" panose="02000503020000020003" pitchFamily="2" charset="0"/>
              </a:rPr>
              <a:t>When stomach is stretched secretion is inhibited, levels drop after meal and nutrient ingestion (less of a drop in patients with obesity)</a:t>
            </a:r>
          </a:p>
          <a:p>
            <a:pPr lvl="1">
              <a:buClr>
                <a:schemeClr val="accent1">
                  <a:lumMod val="75000"/>
                </a:schemeClr>
              </a:buClr>
            </a:pPr>
            <a:r>
              <a:rPr lang="en-US" dirty="0">
                <a:latin typeface="Avenir Book" panose="02000503020000020003" pitchFamily="2" charset="0"/>
              </a:rPr>
              <a:t>Stimulates NPY/</a:t>
            </a:r>
            <a:r>
              <a:rPr lang="en-US" dirty="0" err="1">
                <a:latin typeface="Avenir Book" panose="02000503020000020003" pitchFamily="2" charset="0"/>
              </a:rPr>
              <a:t>AgRP</a:t>
            </a:r>
            <a:r>
              <a:rPr lang="en-US" dirty="0">
                <a:latin typeface="Avenir Book" panose="02000503020000020003" pitchFamily="2" charset="0"/>
              </a:rPr>
              <a:t> in CNS</a:t>
            </a:r>
          </a:p>
          <a:p>
            <a:pPr lvl="1">
              <a:buClr>
                <a:schemeClr val="accent1">
                  <a:lumMod val="75000"/>
                </a:schemeClr>
              </a:buClr>
            </a:pPr>
            <a:r>
              <a:rPr lang="en-US" dirty="0">
                <a:latin typeface="Avenir Book" panose="02000503020000020003" pitchFamily="2" charset="0"/>
              </a:rPr>
              <a:t>Vagotomy inhibits ghrelin</a:t>
            </a:r>
          </a:p>
          <a:p>
            <a:pPr lvl="1">
              <a:buClr>
                <a:schemeClr val="accent1">
                  <a:lumMod val="75000"/>
                </a:schemeClr>
              </a:buClr>
            </a:pPr>
            <a:r>
              <a:rPr lang="en-US" dirty="0">
                <a:latin typeface="Avenir Book" panose="02000503020000020003" pitchFamily="2" charset="0"/>
              </a:rPr>
              <a:t>Significant decrease with a sleeve gastrectomy </a:t>
            </a:r>
          </a:p>
        </p:txBody>
      </p:sp>
      <p:sp>
        <p:nvSpPr>
          <p:cNvPr id="4" name="TextBox 3">
            <a:extLst>
              <a:ext uri="{FF2B5EF4-FFF2-40B4-BE49-F238E27FC236}">
                <a16:creationId xmlns:a16="http://schemas.microsoft.com/office/drawing/2014/main" id="{224D3F66-9148-5F29-E9D5-A22CE8D415F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9EC94BCC-2881-93A4-0A62-1549D1F8E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62421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1604D-EE92-2FAF-0440-95D19AD29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AB88D6-0045-B547-C157-EF9905F785A3}"/>
              </a:ext>
            </a:extLst>
          </p:cNvPr>
          <p:cNvSpPr>
            <a:spLocks noGrp="1"/>
          </p:cNvSpPr>
          <p:nvPr>
            <p:ph type="title"/>
          </p:nvPr>
        </p:nvSpPr>
        <p:spPr/>
        <p:txBody>
          <a:bodyPr/>
          <a:lstStyle/>
          <a:p>
            <a:pPr algn="ctr"/>
            <a:r>
              <a:rPr lang="en-US" dirty="0">
                <a:latin typeface="Avenir Book" panose="02000503020000020003" pitchFamily="2" charset="0"/>
              </a:rPr>
              <a:t>SMALL &amp; LARGE INTESTINE</a:t>
            </a:r>
          </a:p>
        </p:txBody>
      </p:sp>
      <p:sp>
        <p:nvSpPr>
          <p:cNvPr id="3" name="Content Placeholder 2">
            <a:extLst>
              <a:ext uri="{FF2B5EF4-FFF2-40B4-BE49-F238E27FC236}">
                <a16:creationId xmlns:a16="http://schemas.microsoft.com/office/drawing/2014/main" id="{E357B771-6C41-B308-C0DD-BB8D35DACFDA}"/>
              </a:ext>
            </a:extLst>
          </p:cNvPr>
          <p:cNvSpPr>
            <a:spLocks noGrp="1"/>
          </p:cNvSpPr>
          <p:nvPr>
            <p:ph sz="half" idx="1"/>
          </p:nvPr>
        </p:nvSpPr>
        <p:spPr/>
        <p:txBody>
          <a:bodyPr>
            <a:normAutofit fontScale="92500" lnSpcReduction="20000"/>
          </a:bodyPr>
          <a:lstStyle/>
          <a:p>
            <a:pPr lvl="0">
              <a:buClr>
                <a:schemeClr val="accent1">
                  <a:lumMod val="75000"/>
                </a:schemeClr>
              </a:buClr>
              <a:buFont typeface="Courier New" panose="02070309020205020404" pitchFamily="49" charset="0"/>
              <a:buChar char="o"/>
            </a:pPr>
            <a:r>
              <a:rPr lang="en-US" b="0" i="0" dirty="0">
                <a:latin typeface="Avenir Book" panose="02000503020000020003" pitchFamily="2" charset="0"/>
              </a:rPr>
              <a:t>CCK </a:t>
            </a:r>
          </a:p>
          <a:p>
            <a:pPr lvl="1">
              <a:buClr>
                <a:schemeClr val="accent1">
                  <a:lumMod val="75000"/>
                </a:schemeClr>
              </a:buClr>
            </a:pPr>
            <a:r>
              <a:rPr lang="en-US" b="0" i="0" dirty="0">
                <a:latin typeface="Avenir Book" panose="02000503020000020003" pitchFamily="2" charset="0"/>
              </a:rPr>
              <a:t>I cells of proximal small bowel</a:t>
            </a:r>
          </a:p>
          <a:p>
            <a:pPr lvl="1">
              <a:buClr>
                <a:schemeClr val="accent1">
                  <a:lumMod val="75000"/>
                </a:schemeClr>
              </a:buClr>
            </a:pPr>
            <a:r>
              <a:rPr lang="en-US" b="0" i="0" dirty="0">
                <a:latin typeface="Avenir Book" panose="02000503020000020003" pitchFamily="2" charset="0"/>
              </a:rPr>
              <a:t>Secreted in response to fat and protein ingestion</a:t>
            </a:r>
          </a:p>
          <a:p>
            <a:pPr lvl="1">
              <a:buClr>
                <a:schemeClr val="accent1">
                  <a:lumMod val="75000"/>
                </a:schemeClr>
              </a:buClr>
            </a:pPr>
            <a:r>
              <a:rPr lang="en-US" b="0" i="0" dirty="0">
                <a:latin typeface="Avenir Book" panose="02000503020000020003" pitchFamily="2" charset="0"/>
              </a:rPr>
              <a:t>Short acting</a:t>
            </a:r>
          </a:p>
          <a:p>
            <a:pPr lvl="1">
              <a:buClr>
                <a:schemeClr val="accent1">
                  <a:lumMod val="75000"/>
                </a:schemeClr>
              </a:buClr>
            </a:pPr>
            <a:r>
              <a:rPr lang="en-US" b="0" i="0" dirty="0">
                <a:latin typeface="Avenir Book" panose="02000503020000020003" pitchFamily="2" charset="0"/>
              </a:rPr>
              <a:t>Slows gastric emptying and reduces appetite</a:t>
            </a:r>
          </a:p>
          <a:p>
            <a:pPr>
              <a:buClr>
                <a:schemeClr val="accent1">
                  <a:lumMod val="75000"/>
                </a:schemeClr>
              </a:buClr>
              <a:buFont typeface="Courier New" panose="02070309020205020404" pitchFamily="49" charset="0"/>
              <a:buChar char="o"/>
            </a:pPr>
            <a:r>
              <a:rPr lang="en-US" b="0" i="0" dirty="0">
                <a:latin typeface="Avenir Book" panose="02000503020000020003" pitchFamily="2" charset="0"/>
              </a:rPr>
              <a:t>Glucagon-</a:t>
            </a:r>
            <a:r>
              <a:rPr lang="en-US" dirty="0">
                <a:latin typeface="Avenir Book" panose="02000503020000020003" pitchFamily="2" charset="0"/>
              </a:rPr>
              <a:t>li</a:t>
            </a:r>
            <a:r>
              <a:rPr lang="en-US" b="0" i="0" dirty="0">
                <a:latin typeface="Avenir Book" panose="02000503020000020003" pitchFamily="2" charset="0"/>
              </a:rPr>
              <a:t>ke Peptide-1 (GLP-1)</a:t>
            </a:r>
          </a:p>
          <a:p>
            <a:pPr lvl="1">
              <a:buClr>
                <a:schemeClr val="accent1">
                  <a:lumMod val="75000"/>
                </a:schemeClr>
              </a:buClr>
            </a:pPr>
            <a:r>
              <a:rPr lang="en-US" b="0" i="0" dirty="0">
                <a:latin typeface="Avenir Book" panose="02000503020000020003" pitchFamily="2" charset="0"/>
              </a:rPr>
              <a:t>L cells of distal small bowel and colon </a:t>
            </a:r>
          </a:p>
          <a:p>
            <a:pPr lvl="1">
              <a:buClr>
                <a:schemeClr val="accent1">
                  <a:lumMod val="75000"/>
                </a:schemeClr>
              </a:buClr>
            </a:pPr>
            <a:r>
              <a:rPr lang="en-US" b="0" i="0" dirty="0">
                <a:latin typeface="Avenir Book" panose="02000503020000020003" pitchFamily="2" charset="0"/>
              </a:rPr>
              <a:t>Secreted in response to carbs </a:t>
            </a:r>
          </a:p>
          <a:p>
            <a:pPr lvl="1">
              <a:buClr>
                <a:schemeClr val="accent1">
                  <a:lumMod val="75000"/>
                </a:schemeClr>
              </a:buClr>
            </a:pPr>
            <a:r>
              <a:rPr lang="en-US" b="0" i="0" dirty="0">
                <a:latin typeface="Avenir Book" panose="02000503020000020003" pitchFamily="2" charset="0"/>
              </a:rPr>
              <a:t>Glucose dependent insulin secretion, reduced gluconeogenesis, delayed gastric emptying and reduced appetite </a:t>
            </a:r>
            <a:endParaRPr lang="en-US" dirty="0">
              <a:latin typeface="Avenir Book" panose="02000503020000020003" pitchFamily="2" charset="0"/>
            </a:endParaRPr>
          </a:p>
          <a:p>
            <a:pPr lvl="0"/>
            <a:endParaRPr lang="en-US" dirty="0"/>
          </a:p>
        </p:txBody>
      </p:sp>
      <p:sp>
        <p:nvSpPr>
          <p:cNvPr id="4" name="Content Placeholder 3">
            <a:extLst>
              <a:ext uri="{FF2B5EF4-FFF2-40B4-BE49-F238E27FC236}">
                <a16:creationId xmlns:a16="http://schemas.microsoft.com/office/drawing/2014/main" id="{2169B234-67FB-E809-322D-E5D1D0CDF054}"/>
              </a:ext>
            </a:extLst>
          </p:cNvPr>
          <p:cNvSpPr>
            <a:spLocks noGrp="1"/>
          </p:cNvSpPr>
          <p:nvPr>
            <p:ph sz="half" idx="2"/>
          </p:nvPr>
        </p:nvSpPr>
        <p:spPr/>
        <p:txBody>
          <a:bodyPr>
            <a:normAutofit fontScale="925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O</a:t>
            </a:r>
            <a:r>
              <a:rPr lang="en-US" b="0" i="0" dirty="0">
                <a:latin typeface="Avenir Book" panose="02000503020000020003" pitchFamily="2" charset="0"/>
              </a:rPr>
              <a:t>xyntomodulin (OXM) </a:t>
            </a:r>
          </a:p>
          <a:p>
            <a:pPr lvl="1">
              <a:buClr>
                <a:schemeClr val="accent1">
                  <a:lumMod val="75000"/>
                </a:schemeClr>
              </a:buClr>
            </a:pPr>
            <a:r>
              <a:rPr lang="en-US" b="0" i="0" dirty="0">
                <a:latin typeface="Avenir Book" panose="02000503020000020003" pitchFamily="2" charset="0"/>
              </a:rPr>
              <a:t>L cells of distal small bowel</a:t>
            </a:r>
          </a:p>
          <a:p>
            <a:pPr lvl="1">
              <a:buClr>
                <a:schemeClr val="accent1">
                  <a:lumMod val="75000"/>
                </a:schemeClr>
              </a:buClr>
            </a:pPr>
            <a:r>
              <a:rPr lang="en-US" b="0" i="0" dirty="0">
                <a:latin typeface="Avenir Book" panose="02000503020000020003" pitchFamily="2" charset="0"/>
              </a:rPr>
              <a:t>Co-secreted with GLP-1</a:t>
            </a:r>
          </a:p>
          <a:p>
            <a:pPr lvl="1">
              <a:buClr>
                <a:schemeClr val="accent1">
                  <a:lumMod val="75000"/>
                </a:schemeClr>
              </a:buClr>
            </a:pPr>
            <a:r>
              <a:rPr lang="en-US" b="0" i="0" dirty="0">
                <a:latin typeface="Avenir Book" panose="02000503020000020003" pitchFamily="2" charset="0"/>
              </a:rPr>
              <a:t>Decreased appetite/feeding</a:t>
            </a:r>
          </a:p>
          <a:p>
            <a:pPr lvl="1">
              <a:buClr>
                <a:schemeClr val="accent1">
                  <a:lumMod val="75000"/>
                </a:schemeClr>
              </a:buClr>
            </a:pPr>
            <a:r>
              <a:rPr lang="en-US" b="0" i="0" dirty="0">
                <a:latin typeface="Avenir Book" panose="02000503020000020003" pitchFamily="2" charset="0"/>
              </a:rPr>
              <a:t>Less gastrointestinal symptoms than GLP-1 when given exogenously</a:t>
            </a:r>
            <a:endParaRPr lang="en-US"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b="0" i="0" dirty="0">
                <a:latin typeface="Avenir Book" panose="02000503020000020003" pitchFamily="2" charset="0"/>
              </a:rPr>
              <a:t>Peptide YY</a:t>
            </a:r>
          </a:p>
          <a:p>
            <a:pPr lvl="1">
              <a:buClr>
                <a:schemeClr val="accent1">
                  <a:lumMod val="75000"/>
                </a:schemeClr>
              </a:buClr>
            </a:pPr>
            <a:r>
              <a:rPr lang="en-US" b="0" i="0" dirty="0">
                <a:latin typeface="Avenir Book" panose="02000503020000020003" pitchFamily="2" charset="0"/>
              </a:rPr>
              <a:t>L cells distal small bowel, colon, rectum</a:t>
            </a:r>
          </a:p>
          <a:p>
            <a:pPr lvl="1">
              <a:buClr>
                <a:schemeClr val="accent1">
                  <a:lumMod val="75000"/>
                </a:schemeClr>
              </a:buClr>
            </a:pPr>
            <a:r>
              <a:rPr lang="en-US" b="0" i="0" dirty="0">
                <a:latin typeface="Avenir Book" panose="02000503020000020003" pitchFamily="2" charset="0"/>
              </a:rPr>
              <a:t>Elevated within 1 hour post feeding.</a:t>
            </a:r>
          </a:p>
          <a:p>
            <a:pPr lvl="1">
              <a:buClr>
                <a:schemeClr val="accent1">
                  <a:lumMod val="75000"/>
                </a:schemeClr>
              </a:buClr>
            </a:pPr>
            <a:r>
              <a:rPr lang="en-US" b="0" i="0" dirty="0">
                <a:latin typeface="Avenir Book" panose="02000503020000020003" pitchFamily="2" charset="0"/>
              </a:rPr>
              <a:t>Binds to the Y2 receptor</a:t>
            </a:r>
          </a:p>
          <a:p>
            <a:pPr lvl="1">
              <a:buClr>
                <a:schemeClr val="accent1">
                  <a:lumMod val="75000"/>
                </a:schemeClr>
              </a:buClr>
            </a:pPr>
            <a:r>
              <a:rPr lang="en-US" b="0" i="0" dirty="0">
                <a:latin typeface="Avenir Book" panose="02000503020000020003" pitchFamily="2" charset="0"/>
              </a:rPr>
              <a:t>Potent appetite </a:t>
            </a:r>
            <a:br>
              <a:rPr lang="en-US" b="0" i="0" dirty="0">
                <a:latin typeface="Avenir Book" panose="02000503020000020003" pitchFamily="2" charset="0"/>
              </a:rPr>
            </a:br>
            <a:r>
              <a:rPr lang="en-US" b="0" i="0" dirty="0">
                <a:latin typeface="Avenir Book" panose="02000503020000020003" pitchFamily="2" charset="0"/>
              </a:rPr>
              <a:t>suppression</a:t>
            </a:r>
          </a:p>
          <a:p>
            <a:endParaRPr lang="en-US" dirty="0"/>
          </a:p>
        </p:txBody>
      </p:sp>
      <p:sp>
        <p:nvSpPr>
          <p:cNvPr id="5" name="TextBox 4">
            <a:extLst>
              <a:ext uri="{FF2B5EF4-FFF2-40B4-BE49-F238E27FC236}">
                <a16:creationId xmlns:a16="http://schemas.microsoft.com/office/drawing/2014/main" id="{2FA93116-4CCA-1CED-F31E-97792E5A07FC}"/>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09C3CE81-B30F-37BC-225A-628FB786B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331258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9F6B4-F998-84E1-CAAF-EF1006521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5DC19-CF0F-E6CC-57FA-5A08BF6B613D}"/>
              </a:ext>
            </a:extLst>
          </p:cNvPr>
          <p:cNvSpPr>
            <a:spLocks noGrp="1"/>
          </p:cNvSpPr>
          <p:nvPr>
            <p:ph type="title"/>
          </p:nvPr>
        </p:nvSpPr>
        <p:spPr/>
        <p:txBody>
          <a:bodyPr/>
          <a:lstStyle/>
          <a:p>
            <a:pPr algn="ctr"/>
            <a:r>
              <a:rPr lang="en-US" dirty="0">
                <a:latin typeface="Avenir Book" panose="02000503020000020003" pitchFamily="2" charset="0"/>
              </a:rPr>
              <a:t>PANCREAS</a:t>
            </a:r>
          </a:p>
        </p:txBody>
      </p:sp>
      <p:sp>
        <p:nvSpPr>
          <p:cNvPr id="3" name="Content Placeholder 2">
            <a:extLst>
              <a:ext uri="{FF2B5EF4-FFF2-40B4-BE49-F238E27FC236}">
                <a16:creationId xmlns:a16="http://schemas.microsoft.com/office/drawing/2014/main" id="{B1755122-FF01-8702-ABBD-422B0F8031BB}"/>
              </a:ext>
            </a:extLst>
          </p:cNvPr>
          <p:cNvSpPr>
            <a:spLocks noGrp="1"/>
          </p:cNvSpPr>
          <p:nvPr>
            <p:ph idx="1"/>
          </p:nvPr>
        </p:nvSpPr>
        <p:spPr/>
        <p:txBody>
          <a:bodyPr>
            <a:normAutofit fontScale="92500" lnSpcReduction="20000"/>
          </a:bodyPr>
          <a:lstStyle/>
          <a:p>
            <a:pPr lvl="0">
              <a:buClr>
                <a:schemeClr val="accent1">
                  <a:lumMod val="75000"/>
                </a:schemeClr>
              </a:buClr>
              <a:buFont typeface="Courier New" panose="02070309020205020404" pitchFamily="49" charset="0"/>
              <a:buChar char="o"/>
            </a:pPr>
            <a:r>
              <a:rPr lang="en-US" b="0" i="0" dirty="0">
                <a:latin typeface="Avenir Book" panose="02000503020000020003" pitchFamily="2" charset="0"/>
              </a:rPr>
              <a:t>Pancreatic polypeptide</a:t>
            </a:r>
          </a:p>
          <a:p>
            <a:pPr lvl="1">
              <a:buClr>
                <a:schemeClr val="accent1">
                  <a:lumMod val="75000"/>
                </a:schemeClr>
              </a:buClr>
            </a:pPr>
            <a:r>
              <a:rPr lang="en-US" b="0" i="0" dirty="0">
                <a:latin typeface="Avenir Book" panose="02000503020000020003" pitchFamily="2" charset="0"/>
              </a:rPr>
              <a:t>F cells in response to caloric load</a:t>
            </a:r>
          </a:p>
          <a:p>
            <a:pPr lvl="1">
              <a:buClr>
                <a:schemeClr val="accent1">
                  <a:lumMod val="75000"/>
                </a:schemeClr>
              </a:buClr>
            </a:pPr>
            <a:r>
              <a:rPr lang="en-US" dirty="0">
                <a:latin typeface="Avenir Book" panose="02000503020000020003" pitchFamily="2" charset="0"/>
              </a:rPr>
              <a:t>B</a:t>
            </a:r>
            <a:r>
              <a:rPr lang="en-US" b="0" i="0" dirty="0">
                <a:latin typeface="Avenir Book" panose="02000503020000020003" pitchFamily="2" charset="0"/>
              </a:rPr>
              <a:t>inds to Y4 receptor in gut decreasing gastric emptying. Y4 is also present in hypothalamus inhibiting NPY and reducing hunger</a:t>
            </a:r>
          </a:p>
          <a:p>
            <a:pPr>
              <a:buClr>
                <a:schemeClr val="accent1">
                  <a:lumMod val="75000"/>
                </a:schemeClr>
              </a:buClr>
              <a:buFont typeface="Courier New" panose="02070309020205020404" pitchFamily="49" charset="0"/>
              <a:buChar char="o"/>
            </a:pPr>
            <a:r>
              <a:rPr lang="en-US" b="0" i="0" dirty="0">
                <a:latin typeface="Avenir Book" panose="02000503020000020003" pitchFamily="2" charset="0"/>
              </a:rPr>
              <a:t>Insulin</a:t>
            </a:r>
          </a:p>
          <a:p>
            <a:pPr lvl="1">
              <a:buClr>
                <a:schemeClr val="accent1">
                  <a:lumMod val="75000"/>
                </a:schemeClr>
              </a:buClr>
            </a:pPr>
            <a:r>
              <a:rPr lang="en-US" b="0" i="0" dirty="0">
                <a:latin typeface="Avenir Book" panose="02000503020000020003" pitchFamily="2" charset="0"/>
              </a:rPr>
              <a:t>B cells </a:t>
            </a:r>
          </a:p>
          <a:p>
            <a:pPr lvl="1">
              <a:buClr>
                <a:schemeClr val="accent1">
                  <a:lumMod val="75000"/>
                </a:schemeClr>
              </a:buClr>
            </a:pPr>
            <a:r>
              <a:rPr lang="en-US" b="0" i="0" dirty="0">
                <a:latin typeface="Avenir Book" panose="02000503020000020003" pitchFamily="2" charset="0"/>
              </a:rPr>
              <a:t>In the hypothalamus it inhibits </a:t>
            </a:r>
            <a:r>
              <a:rPr lang="en-US" b="0" i="0" dirty="0" err="1">
                <a:latin typeface="Avenir Book" panose="02000503020000020003" pitchFamily="2" charset="0"/>
              </a:rPr>
              <a:t>AgRP</a:t>
            </a:r>
            <a:r>
              <a:rPr lang="en-US" b="0" i="0" dirty="0">
                <a:latin typeface="Avenir Book" panose="02000503020000020003" pitchFamily="2" charset="0"/>
              </a:rPr>
              <a:t>/NPY neurons and centrally deactivates the feeding response</a:t>
            </a:r>
            <a:endParaRPr lang="en-US"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b="0" i="0" dirty="0">
                <a:latin typeface="Avenir Book" panose="02000503020000020003" pitchFamily="2" charset="0"/>
              </a:rPr>
              <a:t>Amylin</a:t>
            </a:r>
          </a:p>
          <a:p>
            <a:pPr lvl="1">
              <a:buClr>
                <a:schemeClr val="accent1">
                  <a:lumMod val="75000"/>
                </a:schemeClr>
              </a:buClr>
            </a:pPr>
            <a:r>
              <a:rPr lang="en-US" b="0" i="0" dirty="0">
                <a:latin typeface="Avenir Book" panose="02000503020000020003" pitchFamily="2" charset="0"/>
              </a:rPr>
              <a:t>B cells</a:t>
            </a:r>
            <a:endParaRPr lang="en-US" dirty="0">
              <a:latin typeface="Avenir Book" panose="02000503020000020003" pitchFamily="2" charset="0"/>
            </a:endParaRPr>
          </a:p>
          <a:p>
            <a:pPr lvl="1">
              <a:buClr>
                <a:schemeClr val="accent1">
                  <a:lumMod val="75000"/>
                </a:schemeClr>
              </a:buClr>
            </a:pPr>
            <a:r>
              <a:rPr lang="en-US" b="0" i="0" dirty="0">
                <a:latin typeface="Avenir Book" panose="02000503020000020003" pitchFamily="2" charset="0"/>
              </a:rPr>
              <a:t>Reduces food intake, slows gastric emptying, suppresses glucagon production</a:t>
            </a:r>
          </a:p>
          <a:p>
            <a:pPr lvl="1">
              <a:buClr>
                <a:schemeClr val="accent1">
                  <a:lumMod val="75000"/>
                </a:schemeClr>
              </a:buClr>
            </a:pPr>
            <a:r>
              <a:rPr lang="en-US" b="0" i="0" dirty="0">
                <a:latin typeface="Avenir Book" panose="02000503020000020003" pitchFamily="2" charset="0"/>
              </a:rPr>
              <a:t>Similar effect to GLP1</a:t>
            </a: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6B40280B-3E77-0C94-CE9F-7AF59F489C8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595EA2E4-2E88-FF5E-89EA-5B9B817DC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339519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D214A-E18A-8FA9-DDB2-B1ED327AD4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E1CFF-1E5B-C85E-4570-DD8EE307D081}"/>
              </a:ext>
            </a:extLst>
          </p:cNvPr>
          <p:cNvSpPr>
            <a:spLocks noGrp="1"/>
          </p:cNvSpPr>
          <p:nvPr>
            <p:ph type="title"/>
          </p:nvPr>
        </p:nvSpPr>
        <p:spPr/>
        <p:txBody>
          <a:bodyPr/>
          <a:lstStyle/>
          <a:p>
            <a:pPr algn="ctr"/>
            <a:r>
              <a:rPr lang="en-US" dirty="0">
                <a:latin typeface="Avenir Book" panose="02000503020000020003" pitchFamily="2" charset="0"/>
              </a:rPr>
              <a:t>ADIPOCYTES</a:t>
            </a:r>
          </a:p>
        </p:txBody>
      </p:sp>
      <p:sp>
        <p:nvSpPr>
          <p:cNvPr id="3" name="Content Placeholder 2">
            <a:extLst>
              <a:ext uri="{FF2B5EF4-FFF2-40B4-BE49-F238E27FC236}">
                <a16:creationId xmlns:a16="http://schemas.microsoft.com/office/drawing/2014/main" id="{FB16117F-7926-B7CA-C2A3-8D9A657E3E1A}"/>
              </a:ext>
            </a:extLst>
          </p:cNvPr>
          <p:cNvSpPr>
            <a:spLocks noGrp="1"/>
          </p:cNvSpPr>
          <p:nvPr>
            <p:ph idx="1"/>
          </p:nvPr>
        </p:nvSpPr>
        <p:spPr/>
        <p:txBody>
          <a:bodyPr>
            <a:normAutofit lnSpcReduction="10000"/>
          </a:bodyPr>
          <a:lstStyle/>
          <a:p>
            <a:pPr lvl="0">
              <a:buClr>
                <a:schemeClr val="accent1">
                  <a:lumMod val="75000"/>
                </a:schemeClr>
              </a:buClr>
              <a:buFont typeface="Courier New" panose="02070309020205020404" pitchFamily="49" charset="0"/>
              <a:buChar char="o"/>
            </a:pPr>
            <a:r>
              <a:rPr lang="en-US" b="0" i="0" dirty="0">
                <a:latin typeface="Avenir Book" panose="02000503020000020003" pitchFamily="2" charset="0"/>
              </a:rPr>
              <a:t>Leptin</a:t>
            </a:r>
          </a:p>
          <a:p>
            <a:pPr lvl="1">
              <a:buClr>
                <a:schemeClr val="accent1">
                  <a:lumMod val="75000"/>
                </a:schemeClr>
              </a:buClr>
            </a:pPr>
            <a:r>
              <a:rPr lang="en-US" b="0" i="0" dirty="0">
                <a:latin typeface="Avenir Book" panose="02000503020000020003" pitchFamily="2" charset="0"/>
              </a:rPr>
              <a:t>Secreted by white adipose tissue</a:t>
            </a:r>
          </a:p>
          <a:p>
            <a:pPr lvl="1">
              <a:buClr>
                <a:schemeClr val="accent1">
                  <a:lumMod val="75000"/>
                </a:schemeClr>
              </a:buClr>
            </a:pPr>
            <a:r>
              <a:rPr lang="en-US" dirty="0">
                <a:latin typeface="Avenir Book" panose="02000503020000020003" pitchFamily="2" charset="0"/>
              </a:rPr>
              <a:t>Promotes w</a:t>
            </a:r>
            <a:r>
              <a:rPr lang="en-US" b="0" i="0" dirty="0">
                <a:latin typeface="Avenir Book" panose="02000503020000020003" pitchFamily="2" charset="0"/>
              </a:rPr>
              <a:t>eight loss, fullness, satiety</a:t>
            </a:r>
          </a:p>
          <a:p>
            <a:pPr lvl="1">
              <a:buClr>
                <a:schemeClr val="accent1">
                  <a:lumMod val="75000"/>
                </a:schemeClr>
              </a:buClr>
            </a:pPr>
            <a:r>
              <a:rPr lang="en-US" b="0" i="0" dirty="0">
                <a:latin typeface="Avenir Book" panose="02000503020000020003" pitchFamily="2" charset="0"/>
              </a:rPr>
              <a:t>Levels decline with weight loss</a:t>
            </a:r>
          </a:p>
          <a:p>
            <a:pPr lvl="1">
              <a:buClr>
                <a:schemeClr val="accent1">
                  <a:lumMod val="75000"/>
                </a:schemeClr>
              </a:buClr>
            </a:pPr>
            <a:r>
              <a:rPr lang="en-US" b="0" i="0" dirty="0">
                <a:latin typeface="Avenir Book" panose="02000503020000020003" pitchFamily="2" charset="0"/>
              </a:rPr>
              <a:t>Stimulates POMC pathway and inhibits NPY/</a:t>
            </a:r>
            <a:r>
              <a:rPr lang="en-US" b="0" i="0" dirty="0" err="1">
                <a:latin typeface="Avenir Book" panose="02000503020000020003" pitchFamily="2" charset="0"/>
              </a:rPr>
              <a:t>AgRP</a:t>
            </a:r>
            <a:endParaRPr lang="en-US" dirty="0">
              <a:latin typeface="Avenir Book" panose="02000503020000020003" pitchFamily="2" charset="0"/>
            </a:endParaRPr>
          </a:p>
          <a:p>
            <a:pPr lvl="0">
              <a:buClr>
                <a:schemeClr val="accent1">
                  <a:lumMod val="75000"/>
                </a:schemeClr>
              </a:buClr>
              <a:buFont typeface="Courier New" panose="02070309020205020404" pitchFamily="49" charset="0"/>
              <a:buChar char="o"/>
            </a:pPr>
            <a:r>
              <a:rPr lang="en-US" b="0" i="0" dirty="0">
                <a:latin typeface="Avenir Book" panose="02000503020000020003" pitchFamily="2" charset="0"/>
              </a:rPr>
              <a:t>Adiponectin</a:t>
            </a:r>
          </a:p>
          <a:p>
            <a:pPr lvl="1">
              <a:buClr>
                <a:schemeClr val="accent1">
                  <a:lumMod val="75000"/>
                </a:schemeClr>
              </a:buClr>
            </a:pPr>
            <a:r>
              <a:rPr lang="en-US" b="0" i="0" dirty="0">
                <a:latin typeface="Avenir Book" panose="02000503020000020003" pitchFamily="2" charset="0"/>
              </a:rPr>
              <a:t>Made in white adipose tissue</a:t>
            </a:r>
          </a:p>
          <a:p>
            <a:pPr lvl="1">
              <a:buClr>
                <a:schemeClr val="accent1">
                  <a:lumMod val="75000"/>
                </a:schemeClr>
              </a:buClr>
            </a:pPr>
            <a:r>
              <a:rPr lang="en-US" dirty="0">
                <a:latin typeface="Avenir Book" panose="02000503020000020003" pitchFamily="2" charset="0"/>
              </a:rPr>
              <a:t>I</a:t>
            </a:r>
            <a:r>
              <a:rPr lang="en-US" b="0" i="0" dirty="0">
                <a:latin typeface="Avenir Book" panose="02000503020000020003" pitchFamily="2" charset="0"/>
              </a:rPr>
              <a:t>mproves insulin sensitivity. </a:t>
            </a:r>
          </a:p>
          <a:p>
            <a:pPr lvl="1">
              <a:buClr>
                <a:schemeClr val="accent1">
                  <a:lumMod val="75000"/>
                </a:schemeClr>
              </a:buClr>
            </a:pPr>
            <a:r>
              <a:rPr lang="en-US" b="0" i="0" dirty="0">
                <a:latin typeface="Avenir Book" panose="02000503020000020003" pitchFamily="2" charset="0"/>
              </a:rPr>
              <a:t>Enhances insulin sensitivity in the liver, stimulates glucose use in the muscle, works in vascular endothelium to increase Nitric Oxide (NO) which reduces inflammation</a:t>
            </a: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B61AF966-1CDF-2755-BBF4-9E3690539D7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1E6C2998-4B03-3A52-E960-F03F3B156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095505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2E0C9-57DD-18BB-954B-1BAD9B264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A43E1-D703-6021-D717-3C39D31FC92A}"/>
              </a:ext>
            </a:extLst>
          </p:cNvPr>
          <p:cNvSpPr>
            <a:spLocks noGrp="1"/>
          </p:cNvSpPr>
          <p:nvPr>
            <p:ph type="title"/>
          </p:nvPr>
        </p:nvSpPr>
        <p:spPr/>
        <p:txBody>
          <a:bodyPr/>
          <a:lstStyle/>
          <a:p>
            <a:pPr algn="ctr"/>
            <a:r>
              <a:rPr lang="en-US" dirty="0"/>
              <a:t>REGULATION OF APPETITE</a:t>
            </a:r>
          </a:p>
        </p:txBody>
      </p:sp>
      <p:sp>
        <p:nvSpPr>
          <p:cNvPr id="3" name="Content Placeholder 2">
            <a:extLst>
              <a:ext uri="{FF2B5EF4-FFF2-40B4-BE49-F238E27FC236}">
                <a16:creationId xmlns:a16="http://schemas.microsoft.com/office/drawing/2014/main" id="{6ED34C62-567F-E3F1-19CA-9B1207067BD8}"/>
              </a:ext>
            </a:extLst>
          </p:cNvPr>
          <p:cNvSpPr>
            <a:spLocks noGrp="1"/>
          </p:cNvSpPr>
          <p:nvPr>
            <p:ph idx="1"/>
          </p:nvPr>
        </p:nvSpPr>
        <p:spPr/>
        <p:txBody>
          <a:bodyPr/>
          <a:lstStyle/>
          <a:p>
            <a:pPr marL="812800" marR="0" lvl="2"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latin typeface="Avenir Book" panose="02000503020000020003" pitchFamily="2" charset="0"/>
                <a:sym typeface="Arial"/>
              </a:rPr>
              <a:t>Inside the brain</a:t>
            </a:r>
          </a:p>
          <a:p>
            <a:pPr marL="1270000" lvl="3" indent="-457200" defTabSz="457200">
              <a:spcBef>
                <a:spcPts val="1000"/>
              </a:spcBef>
              <a:buClr>
                <a:schemeClr val="accent1"/>
              </a:buClr>
              <a:buSzPct val="80000"/>
            </a:pPr>
            <a:r>
              <a:rPr lang="en-US" sz="2600" b="0" i="0" u="none" strike="noStrike" kern="1200" cap="none" dirty="0">
                <a:solidFill>
                  <a:schemeClr val="tx1">
                    <a:lumMod val="75000"/>
                    <a:lumOff val="25000"/>
                  </a:schemeClr>
                </a:solidFill>
                <a:latin typeface="Avenir Book" panose="02000503020000020003" pitchFamily="2" charset="0"/>
                <a:sym typeface="Arial"/>
              </a:rPr>
              <a:t>Arcuate nucleus is part of the hypothalamus near the base and located near the blood brain barrier so it can take in peripheral circulating signals and relay them to the Central Nervous System (CNS) </a:t>
            </a:r>
            <a:endParaRPr lang="en-US" sz="2600" b="0" i="0" u="none" strike="noStrike" kern="1200" cap="none" dirty="0">
              <a:solidFill>
                <a:schemeClr val="tx1">
                  <a:lumMod val="75000"/>
                  <a:lumOff val="25000"/>
                </a:schemeClr>
              </a:solidFill>
              <a:latin typeface="Avenir Book" panose="02000503020000020003" pitchFamily="2" charset="0"/>
            </a:endParaRPr>
          </a:p>
          <a:p>
            <a:pPr marL="1727200" lvl="4" indent="-457200" defTabSz="457200">
              <a:spcBef>
                <a:spcPts val="1000"/>
              </a:spcBef>
              <a:buClr>
                <a:schemeClr val="accent1"/>
              </a:buClr>
              <a:buSzPct val="80000"/>
              <a:buFont typeface="Courier New" panose="02070309020205020404" pitchFamily="49" charset="0"/>
              <a:buChar char="o"/>
            </a:pPr>
            <a:r>
              <a:rPr lang="en-US" sz="2600" b="0" i="0" u="none" strike="noStrike" kern="1200" cap="none" dirty="0">
                <a:solidFill>
                  <a:schemeClr val="tx1">
                    <a:lumMod val="75000"/>
                    <a:lumOff val="25000"/>
                  </a:schemeClr>
                </a:solidFill>
                <a:latin typeface="Avenir Book" panose="02000503020000020003" pitchFamily="2" charset="0"/>
                <a:sym typeface="Arial"/>
              </a:rPr>
              <a:t>First order neurons are in the arcuate nucleus</a:t>
            </a:r>
            <a:endParaRPr lang="en-US" sz="2600" b="0" i="0" u="none" strike="noStrike" kern="1200" cap="none" dirty="0">
              <a:solidFill>
                <a:schemeClr val="tx1">
                  <a:lumMod val="75000"/>
                  <a:lumOff val="25000"/>
                </a:schemeClr>
              </a:solidFill>
              <a:latin typeface="Avenir Book" panose="02000503020000020003" pitchFamily="2" charset="0"/>
            </a:endParaRPr>
          </a:p>
          <a:p>
            <a:pPr marL="1727200" lvl="4" indent="-457200" defTabSz="457200">
              <a:spcBef>
                <a:spcPts val="1000"/>
              </a:spcBef>
              <a:buClr>
                <a:schemeClr val="accent1"/>
              </a:buClr>
              <a:buSzPct val="80000"/>
              <a:buFont typeface="Courier New" panose="02070309020205020404" pitchFamily="49" charset="0"/>
              <a:buChar char="o"/>
            </a:pPr>
            <a:r>
              <a:rPr lang="en-US" sz="2600" b="0" i="0" u="none" strike="noStrike" kern="1200" cap="none" dirty="0">
                <a:solidFill>
                  <a:schemeClr val="tx1">
                    <a:lumMod val="75000"/>
                    <a:lumOff val="25000"/>
                  </a:schemeClr>
                </a:solidFill>
                <a:latin typeface="Avenir Book" panose="02000503020000020003" pitchFamily="2" charset="0"/>
                <a:sym typeface="Arial"/>
              </a:rPr>
              <a:t>Second order neurons are deeper in hypothalamus</a:t>
            </a:r>
            <a:endParaRPr lang="en-US" sz="2600" b="0" i="0" u="none" strike="noStrike" kern="1200" cap="none" dirty="0">
              <a:solidFill>
                <a:schemeClr val="tx1">
                  <a:lumMod val="75000"/>
                  <a:lumOff val="25000"/>
                </a:schemeClr>
              </a:solidFill>
              <a:latin typeface="Avenir Book" panose="02000503020000020003" pitchFamily="2" charset="0"/>
            </a:endParaRPr>
          </a:p>
        </p:txBody>
      </p:sp>
      <p:sp>
        <p:nvSpPr>
          <p:cNvPr id="4" name="TextBox 3">
            <a:extLst>
              <a:ext uri="{FF2B5EF4-FFF2-40B4-BE49-F238E27FC236}">
                <a16:creationId xmlns:a16="http://schemas.microsoft.com/office/drawing/2014/main" id="{FDB58F96-2C6F-5A3C-8BD7-3C0BFD6C132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E73E4E0B-055C-3B9B-1BED-B47C5B438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988102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AE6387-9314-EF7C-0EC0-FA0121CE149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803C4B-8977-6B66-A5DC-9941B9AFB315}"/>
              </a:ext>
            </a:extLst>
          </p:cNvPr>
          <p:cNvSpPr>
            <a:spLocks noGrp="1"/>
          </p:cNvSpPr>
          <p:nvPr>
            <p:ph type="title"/>
          </p:nvPr>
        </p:nvSpPr>
        <p:spPr>
          <a:xfrm>
            <a:off x="838200" y="184805"/>
            <a:ext cx="10515600" cy="1505883"/>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REGULATION OF APPETITE</a:t>
            </a:r>
          </a:p>
        </p:txBody>
      </p:sp>
      <p:pic>
        <p:nvPicPr>
          <p:cNvPr id="6" name="Google Shape;241;p47" descr="A diagram of a pathway&#10;&#10;AI-generated content may be incorrect.">
            <a:extLst>
              <a:ext uri="{FF2B5EF4-FFF2-40B4-BE49-F238E27FC236}">
                <a16:creationId xmlns:a16="http://schemas.microsoft.com/office/drawing/2014/main" id="{7151B9A8-0AEF-5120-5873-1E69E819E0BF}"/>
              </a:ext>
            </a:extLst>
          </p:cNvPr>
          <p:cNvPicPr preferRelativeResize="0"/>
          <p:nvPr/>
        </p:nvPicPr>
        <p:blipFill rotWithShape="1">
          <a:blip r:embed="rId2"/>
          <a:stretch/>
        </p:blipFill>
        <p:spPr>
          <a:xfrm>
            <a:off x="2120988" y="1845426"/>
            <a:ext cx="7946971" cy="4450303"/>
          </a:xfrm>
          <a:prstGeom prst="rect">
            <a:avLst/>
          </a:prstGeom>
          <a:noFill/>
        </p:spPr>
      </p:pic>
      <p:sp>
        <p:nvSpPr>
          <p:cNvPr id="3" name="TextBox 2">
            <a:extLst>
              <a:ext uri="{FF2B5EF4-FFF2-40B4-BE49-F238E27FC236}">
                <a16:creationId xmlns:a16="http://schemas.microsoft.com/office/drawing/2014/main" id="{F2200A79-CE51-98B6-DD7E-5374F7893D7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F0004FD1-7185-358F-FDDA-FE5169728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809741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7B8CF-20E3-C9FF-BC3C-62600A1B3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9E53C-58A9-088B-3D97-E3BC012B3442}"/>
              </a:ext>
            </a:extLst>
          </p:cNvPr>
          <p:cNvSpPr>
            <a:spLocks noGrp="1"/>
          </p:cNvSpPr>
          <p:nvPr>
            <p:ph type="title"/>
          </p:nvPr>
        </p:nvSpPr>
        <p:spPr/>
        <p:txBody>
          <a:bodyPr/>
          <a:lstStyle/>
          <a:p>
            <a:pPr algn="ctr"/>
            <a:r>
              <a:rPr lang="en-US" dirty="0"/>
              <a:t>FIRST ORDER NEURONS</a:t>
            </a:r>
          </a:p>
        </p:txBody>
      </p:sp>
      <p:sp>
        <p:nvSpPr>
          <p:cNvPr id="3" name="Content Placeholder 2">
            <a:extLst>
              <a:ext uri="{FF2B5EF4-FFF2-40B4-BE49-F238E27FC236}">
                <a16:creationId xmlns:a16="http://schemas.microsoft.com/office/drawing/2014/main" id="{431FADD5-F1DB-3C16-8B99-F32BDAE5191E}"/>
              </a:ext>
            </a:extLst>
          </p:cNvPr>
          <p:cNvSpPr>
            <a:spLocks noGrp="1"/>
          </p:cNvSpPr>
          <p:nvPr>
            <p:ph idx="1"/>
          </p:nvPr>
        </p:nvSpPr>
        <p:spPr/>
        <p:txBody>
          <a:bodyPr>
            <a:normAutofit/>
          </a:bodyPr>
          <a:lstStyle/>
          <a:p>
            <a:pPr marL="203200" marR="0" lvl="0" indent="-3429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Two</a:t>
            </a:r>
            <a:r>
              <a:rPr lang="en-US" b="0" i="0" u="none" strike="noStrike" kern="1200" cap="none" dirty="0">
                <a:solidFill>
                  <a:schemeClr val="tx1">
                    <a:lumMod val="75000"/>
                    <a:lumOff val="25000"/>
                  </a:schemeClr>
                </a:solidFill>
                <a:latin typeface="Avenir Book" panose="02000503020000020003" pitchFamily="2" charset="0"/>
                <a:sym typeface="Arial"/>
              </a:rPr>
              <a:t> neuron systems </a:t>
            </a:r>
            <a:endParaRPr lang="en-US" dirty="0">
              <a:solidFill>
                <a:schemeClr val="tx1">
                  <a:lumMod val="75000"/>
                  <a:lumOff val="25000"/>
                </a:schemeClr>
              </a:solidFill>
              <a:latin typeface="Avenir Book" panose="02000503020000020003" pitchFamily="2" charset="0"/>
            </a:endParaRPr>
          </a:p>
          <a:p>
            <a:pPr marL="520700" marR="0" lvl="1" indent="-342900" defTabSz="457200">
              <a:spcBef>
                <a:spcPts val="1000"/>
              </a:spcBef>
              <a:buClr>
                <a:schemeClr val="accent1"/>
              </a:buClr>
              <a:buSzPct val="80000"/>
            </a:pPr>
            <a:r>
              <a:rPr lang="en-US" sz="2800" b="0" i="0" u="none" strike="noStrike" kern="1200" cap="none" dirty="0">
                <a:solidFill>
                  <a:srgbClr val="FF0000"/>
                </a:solidFill>
                <a:latin typeface="Avenir Book" panose="02000503020000020003" pitchFamily="2" charset="0"/>
                <a:sym typeface="Arial"/>
              </a:rPr>
              <a:t>Weight gaining (NPY/</a:t>
            </a:r>
            <a:r>
              <a:rPr lang="en-US" sz="2800" b="0" i="0" u="none" strike="noStrike" kern="1200" cap="none" dirty="0" err="1">
                <a:solidFill>
                  <a:srgbClr val="FF0000"/>
                </a:solidFill>
                <a:latin typeface="Avenir Book" panose="02000503020000020003" pitchFamily="2" charset="0"/>
                <a:sym typeface="Arial"/>
              </a:rPr>
              <a:t>AgRP</a:t>
            </a:r>
            <a:r>
              <a:rPr lang="en-US" sz="2800" b="0" i="0" u="none" strike="noStrike" kern="1200" cap="none" dirty="0">
                <a:solidFill>
                  <a:srgbClr val="FF0000"/>
                </a:solidFill>
                <a:latin typeface="Avenir Book" panose="02000503020000020003" pitchFamily="2" charset="0"/>
                <a:sym typeface="Arial"/>
              </a:rPr>
              <a:t>)</a:t>
            </a:r>
            <a:endParaRPr lang="en-US" sz="2800" b="0" i="0" u="none" strike="noStrike" kern="1200" cap="none" dirty="0">
              <a:solidFill>
                <a:srgbClr val="FF0000"/>
              </a:solidFill>
              <a:latin typeface="Avenir Book" panose="02000503020000020003" pitchFamily="2" charset="0"/>
            </a:endParaRPr>
          </a:p>
          <a:p>
            <a:pPr marL="520700" marR="0" lvl="1" indent="-342900" defTabSz="457200">
              <a:spcBef>
                <a:spcPts val="1000"/>
              </a:spcBef>
              <a:buClr>
                <a:schemeClr val="accent1"/>
              </a:buClr>
              <a:buSzPct val="80000"/>
            </a:pPr>
            <a:r>
              <a:rPr lang="en-US" sz="2800" b="0" i="0" u="none" strike="noStrike" kern="1200" cap="none" dirty="0">
                <a:solidFill>
                  <a:srgbClr val="002060"/>
                </a:solidFill>
                <a:latin typeface="Avenir Book" panose="02000503020000020003" pitchFamily="2" charset="0"/>
                <a:sym typeface="Arial"/>
              </a:rPr>
              <a:t>Weight losing (POMC/CART)</a:t>
            </a:r>
            <a:endParaRPr lang="en-US" sz="2800" b="0" i="0" u="none" strike="noStrike" kern="1200" cap="none" dirty="0">
              <a:solidFill>
                <a:srgbClr val="002060"/>
              </a:solidFill>
              <a:latin typeface="Avenir Book" panose="02000503020000020003" pitchFamily="2" charset="0"/>
            </a:endParaRPr>
          </a:p>
          <a:p>
            <a:pPr marL="63500" indent="-342900" defTabSz="457200">
              <a:buClr>
                <a:schemeClr val="accent1"/>
              </a:buClr>
              <a:buSzPct val="80000"/>
              <a:buFont typeface="Courier New" panose="02070309020205020404" pitchFamily="49" charset="0"/>
              <a:buChar char="o"/>
            </a:pPr>
            <a:r>
              <a:rPr lang="en-US" b="0" i="0" u="none" strike="noStrike" kern="1200" cap="none" dirty="0">
                <a:solidFill>
                  <a:schemeClr val="tx1">
                    <a:lumMod val="75000"/>
                    <a:lumOff val="25000"/>
                  </a:schemeClr>
                </a:solidFill>
                <a:latin typeface="Avenir Book" panose="02000503020000020003" pitchFamily="2" charset="0"/>
                <a:sym typeface="Arial"/>
              </a:rPr>
              <a:t>Receives the peripheral signals and activates either of the 1</a:t>
            </a:r>
            <a:r>
              <a:rPr lang="en-US" b="0" i="0" u="none" strike="noStrike" kern="1200" cap="none" baseline="30000" dirty="0">
                <a:solidFill>
                  <a:schemeClr val="tx1">
                    <a:lumMod val="75000"/>
                    <a:lumOff val="25000"/>
                  </a:schemeClr>
                </a:solidFill>
                <a:latin typeface="Avenir Book" panose="02000503020000020003" pitchFamily="2" charset="0"/>
                <a:sym typeface="Arial"/>
              </a:rPr>
              <a:t>st</a:t>
            </a:r>
            <a:r>
              <a:rPr lang="en-US" b="0" i="0" u="none" strike="noStrike" kern="1200" cap="none" dirty="0">
                <a:solidFill>
                  <a:schemeClr val="tx1">
                    <a:lumMod val="75000"/>
                    <a:lumOff val="25000"/>
                  </a:schemeClr>
                </a:solidFill>
                <a:latin typeface="Avenir Book" panose="02000503020000020003" pitchFamily="2" charset="0"/>
                <a:sym typeface="Arial"/>
              </a:rPr>
              <a:t> order neuron systems</a:t>
            </a:r>
            <a:endParaRPr lang="en-US" b="0" i="0" u="none" strike="noStrike" kern="1200" cap="none" dirty="0">
              <a:solidFill>
                <a:schemeClr val="tx1">
                  <a:lumMod val="75000"/>
                  <a:lumOff val="25000"/>
                </a:schemeClr>
              </a:solidFill>
              <a:latin typeface="Avenir Book" panose="02000503020000020003" pitchFamily="2" charset="0"/>
            </a:endParaRPr>
          </a:p>
        </p:txBody>
      </p:sp>
      <p:sp>
        <p:nvSpPr>
          <p:cNvPr id="4" name="TextBox 3">
            <a:extLst>
              <a:ext uri="{FF2B5EF4-FFF2-40B4-BE49-F238E27FC236}">
                <a16:creationId xmlns:a16="http://schemas.microsoft.com/office/drawing/2014/main" id="{F22ECE27-9695-EEEF-CDDD-53F0C1A09A7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79C376E3-6535-87F2-491D-26F3E0AA10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02847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78181-7A7A-F942-79F3-425FADB25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2F357-1B4B-2ABD-C514-B7F47A00BF0C}"/>
              </a:ext>
            </a:extLst>
          </p:cNvPr>
          <p:cNvSpPr>
            <a:spLocks noGrp="1"/>
          </p:cNvSpPr>
          <p:nvPr>
            <p:ph type="title"/>
          </p:nvPr>
        </p:nvSpPr>
        <p:spPr/>
        <p:txBody>
          <a:bodyPr/>
          <a:lstStyle/>
          <a:p>
            <a:pPr algn="ctr"/>
            <a:r>
              <a:rPr lang="en-US" dirty="0"/>
              <a:t>FIRST ORDER NEURONS</a:t>
            </a:r>
          </a:p>
        </p:txBody>
      </p:sp>
      <p:sp>
        <p:nvSpPr>
          <p:cNvPr id="3" name="Content Placeholder 2">
            <a:extLst>
              <a:ext uri="{FF2B5EF4-FFF2-40B4-BE49-F238E27FC236}">
                <a16:creationId xmlns:a16="http://schemas.microsoft.com/office/drawing/2014/main" id="{F3BAFD65-E2C8-34E3-35C3-8A2CAD8C6FAB}"/>
              </a:ext>
            </a:extLst>
          </p:cNvPr>
          <p:cNvSpPr>
            <a:spLocks noGrp="1"/>
          </p:cNvSpPr>
          <p:nvPr>
            <p:ph sz="half" idx="1"/>
          </p:nvPr>
        </p:nvSpPr>
        <p:spPr/>
        <p:txBody>
          <a:bodyPr>
            <a:normAutofit lnSpcReduction="10000"/>
          </a:bodyPr>
          <a:lstStyle/>
          <a:p>
            <a:pPr marL="552450" marR="0" lvl="0" indent="-457200" algn="l" rtl="0">
              <a:spcBef>
                <a:spcPts val="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Neuropeptide Y (NPY)/ Agouti</a:t>
            </a:r>
            <a:r>
              <a:rPr lang="en-US" dirty="0">
                <a:solidFill>
                  <a:srgbClr val="FF0000"/>
                </a:solidFill>
                <a:latin typeface="Avenir Book" panose="02000503020000020003" pitchFamily="2" charset="0"/>
                <a:ea typeface="Arial"/>
                <a:cs typeface="Arial"/>
                <a:sym typeface="Arial"/>
              </a:rPr>
              <a:t>-</a:t>
            </a:r>
            <a:r>
              <a:rPr lang="en-US" sz="2800" b="0" i="0" u="none" strike="noStrike" cap="none" dirty="0">
                <a:solidFill>
                  <a:srgbClr val="FF0000"/>
                </a:solidFill>
                <a:latin typeface="Avenir Book" panose="02000503020000020003" pitchFamily="2" charset="0"/>
                <a:ea typeface="Arial"/>
                <a:cs typeface="Arial"/>
                <a:sym typeface="Arial"/>
              </a:rPr>
              <a:t>related peptide (</a:t>
            </a:r>
            <a:r>
              <a:rPr lang="en-US" sz="2800" b="0" i="0" u="none" strike="noStrike" cap="none" dirty="0" err="1">
                <a:solidFill>
                  <a:srgbClr val="FF0000"/>
                </a:solidFill>
                <a:latin typeface="Avenir Book" panose="02000503020000020003" pitchFamily="2" charset="0"/>
                <a:ea typeface="Arial"/>
                <a:cs typeface="Arial"/>
                <a:sym typeface="Arial"/>
              </a:rPr>
              <a:t>AgRP</a:t>
            </a:r>
            <a:r>
              <a:rPr lang="en-US" sz="2800" b="0" i="0" u="none" strike="noStrike" cap="none" dirty="0">
                <a:solidFill>
                  <a:srgbClr val="FF0000"/>
                </a:solidFill>
                <a:latin typeface="Avenir Book" panose="02000503020000020003" pitchFamily="2" charset="0"/>
                <a:ea typeface="Arial"/>
                <a:cs typeface="Arial"/>
                <a:sym typeface="Arial"/>
              </a:rPr>
              <a:t>)</a:t>
            </a:r>
            <a:endParaRPr lang="en-US" sz="2800" b="0" i="0" u="none" strike="noStrike" cap="none" dirty="0">
              <a:solidFill>
                <a:srgbClr val="FF0000"/>
              </a:solidFill>
              <a:latin typeface="Avenir Book" panose="02000503020000020003" pitchFamily="2" charset="0"/>
              <a:ea typeface="Arial"/>
              <a:cs typeface="Arial"/>
            </a:endParaRPr>
          </a:p>
          <a:p>
            <a:pPr marL="552450"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Activated by ghrelin</a:t>
            </a:r>
            <a:endParaRPr lang="en-US" sz="2800" b="0" i="0" u="none" strike="noStrike" cap="none" dirty="0">
              <a:solidFill>
                <a:srgbClr val="FF0000"/>
              </a:solidFill>
              <a:latin typeface="Avenir Book" panose="02000503020000020003" pitchFamily="2" charset="0"/>
              <a:ea typeface="Arial"/>
              <a:cs typeface="Arial"/>
            </a:endParaRPr>
          </a:p>
          <a:p>
            <a:pPr marL="552450"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Inhibited by leptin</a:t>
            </a:r>
            <a:endParaRPr lang="en-US" sz="2800" b="0" i="0" u="none" strike="noStrike" cap="none" dirty="0">
              <a:solidFill>
                <a:srgbClr val="FF0000"/>
              </a:solidFill>
              <a:latin typeface="Avenir Book" panose="02000503020000020003" pitchFamily="2" charset="0"/>
              <a:ea typeface="Arial"/>
              <a:cs typeface="Arial"/>
            </a:endParaRPr>
          </a:p>
          <a:p>
            <a:pPr marL="552450"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When neuron activated, releases NPY/</a:t>
            </a:r>
            <a:r>
              <a:rPr lang="en-US" sz="2800" b="0" i="0" u="none" strike="noStrike" cap="none" dirty="0" err="1">
                <a:solidFill>
                  <a:srgbClr val="FF0000"/>
                </a:solidFill>
                <a:latin typeface="Avenir Book" panose="02000503020000020003" pitchFamily="2" charset="0"/>
                <a:ea typeface="Arial"/>
                <a:cs typeface="Arial"/>
                <a:sym typeface="Arial"/>
              </a:rPr>
              <a:t>AgRP</a:t>
            </a:r>
            <a:r>
              <a:rPr lang="en-US" sz="2800" b="0" i="0" u="none" strike="noStrike" cap="none" dirty="0">
                <a:solidFill>
                  <a:srgbClr val="FF0000"/>
                </a:solidFill>
                <a:latin typeface="Avenir Book" panose="02000503020000020003" pitchFamily="2" charset="0"/>
                <a:ea typeface="Arial"/>
                <a:cs typeface="Arial"/>
                <a:sym typeface="Arial"/>
              </a:rPr>
              <a:t> that proceed to second order neurons</a:t>
            </a:r>
            <a:endParaRPr lang="en-US" sz="2800" b="0" i="0" u="none" strike="noStrike" cap="none" dirty="0">
              <a:solidFill>
                <a:srgbClr val="FF0000"/>
              </a:solidFill>
              <a:latin typeface="Avenir Book" panose="02000503020000020003" pitchFamily="2" charset="0"/>
              <a:ea typeface="Arial"/>
              <a:cs typeface="Arial"/>
            </a:endParaRPr>
          </a:p>
        </p:txBody>
      </p:sp>
      <p:sp>
        <p:nvSpPr>
          <p:cNvPr id="4" name="Content Placeholder 3">
            <a:extLst>
              <a:ext uri="{FF2B5EF4-FFF2-40B4-BE49-F238E27FC236}">
                <a16:creationId xmlns:a16="http://schemas.microsoft.com/office/drawing/2014/main" id="{3443DAE5-FB86-1AD5-A0B9-E2ADD1C14B3B}"/>
              </a:ext>
            </a:extLst>
          </p:cNvPr>
          <p:cNvSpPr>
            <a:spLocks noGrp="1"/>
          </p:cNvSpPr>
          <p:nvPr>
            <p:ph sz="half" idx="2"/>
          </p:nvPr>
        </p:nvSpPr>
        <p:spPr/>
        <p:txBody>
          <a:bodyPr>
            <a:normAutofit lnSpcReduction="10000"/>
          </a:bodyPr>
          <a:lstStyle/>
          <a:p>
            <a:pPr marL="537845" marR="0" lvl="0" indent="-457200" algn="l" rtl="0">
              <a:spcBef>
                <a:spcPts val="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Proopiomelanocortin (POMC)/ </a:t>
            </a:r>
            <a:r>
              <a:rPr lang="en-US" dirty="0">
                <a:solidFill>
                  <a:srgbClr val="002060"/>
                </a:solidFill>
                <a:latin typeface="Avenir Book" panose="02000503020000020003" pitchFamily="2" charset="0"/>
                <a:ea typeface="Arial"/>
                <a:cs typeface="Arial"/>
                <a:sym typeface="Arial"/>
              </a:rPr>
              <a:t>C</a:t>
            </a:r>
            <a:r>
              <a:rPr lang="en-US" sz="2800" b="0" i="0" u="none" strike="noStrike" cap="none" dirty="0">
                <a:solidFill>
                  <a:srgbClr val="002060"/>
                </a:solidFill>
                <a:latin typeface="Avenir Book" panose="02000503020000020003" pitchFamily="2" charset="0"/>
                <a:ea typeface="Arial"/>
                <a:cs typeface="Arial"/>
                <a:sym typeface="Arial"/>
              </a:rPr>
              <a:t>ocaine and amphetamine-regulated transcript (CART)</a:t>
            </a:r>
            <a:endParaRPr lang="en-US" sz="2800" b="0" i="0" u="none" strike="noStrike" cap="none" dirty="0">
              <a:solidFill>
                <a:srgbClr val="002060"/>
              </a:solidFill>
              <a:latin typeface="Avenir Book" panose="02000503020000020003" pitchFamily="2" charset="0"/>
              <a:ea typeface="Arial"/>
              <a:cs typeface="Arial"/>
            </a:endParaRPr>
          </a:p>
          <a:p>
            <a:pPr marL="53784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Activated by leptin and insulin</a:t>
            </a:r>
            <a:endParaRPr lang="en-US" sz="2800" b="0" i="0" u="none" strike="noStrike" cap="none" dirty="0">
              <a:solidFill>
                <a:srgbClr val="002060"/>
              </a:solidFill>
              <a:latin typeface="Avenir Book" panose="02000503020000020003" pitchFamily="2" charset="0"/>
              <a:ea typeface="Arial"/>
              <a:cs typeface="Arial"/>
            </a:endParaRPr>
          </a:p>
          <a:p>
            <a:pPr marL="53784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Inhibited by NPY/</a:t>
            </a:r>
            <a:r>
              <a:rPr lang="en-US" sz="2800" b="0" i="0" u="none" strike="noStrike" cap="none" dirty="0" err="1">
                <a:solidFill>
                  <a:srgbClr val="002060"/>
                </a:solidFill>
                <a:latin typeface="Avenir Book" panose="02000503020000020003" pitchFamily="2" charset="0"/>
                <a:ea typeface="Arial"/>
                <a:cs typeface="Arial"/>
                <a:sym typeface="Arial"/>
              </a:rPr>
              <a:t>AgRP</a:t>
            </a:r>
            <a:r>
              <a:rPr lang="en-US" sz="2800" b="0" i="0" u="none" strike="noStrike" cap="none" dirty="0">
                <a:solidFill>
                  <a:srgbClr val="002060"/>
                </a:solidFill>
                <a:latin typeface="Avenir Book" panose="02000503020000020003" pitchFamily="2" charset="0"/>
                <a:ea typeface="Arial"/>
                <a:cs typeface="Arial"/>
                <a:sym typeface="Arial"/>
              </a:rPr>
              <a:t> neurons</a:t>
            </a:r>
            <a:endParaRPr lang="en-US" sz="2800" b="0" i="0" u="none" strike="noStrike" cap="none" dirty="0">
              <a:solidFill>
                <a:srgbClr val="002060"/>
              </a:solidFill>
              <a:latin typeface="Avenir Book" panose="02000503020000020003" pitchFamily="2" charset="0"/>
              <a:ea typeface="Arial"/>
              <a:cs typeface="Arial"/>
            </a:endParaRPr>
          </a:p>
          <a:p>
            <a:pPr marL="53784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Causes alpha-MSH release that proceed to second order neurons</a:t>
            </a:r>
            <a:endParaRPr lang="en-US" sz="2800" b="0" i="0" u="none" strike="noStrike" cap="none" dirty="0">
              <a:solidFill>
                <a:srgbClr val="002060"/>
              </a:solidFill>
              <a:latin typeface="Avenir Book" panose="02000503020000020003" pitchFamily="2" charset="0"/>
              <a:ea typeface="Arial"/>
              <a:cs typeface="Arial"/>
            </a:endParaRPr>
          </a:p>
          <a:p>
            <a:endParaRPr lang="en-US" dirty="0"/>
          </a:p>
        </p:txBody>
      </p:sp>
      <p:sp>
        <p:nvSpPr>
          <p:cNvPr id="5" name="TextBox 4">
            <a:extLst>
              <a:ext uri="{FF2B5EF4-FFF2-40B4-BE49-F238E27FC236}">
                <a16:creationId xmlns:a16="http://schemas.microsoft.com/office/drawing/2014/main" id="{6649B3AA-9FC3-587D-C02F-C9C7EA5E4E2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964C9976-AF00-23C8-0765-1E88A9B51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603532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93D06-4709-AC55-AD04-A3D01C575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1AA70-FB6C-750F-9977-507B9D05887A}"/>
              </a:ext>
            </a:extLst>
          </p:cNvPr>
          <p:cNvSpPr>
            <a:spLocks noGrp="1"/>
          </p:cNvSpPr>
          <p:nvPr>
            <p:ph type="title"/>
          </p:nvPr>
        </p:nvSpPr>
        <p:spPr/>
        <p:txBody>
          <a:bodyPr/>
          <a:lstStyle/>
          <a:p>
            <a:pPr algn="ctr"/>
            <a:r>
              <a:rPr lang="en-US" dirty="0"/>
              <a:t>SECOND ORDER NEURONS</a:t>
            </a:r>
          </a:p>
        </p:txBody>
      </p:sp>
      <p:sp>
        <p:nvSpPr>
          <p:cNvPr id="3" name="Content Placeholder 2">
            <a:extLst>
              <a:ext uri="{FF2B5EF4-FFF2-40B4-BE49-F238E27FC236}">
                <a16:creationId xmlns:a16="http://schemas.microsoft.com/office/drawing/2014/main" id="{44D10D2E-5A9F-7233-9F85-851DAD9DDFCF}"/>
              </a:ext>
            </a:extLst>
          </p:cNvPr>
          <p:cNvSpPr>
            <a:spLocks noGrp="1"/>
          </p:cNvSpPr>
          <p:nvPr>
            <p:ph sz="half" idx="1"/>
          </p:nvPr>
        </p:nvSpPr>
        <p:spPr/>
        <p:txBody>
          <a:bodyPr>
            <a:normAutofit fontScale="92500" lnSpcReduction="10000"/>
          </a:bodyPr>
          <a:lstStyle/>
          <a:p>
            <a:pPr marL="536575" marR="0" lvl="0" indent="-457200" algn="l" rtl="0">
              <a:spcBef>
                <a:spcPts val="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Y1 and Y5 receptors </a:t>
            </a:r>
            <a:endParaRPr lang="en-US" sz="2800" b="0" i="0" u="none" strike="noStrike" cap="none" dirty="0">
              <a:solidFill>
                <a:srgbClr val="FF0000"/>
              </a:solidFill>
              <a:latin typeface="Avenir Book" panose="02000503020000020003" pitchFamily="2" charset="0"/>
              <a:ea typeface="Arial"/>
              <a:cs typeface="Arial"/>
            </a:endParaRPr>
          </a:p>
          <a:p>
            <a:pPr marL="53657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Activated by NPY and </a:t>
            </a:r>
            <a:r>
              <a:rPr lang="en-US" sz="2800" b="0" i="0" u="none" strike="noStrike" cap="none" dirty="0" err="1">
                <a:solidFill>
                  <a:srgbClr val="FF0000"/>
                </a:solidFill>
                <a:latin typeface="Avenir Book" panose="02000503020000020003" pitchFamily="2" charset="0"/>
                <a:ea typeface="Arial"/>
                <a:cs typeface="Arial"/>
                <a:sym typeface="Arial"/>
              </a:rPr>
              <a:t>AgRP</a:t>
            </a:r>
            <a:endParaRPr lang="en-US" sz="2800" b="0" i="0" u="none" strike="noStrike" cap="none" dirty="0">
              <a:solidFill>
                <a:srgbClr val="FF0000"/>
              </a:solidFill>
              <a:latin typeface="Avenir Book" panose="02000503020000020003" pitchFamily="2" charset="0"/>
              <a:ea typeface="Arial"/>
              <a:cs typeface="Arial"/>
            </a:endParaRPr>
          </a:p>
          <a:p>
            <a:pPr marL="53657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err="1">
                <a:solidFill>
                  <a:srgbClr val="FF0000"/>
                </a:solidFill>
                <a:latin typeface="Avenir Book" panose="02000503020000020003" pitchFamily="2" charset="0"/>
                <a:ea typeface="Arial"/>
                <a:cs typeface="Arial"/>
                <a:sym typeface="Arial"/>
              </a:rPr>
              <a:t>AgRP</a:t>
            </a:r>
            <a:r>
              <a:rPr lang="en-US" sz="2800" b="0" i="0" u="none" strike="noStrike" cap="none" dirty="0">
                <a:solidFill>
                  <a:srgbClr val="FF0000"/>
                </a:solidFill>
                <a:latin typeface="Avenir Book" panose="02000503020000020003" pitchFamily="2" charset="0"/>
                <a:ea typeface="Arial"/>
                <a:cs typeface="Arial"/>
                <a:sym typeface="Arial"/>
              </a:rPr>
              <a:t> also inhibits MC4 pathway</a:t>
            </a:r>
            <a:endParaRPr lang="en-US" sz="2800" b="0" i="0" u="none" strike="noStrike" cap="none" dirty="0">
              <a:solidFill>
                <a:srgbClr val="FF0000"/>
              </a:solidFill>
              <a:latin typeface="Avenir Book" panose="02000503020000020003" pitchFamily="2" charset="0"/>
              <a:ea typeface="Arial"/>
              <a:cs typeface="Arial"/>
            </a:endParaRPr>
          </a:p>
          <a:p>
            <a:pPr marL="536575" marR="0" lvl="0" indent="-457200" algn="l" rtl="0">
              <a:spcBef>
                <a:spcPts val="1200"/>
              </a:spcBef>
              <a:spcAft>
                <a:spcPts val="0"/>
              </a:spcAft>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Y1 causes MCH release→ sensory processing, anxiety, aggression, feeding, pleasure, reward, learning</a:t>
            </a:r>
            <a:endParaRPr lang="en-US" sz="2800" b="0" i="0" u="none" strike="noStrike" cap="none" dirty="0">
              <a:solidFill>
                <a:srgbClr val="FF0000"/>
              </a:solidFill>
              <a:latin typeface="Avenir Book" panose="02000503020000020003" pitchFamily="2" charset="0"/>
              <a:ea typeface="Arial"/>
              <a:cs typeface="Arial"/>
            </a:endParaRPr>
          </a:p>
          <a:p>
            <a:pPr marL="536575" indent="-457200">
              <a:spcBef>
                <a:spcPts val="1200"/>
              </a:spcBef>
              <a:buClr>
                <a:schemeClr val="accent1">
                  <a:lumMod val="75000"/>
                </a:schemeClr>
              </a:buClr>
              <a:buSzPct val="44444"/>
              <a:buFont typeface="Courier New" panose="02070309020205020404" pitchFamily="49" charset="0"/>
              <a:buChar char="o"/>
            </a:pPr>
            <a:r>
              <a:rPr lang="en-US" sz="2800" b="0" i="0" u="none" strike="noStrike" cap="none" dirty="0">
                <a:solidFill>
                  <a:srgbClr val="FF0000"/>
                </a:solidFill>
                <a:latin typeface="Avenir Book" panose="02000503020000020003" pitchFamily="2" charset="0"/>
                <a:ea typeface="Arial"/>
                <a:cs typeface="Arial"/>
                <a:sym typeface="Arial"/>
              </a:rPr>
              <a:t>Y2 causes Orexin A&amp;B release→</a:t>
            </a:r>
            <a:r>
              <a:rPr lang="en-US" sz="2800" dirty="0">
                <a:solidFill>
                  <a:srgbClr val="FF0000"/>
                </a:solidFill>
                <a:latin typeface="Avenir Book" panose="02000503020000020003" pitchFamily="2" charset="0"/>
              </a:rPr>
              <a:t> </a:t>
            </a:r>
            <a:r>
              <a:rPr lang="en-US" sz="2800" b="0" i="0" u="none" strike="noStrike" cap="none" dirty="0">
                <a:solidFill>
                  <a:srgbClr val="FF0000"/>
                </a:solidFill>
                <a:latin typeface="Avenir Book" panose="02000503020000020003" pitchFamily="2" charset="0"/>
                <a:ea typeface="Arial"/>
                <a:cs typeface="Arial"/>
                <a:sym typeface="Arial"/>
              </a:rPr>
              <a:t>increased arousal, hunt for food </a:t>
            </a:r>
            <a:endParaRPr lang="en-US" sz="2800" b="0" i="0" u="none" strike="noStrike" cap="none" dirty="0">
              <a:solidFill>
                <a:srgbClr val="FF0000"/>
              </a:solidFill>
              <a:latin typeface="Avenir Book" panose="02000503020000020003" pitchFamily="2" charset="0"/>
              <a:ea typeface="Arial"/>
              <a:cs typeface="Arial"/>
            </a:endParaRPr>
          </a:p>
        </p:txBody>
      </p:sp>
      <p:sp>
        <p:nvSpPr>
          <p:cNvPr id="4" name="Content Placeholder 3">
            <a:extLst>
              <a:ext uri="{FF2B5EF4-FFF2-40B4-BE49-F238E27FC236}">
                <a16:creationId xmlns:a16="http://schemas.microsoft.com/office/drawing/2014/main" id="{D7D9A2DA-52D8-C8BF-2A6B-388BDA584E24}"/>
              </a:ext>
            </a:extLst>
          </p:cNvPr>
          <p:cNvSpPr>
            <a:spLocks noGrp="1"/>
          </p:cNvSpPr>
          <p:nvPr>
            <p:ph sz="half" idx="2"/>
          </p:nvPr>
        </p:nvSpPr>
        <p:spPr/>
        <p:txBody>
          <a:bodyPr>
            <a:normAutofit fontScale="92500" lnSpcReduction="10000"/>
          </a:bodyPr>
          <a:lstStyle/>
          <a:p>
            <a:pPr marL="546100" marR="0" lvl="0" indent="-457200" algn="l" rtl="0">
              <a:spcBef>
                <a:spcPts val="0"/>
              </a:spcBef>
              <a:spcAft>
                <a:spcPts val="0"/>
              </a:spcAft>
              <a:buClr>
                <a:schemeClr val="accent1">
                  <a:lumMod val="75000"/>
                </a:schemeClr>
              </a:buClr>
              <a:buSzPts val="1200"/>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MC3 &amp; MC4 receptors</a:t>
            </a:r>
            <a:endParaRPr lang="en-US" sz="2800" b="0" i="0" u="none" strike="noStrike" cap="none" dirty="0">
              <a:solidFill>
                <a:srgbClr val="002060"/>
              </a:solidFill>
              <a:latin typeface="Avenir Book" panose="02000503020000020003" pitchFamily="2" charset="0"/>
              <a:ea typeface="Arial"/>
              <a:cs typeface="Arial"/>
            </a:endParaRPr>
          </a:p>
          <a:p>
            <a:pPr marL="546100" marR="0" lvl="0" indent="-457200" algn="l" rtl="0">
              <a:spcBef>
                <a:spcPts val="1200"/>
              </a:spcBef>
              <a:spcAft>
                <a:spcPts val="0"/>
              </a:spcAft>
              <a:buClr>
                <a:schemeClr val="accent1">
                  <a:lumMod val="75000"/>
                </a:schemeClr>
              </a:buClr>
              <a:buSzPts val="1200"/>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Activated by alpha-MSH</a:t>
            </a:r>
            <a:endParaRPr lang="en-US" sz="2800" b="0" i="0" u="none" strike="noStrike" cap="none" dirty="0">
              <a:solidFill>
                <a:srgbClr val="002060"/>
              </a:solidFill>
              <a:latin typeface="Avenir Book" panose="02000503020000020003" pitchFamily="2" charset="0"/>
              <a:ea typeface="Arial"/>
              <a:cs typeface="Arial"/>
            </a:endParaRPr>
          </a:p>
          <a:p>
            <a:pPr marL="546100" marR="0" lvl="0" indent="-457200" algn="l" rtl="0">
              <a:spcBef>
                <a:spcPts val="1200"/>
              </a:spcBef>
              <a:spcAft>
                <a:spcPts val="0"/>
              </a:spcAft>
              <a:buClr>
                <a:schemeClr val="accent1">
                  <a:lumMod val="75000"/>
                </a:schemeClr>
              </a:buClr>
              <a:buSzPts val="1200"/>
              <a:buFont typeface="Courier New" panose="02070309020205020404" pitchFamily="49" charset="0"/>
              <a:buChar char="o"/>
            </a:pPr>
            <a:r>
              <a:rPr lang="en-US" sz="2800" b="0" i="0" u="none" strike="noStrike" cap="none" dirty="0">
                <a:solidFill>
                  <a:srgbClr val="002060"/>
                </a:solidFill>
                <a:latin typeface="Avenir Book" panose="02000503020000020003" pitchFamily="2" charset="0"/>
                <a:ea typeface="Arial"/>
                <a:cs typeface="Arial"/>
                <a:sym typeface="Arial"/>
              </a:rPr>
              <a:t>Causes decreased appetite, increased energy expenditure</a:t>
            </a:r>
          </a:p>
          <a:p>
            <a:endParaRPr lang="en-US" dirty="0"/>
          </a:p>
        </p:txBody>
      </p:sp>
      <p:sp>
        <p:nvSpPr>
          <p:cNvPr id="5" name="TextBox 4">
            <a:extLst>
              <a:ext uri="{FF2B5EF4-FFF2-40B4-BE49-F238E27FC236}">
                <a16:creationId xmlns:a16="http://schemas.microsoft.com/office/drawing/2014/main" id="{8101B1F1-97E8-B7EF-C51D-DA0949A9438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BB66C84A-BCEC-0743-BCBC-76B76CE3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827468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4C52A-3B0B-A786-56A9-2A4A00C8646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857CFCF-AD7B-39FA-BED7-08E7E8E62E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885E4B2-8DB6-5AB5-4673-F429DAB4CCAE}"/>
              </a:ext>
            </a:extLst>
          </p:cNvPr>
          <p:cNvSpPr txBox="1"/>
          <p:nvPr/>
        </p:nvSpPr>
        <p:spPr>
          <a:xfrm>
            <a:off x="-74707" y="6611779"/>
            <a:ext cx="2164765" cy="246221"/>
          </a:xfrm>
          <a:prstGeom prst="rect">
            <a:avLst/>
          </a:prstGeom>
          <a:noFill/>
        </p:spPr>
        <p:txBody>
          <a:bodyPr wrap="square" rtlCol="0">
            <a:spAutoFit/>
          </a:bodyPr>
          <a:lstStyle/>
          <a:p>
            <a:pPr algn="ctr"/>
            <a:r>
              <a:rPr lang="en-US" sz="1000">
                <a:solidFill>
                  <a:schemeClr val="bg2">
                    <a:lumMod val="75000"/>
                  </a:schemeClr>
                </a:solidFill>
                <a:latin typeface="Avenir Book" panose="02000503020000020003" pitchFamily="2" charset="0"/>
              </a:rPr>
              <a:t>Disclaimer: For internal use only</a:t>
            </a:r>
            <a:endParaRPr lang="en-US" sz="1000" dirty="0">
              <a:solidFill>
                <a:schemeClr val="bg2">
                  <a:lumMod val="75000"/>
                </a:schemeClr>
              </a:solidFill>
              <a:latin typeface="Avenir Book" panose="02000503020000020003" pitchFamily="2" charset="0"/>
            </a:endParaRPr>
          </a:p>
        </p:txBody>
      </p:sp>
      <p:pic>
        <p:nvPicPr>
          <p:cNvPr id="4" name="Picture 3">
            <a:extLst>
              <a:ext uri="{FF2B5EF4-FFF2-40B4-BE49-F238E27FC236}">
                <a16:creationId xmlns:a16="http://schemas.microsoft.com/office/drawing/2014/main" id="{53BEBDD9-2AC1-4AFA-8E92-21A9C866C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9" name="Picture 8">
            <a:extLst>
              <a:ext uri="{FF2B5EF4-FFF2-40B4-BE49-F238E27FC236}">
                <a16:creationId xmlns:a16="http://schemas.microsoft.com/office/drawing/2014/main" id="{037F8AC8-992B-C464-CB71-CA1A04E49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0097" y="0"/>
            <a:ext cx="5491805" cy="6858000"/>
          </a:xfrm>
          <a:prstGeom prst="rect">
            <a:avLst/>
          </a:prstGeom>
        </p:spPr>
      </p:pic>
    </p:spTree>
    <p:extLst>
      <p:ext uri="{BB962C8B-B14F-4D97-AF65-F5344CB8AC3E}">
        <p14:creationId xmlns:p14="http://schemas.microsoft.com/office/powerpoint/2010/main" val="3940442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DB18C-A2AE-064F-2BDE-7594C014C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9107B3-5BF7-D40B-36E4-FD111EAA35C3}"/>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EVALUATION</a:t>
            </a:r>
          </a:p>
        </p:txBody>
      </p:sp>
      <p:pic>
        <p:nvPicPr>
          <p:cNvPr id="4" name="Picture 3">
            <a:extLst>
              <a:ext uri="{FF2B5EF4-FFF2-40B4-BE49-F238E27FC236}">
                <a16:creationId xmlns:a16="http://schemas.microsoft.com/office/drawing/2014/main" id="{D607CD06-F5BE-063C-0337-D777FAB73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CE1AF9BC-212F-AF34-9B8D-D135EDA0228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2703070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8D81-5DA6-BE2D-FA40-319B727090D0}"/>
              </a:ext>
            </a:extLst>
          </p:cNvPr>
          <p:cNvSpPr>
            <a:spLocks noGrp="1"/>
          </p:cNvSpPr>
          <p:nvPr>
            <p:ph type="title"/>
          </p:nvPr>
        </p:nvSpPr>
        <p:spPr/>
        <p:txBody>
          <a:bodyPr/>
          <a:lstStyle/>
          <a:p>
            <a:pPr algn="ctr"/>
            <a:r>
              <a:rPr lang="en-US" dirty="0">
                <a:latin typeface="Avenir Book" panose="02000503020000020003" pitchFamily="2" charset="0"/>
              </a:rPr>
              <a:t>PURPOSE</a:t>
            </a:r>
          </a:p>
        </p:txBody>
      </p:sp>
      <p:sp>
        <p:nvSpPr>
          <p:cNvPr id="3" name="Content Placeholder 2">
            <a:extLst>
              <a:ext uri="{FF2B5EF4-FFF2-40B4-BE49-F238E27FC236}">
                <a16:creationId xmlns:a16="http://schemas.microsoft.com/office/drawing/2014/main" id="{02D2CC97-22FB-0C66-AAF4-CE6281C7C158}"/>
              </a:ext>
            </a:extLst>
          </p:cNvPr>
          <p:cNvSpPr>
            <a:spLocks noGrp="1"/>
          </p:cNvSpPr>
          <p:nvPr>
            <p:ph idx="1"/>
          </p:nvPr>
        </p:nvSpPr>
        <p:spPr/>
        <p:txBody>
          <a:bodyPr>
            <a:normAutofit fontScale="92500" lnSpcReduction="10000"/>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Overnourished vs undernourished</a:t>
            </a: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Adequately muscled vs inadequately muscled </a:t>
            </a:r>
          </a:p>
          <a:p>
            <a:pPr marL="546100" marR="0" lvl="0" indent="-4572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Risk stratification</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Cardiovascular</a:t>
            </a:r>
          </a:p>
          <a:p>
            <a:pPr marL="1003300" lvl="1" indent="-457200" defTabSz="457200">
              <a:spcBef>
                <a:spcPts val="1000"/>
              </a:spcBef>
              <a:buClr>
                <a:schemeClr val="accent1"/>
              </a:buClr>
              <a:buSzPct val="80000"/>
            </a:pPr>
            <a:r>
              <a:rPr lang="en-US" dirty="0">
                <a:solidFill>
                  <a:schemeClr val="tx1">
                    <a:lumMod val="75000"/>
                    <a:lumOff val="25000"/>
                  </a:schemeClr>
                </a:solidFill>
                <a:latin typeface="Avenir Book" panose="02000503020000020003" pitchFamily="2" charset="0"/>
                <a:sym typeface="Arial"/>
              </a:rPr>
              <a:t>Metabolic</a:t>
            </a:r>
          </a:p>
          <a:p>
            <a:pPr marL="1003300" lvl="1" indent="-457200" defTabSz="457200">
              <a:spcBef>
                <a:spcPts val="1000"/>
              </a:spcBef>
              <a:buClr>
                <a:schemeClr val="accent1"/>
              </a:buClr>
              <a:buSzPct val="80000"/>
            </a:pPr>
            <a:r>
              <a:rPr lang="en-US" dirty="0">
                <a:solidFill>
                  <a:srgbClr val="FF0000"/>
                </a:solidFill>
                <a:latin typeface="Avenir Book" panose="02000503020000020003" pitchFamily="2" charset="0"/>
                <a:sym typeface="Arial"/>
              </a:rPr>
              <a:t>Eating Disorders</a:t>
            </a:r>
          </a:p>
          <a:p>
            <a:pPr marL="546100" marR="0" lvl="0" indent="-4572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Active d</a:t>
            </a:r>
            <a:r>
              <a:rPr lang="en-US" sz="2800" b="0" i="0" u="none" strike="noStrike" kern="1200" cap="none" dirty="0">
                <a:solidFill>
                  <a:schemeClr val="tx1">
                    <a:lumMod val="75000"/>
                    <a:lumOff val="25000"/>
                  </a:schemeClr>
                </a:solidFill>
                <a:latin typeface="Avenir Book" panose="02000503020000020003" pitchFamily="2" charset="0"/>
                <a:sym typeface="Arial"/>
              </a:rPr>
              <a:t>isease processes</a:t>
            </a:r>
          </a:p>
          <a:p>
            <a:pPr marL="546100" marR="0" lvl="0" indent="-4572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Assessment for comorbidities</a:t>
            </a: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rPr>
              <a:t>Current therapies which contribute to weight gain or difficulty with weight loss.</a:t>
            </a:r>
          </a:p>
          <a:p>
            <a:pPr marL="0" indent="0">
              <a:buNone/>
            </a:pPr>
            <a:endParaRPr lang="en-US" dirty="0"/>
          </a:p>
        </p:txBody>
      </p:sp>
      <p:sp>
        <p:nvSpPr>
          <p:cNvPr id="4" name="TextBox 3">
            <a:extLst>
              <a:ext uri="{FF2B5EF4-FFF2-40B4-BE49-F238E27FC236}">
                <a16:creationId xmlns:a16="http://schemas.microsoft.com/office/drawing/2014/main" id="{8BDB4386-0939-0717-D9B9-B358C7105B2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D0EE5BC-90C8-2A9E-E686-CFCBA38C1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528764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3044C-0991-5CF7-875E-86A0EC440E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DBA10-28B2-16DC-5DB4-0725A3214349}"/>
              </a:ext>
            </a:extLst>
          </p:cNvPr>
          <p:cNvSpPr>
            <a:spLocks noGrp="1"/>
          </p:cNvSpPr>
          <p:nvPr>
            <p:ph type="title"/>
          </p:nvPr>
        </p:nvSpPr>
        <p:spPr/>
        <p:txBody>
          <a:bodyPr/>
          <a:lstStyle/>
          <a:p>
            <a:pPr algn="ctr"/>
            <a:r>
              <a:rPr lang="en-US" dirty="0">
                <a:latin typeface="Avenir Book" panose="02000503020000020003" pitchFamily="2" charset="0"/>
              </a:rPr>
              <a:t>MEDICATION-ASSOCIATED </a:t>
            </a:r>
            <a:br>
              <a:rPr lang="en-US" dirty="0">
                <a:latin typeface="Avenir Book" panose="02000503020000020003" pitchFamily="2" charset="0"/>
              </a:rPr>
            </a:br>
            <a:r>
              <a:rPr lang="en-US" dirty="0">
                <a:latin typeface="Avenir Book" panose="02000503020000020003" pitchFamily="2" charset="0"/>
              </a:rPr>
              <a:t>WEIGHT GAIN</a:t>
            </a:r>
          </a:p>
        </p:txBody>
      </p:sp>
      <p:graphicFrame>
        <p:nvGraphicFramePr>
          <p:cNvPr id="6" name="Content Placeholder 5">
            <a:extLst>
              <a:ext uri="{FF2B5EF4-FFF2-40B4-BE49-F238E27FC236}">
                <a16:creationId xmlns:a16="http://schemas.microsoft.com/office/drawing/2014/main" id="{B042E9DD-BF34-02D2-4C3F-A8D75A1B728F}"/>
              </a:ext>
            </a:extLst>
          </p:cNvPr>
          <p:cNvGraphicFramePr>
            <a:graphicFrameLocks noGrp="1"/>
          </p:cNvGraphicFramePr>
          <p:nvPr>
            <p:ph idx="1"/>
            <p:extLst>
              <p:ext uri="{D42A27DB-BD31-4B8C-83A1-F6EECF244321}">
                <p14:modId xmlns:p14="http://schemas.microsoft.com/office/powerpoint/2010/main" val="2541760761"/>
              </p:ext>
            </p:extLst>
          </p:nvPr>
        </p:nvGraphicFramePr>
        <p:xfrm>
          <a:off x="838200" y="1825625"/>
          <a:ext cx="10263502" cy="3799840"/>
        </p:xfrm>
        <a:graphic>
          <a:graphicData uri="http://schemas.openxmlformats.org/drawingml/2006/table">
            <a:tbl>
              <a:tblPr firstRow="1" bandRow="1">
                <a:tableStyleId>{5C22544A-7EE6-4342-B048-85BDC9FD1C3A}</a:tableStyleId>
              </a:tblPr>
              <a:tblGrid>
                <a:gridCol w="2538730">
                  <a:extLst>
                    <a:ext uri="{9D8B030D-6E8A-4147-A177-3AD203B41FA5}">
                      <a16:colId xmlns:a16="http://schemas.microsoft.com/office/drawing/2014/main" val="698608509"/>
                    </a:ext>
                  </a:extLst>
                </a:gridCol>
                <a:gridCol w="3857625">
                  <a:extLst>
                    <a:ext uri="{9D8B030D-6E8A-4147-A177-3AD203B41FA5}">
                      <a16:colId xmlns:a16="http://schemas.microsoft.com/office/drawing/2014/main" val="1220608763"/>
                    </a:ext>
                  </a:extLst>
                </a:gridCol>
                <a:gridCol w="3867147">
                  <a:extLst>
                    <a:ext uri="{9D8B030D-6E8A-4147-A177-3AD203B41FA5}">
                      <a16:colId xmlns:a16="http://schemas.microsoft.com/office/drawing/2014/main" val="223209147"/>
                    </a:ext>
                  </a:extLst>
                </a:gridCol>
              </a:tblGrid>
              <a:tr h="370840">
                <a:tc>
                  <a:txBody>
                    <a:bodyPr/>
                    <a:lstStyle/>
                    <a:p>
                      <a:r>
                        <a:rPr lang="en-US" sz="1600" dirty="0">
                          <a:latin typeface="Avenir Book" panose="02000503020000020003" pitchFamily="2" charset="0"/>
                        </a:rPr>
                        <a:t>COMMON CLASSES</a:t>
                      </a:r>
                    </a:p>
                  </a:txBody>
                  <a:tcPr/>
                </a:tc>
                <a:tc>
                  <a:txBody>
                    <a:bodyPr/>
                    <a:lstStyle/>
                    <a:p>
                      <a:r>
                        <a:rPr lang="en-US" sz="1600" dirty="0">
                          <a:latin typeface="Avenir Book" panose="02000503020000020003" pitchFamily="2" charset="0"/>
                        </a:rPr>
                        <a:t>ASSOCIATED WITH WEIGHT GAIN</a:t>
                      </a:r>
                    </a:p>
                  </a:txBody>
                  <a:tcPr/>
                </a:tc>
                <a:tc>
                  <a:txBody>
                    <a:bodyPr/>
                    <a:lstStyle/>
                    <a:p>
                      <a:r>
                        <a:rPr lang="en-US" sz="1600" dirty="0">
                          <a:latin typeface="Avenir Book" panose="02000503020000020003" pitchFamily="2" charset="0"/>
                        </a:rPr>
                        <a:t>ALTERNATIVE(S)</a:t>
                      </a:r>
                    </a:p>
                  </a:txBody>
                  <a:tcPr/>
                </a:tc>
                <a:extLst>
                  <a:ext uri="{0D108BD9-81ED-4DB2-BD59-A6C34878D82A}">
                    <a16:rowId xmlns:a16="http://schemas.microsoft.com/office/drawing/2014/main" val="2286418974"/>
                  </a:ext>
                </a:extLst>
              </a:tr>
              <a:tr h="370840">
                <a:tc>
                  <a:txBody>
                    <a:bodyPr/>
                    <a:lstStyle/>
                    <a:p>
                      <a:r>
                        <a:rPr lang="en-US" sz="1600" dirty="0">
                          <a:latin typeface="Avenir Book" panose="02000503020000020003" pitchFamily="2" charset="0"/>
                        </a:rPr>
                        <a:t>Antidepressants</a:t>
                      </a:r>
                    </a:p>
                  </a:txBody>
                  <a:tcPr/>
                </a:tc>
                <a:tc>
                  <a:txBody>
                    <a:bodyPr/>
                    <a:lstStyle/>
                    <a:p>
                      <a:r>
                        <a:rPr lang="en-US" sz="1600" dirty="0">
                          <a:latin typeface="Avenir Book" panose="02000503020000020003" pitchFamily="2" charset="0"/>
                        </a:rPr>
                        <a:t>Tricyclics, mirtazapine, Many SSRIs</a:t>
                      </a:r>
                    </a:p>
                  </a:txBody>
                  <a:tcPr/>
                </a:tc>
                <a:tc>
                  <a:txBody>
                    <a:bodyPr/>
                    <a:lstStyle/>
                    <a:p>
                      <a:r>
                        <a:rPr lang="en-US" sz="1600" dirty="0">
                          <a:latin typeface="Avenir Book" panose="02000503020000020003" pitchFamily="2" charset="0"/>
                        </a:rPr>
                        <a:t>Bupropion, Fluoxetine, SNRIs</a:t>
                      </a:r>
                    </a:p>
                  </a:txBody>
                  <a:tcPr/>
                </a:tc>
                <a:extLst>
                  <a:ext uri="{0D108BD9-81ED-4DB2-BD59-A6C34878D82A}">
                    <a16:rowId xmlns:a16="http://schemas.microsoft.com/office/drawing/2014/main" val="168710942"/>
                  </a:ext>
                </a:extLst>
              </a:tr>
              <a:tr h="370840">
                <a:tc>
                  <a:txBody>
                    <a:bodyPr/>
                    <a:lstStyle/>
                    <a:p>
                      <a:r>
                        <a:rPr lang="en-US" sz="1600" dirty="0">
                          <a:latin typeface="Avenir Book" panose="02000503020000020003" pitchFamily="2" charset="0"/>
                        </a:rPr>
                        <a:t>Anticonvulsants</a:t>
                      </a:r>
                    </a:p>
                  </a:txBody>
                  <a:tcPr/>
                </a:tc>
                <a:tc>
                  <a:txBody>
                    <a:bodyPr/>
                    <a:lstStyle/>
                    <a:p>
                      <a:r>
                        <a:rPr lang="en-US" sz="1600" dirty="0">
                          <a:latin typeface="Avenir Book" panose="02000503020000020003" pitchFamily="2" charset="0"/>
                        </a:rPr>
                        <a:t>Gabapentin, </a:t>
                      </a:r>
                      <a:r>
                        <a:rPr lang="en-US" sz="1600" dirty="0" err="1">
                          <a:latin typeface="Avenir Book" panose="02000503020000020003" pitchFamily="2" charset="0"/>
                        </a:rPr>
                        <a:t>carbmazepine</a:t>
                      </a:r>
                      <a:r>
                        <a:rPr lang="en-US" sz="1600" dirty="0">
                          <a:latin typeface="Avenir Book" panose="02000503020000020003" pitchFamily="2" charset="0"/>
                        </a:rPr>
                        <a:t>, valproate</a:t>
                      </a:r>
                    </a:p>
                  </a:txBody>
                  <a:tcPr/>
                </a:tc>
                <a:tc>
                  <a:txBody>
                    <a:bodyPr/>
                    <a:lstStyle/>
                    <a:p>
                      <a:r>
                        <a:rPr lang="en-US" sz="1600" dirty="0">
                          <a:latin typeface="Avenir Book" panose="02000503020000020003" pitchFamily="2" charset="0"/>
                        </a:rPr>
                        <a:t>Topiramate, zonisamide</a:t>
                      </a:r>
                    </a:p>
                  </a:txBody>
                  <a:tcPr/>
                </a:tc>
                <a:extLst>
                  <a:ext uri="{0D108BD9-81ED-4DB2-BD59-A6C34878D82A}">
                    <a16:rowId xmlns:a16="http://schemas.microsoft.com/office/drawing/2014/main" val="2333831536"/>
                  </a:ext>
                </a:extLst>
              </a:tr>
              <a:tr h="370840">
                <a:tc>
                  <a:txBody>
                    <a:bodyPr/>
                    <a:lstStyle/>
                    <a:p>
                      <a:r>
                        <a:rPr lang="en-US" sz="1600" dirty="0">
                          <a:latin typeface="Avenir Book" panose="02000503020000020003" pitchFamily="2" charset="0"/>
                        </a:rPr>
                        <a:t>Antipsychotics</a:t>
                      </a:r>
                    </a:p>
                  </a:txBody>
                  <a:tcPr/>
                </a:tc>
                <a:tc>
                  <a:txBody>
                    <a:bodyPr/>
                    <a:lstStyle/>
                    <a:p>
                      <a:r>
                        <a:rPr lang="en-US" sz="1600" dirty="0">
                          <a:latin typeface="Avenir Book" panose="02000503020000020003" pitchFamily="2" charset="0"/>
                        </a:rPr>
                        <a:t>Clozapine, </a:t>
                      </a:r>
                      <a:r>
                        <a:rPr lang="en-US" sz="1600" dirty="0" err="1">
                          <a:latin typeface="Avenir Book" panose="02000503020000020003" pitchFamily="2" charset="0"/>
                        </a:rPr>
                        <a:t>risperdone</a:t>
                      </a:r>
                      <a:r>
                        <a:rPr lang="en-US" sz="1600" dirty="0">
                          <a:latin typeface="Avenir Book" panose="02000503020000020003" pitchFamily="2" charset="0"/>
                        </a:rPr>
                        <a:t>, olanzapine, quetiapine</a:t>
                      </a:r>
                    </a:p>
                  </a:txBody>
                  <a:tcPr/>
                </a:tc>
                <a:tc>
                  <a:txBody>
                    <a:bodyPr/>
                    <a:lstStyle/>
                    <a:p>
                      <a:r>
                        <a:rPr lang="en-US" sz="1600" b="0" i="0" kern="1200" dirty="0">
                          <a:solidFill>
                            <a:schemeClr val="dk1"/>
                          </a:solidFill>
                          <a:effectLst/>
                          <a:latin typeface="Avenir Book" panose="02000503020000020003" pitchFamily="2" charset="0"/>
                          <a:ea typeface="+mn-ea"/>
                          <a:cs typeface="+mn-cs"/>
                        </a:rPr>
                        <a:t>Ziprasidone, aripiprazole</a:t>
                      </a:r>
                      <a:endParaRPr lang="en-US" sz="1600" dirty="0">
                        <a:latin typeface="Avenir Book" panose="02000503020000020003" pitchFamily="2" charset="0"/>
                      </a:endParaRPr>
                    </a:p>
                  </a:txBody>
                  <a:tcPr/>
                </a:tc>
                <a:extLst>
                  <a:ext uri="{0D108BD9-81ED-4DB2-BD59-A6C34878D82A}">
                    <a16:rowId xmlns:a16="http://schemas.microsoft.com/office/drawing/2014/main" val="214917867"/>
                  </a:ext>
                </a:extLst>
              </a:tr>
              <a:tr h="370840">
                <a:tc>
                  <a:txBody>
                    <a:bodyPr/>
                    <a:lstStyle/>
                    <a:p>
                      <a:r>
                        <a:rPr lang="en-US" sz="1600" dirty="0">
                          <a:latin typeface="Avenir Book" panose="02000503020000020003" pitchFamily="2" charset="0"/>
                        </a:rPr>
                        <a:t>Antihyperglycemics</a:t>
                      </a:r>
                    </a:p>
                  </a:txBody>
                  <a:tcPr/>
                </a:tc>
                <a:tc>
                  <a:txBody>
                    <a:bodyPr/>
                    <a:lstStyle/>
                    <a:p>
                      <a:r>
                        <a:rPr lang="en-US" sz="1600" dirty="0">
                          <a:latin typeface="Avenir Book" panose="02000503020000020003" pitchFamily="2" charset="0"/>
                        </a:rPr>
                        <a:t>Insulin, Sulfonylureas, TZDs, </a:t>
                      </a:r>
                      <a:r>
                        <a:rPr lang="en-US" sz="1600" dirty="0" err="1">
                          <a:latin typeface="Avenir Book" panose="02000503020000020003" pitchFamily="2" charset="0"/>
                        </a:rPr>
                        <a:t>metaglinides</a:t>
                      </a:r>
                      <a:endParaRPr lang="en-US" sz="1600" dirty="0">
                        <a:latin typeface="Avenir Book" panose="02000503020000020003" pitchFamily="2" charset="0"/>
                      </a:endParaRPr>
                    </a:p>
                  </a:txBody>
                  <a:tcPr/>
                </a:tc>
                <a:tc>
                  <a:txBody>
                    <a:bodyPr/>
                    <a:lstStyle/>
                    <a:p>
                      <a:r>
                        <a:rPr lang="en-US" sz="1600" dirty="0">
                          <a:latin typeface="Avenir Book" panose="02000503020000020003" pitchFamily="2" charset="0"/>
                        </a:rPr>
                        <a:t>Metformin, acarbose, GLP-1s, SGLT-2s</a:t>
                      </a:r>
                    </a:p>
                  </a:txBody>
                  <a:tcPr/>
                </a:tc>
                <a:extLst>
                  <a:ext uri="{0D108BD9-81ED-4DB2-BD59-A6C34878D82A}">
                    <a16:rowId xmlns:a16="http://schemas.microsoft.com/office/drawing/2014/main" val="3993075976"/>
                  </a:ext>
                </a:extLst>
              </a:tr>
              <a:tr h="370840">
                <a:tc>
                  <a:txBody>
                    <a:bodyPr/>
                    <a:lstStyle/>
                    <a:p>
                      <a:r>
                        <a:rPr lang="en-US" sz="1600" dirty="0">
                          <a:latin typeface="Avenir Book" panose="02000503020000020003" pitchFamily="2" charset="0"/>
                        </a:rPr>
                        <a:t>Gynecologic medications</a:t>
                      </a:r>
                    </a:p>
                  </a:txBody>
                  <a:tcPr/>
                </a:tc>
                <a:tc>
                  <a:txBody>
                    <a:bodyPr/>
                    <a:lstStyle/>
                    <a:p>
                      <a:r>
                        <a:rPr lang="en-US" sz="1600" dirty="0" err="1">
                          <a:latin typeface="Avenir Book" panose="02000503020000020003" pitchFamily="2" charset="0"/>
                        </a:rPr>
                        <a:t>Depo-provera</a:t>
                      </a:r>
                      <a:r>
                        <a:rPr lang="en-US" sz="1600" dirty="0">
                          <a:latin typeface="Avenir Book" panose="02000503020000020003" pitchFamily="2" charset="0"/>
                        </a:rPr>
                        <a:t>, Many estrogen containing contraceptives, Lupron</a:t>
                      </a:r>
                    </a:p>
                  </a:txBody>
                  <a:tcPr/>
                </a:tc>
                <a:tc>
                  <a:txBody>
                    <a:bodyPr/>
                    <a:lstStyle/>
                    <a:p>
                      <a:r>
                        <a:rPr lang="en-US" sz="1600" dirty="0">
                          <a:latin typeface="Avenir Book" panose="02000503020000020003" pitchFamily="2" charset="0"/>
                        </a:rPr>
                        <a:t>Paragard, Barrier methods, progesterone only pill, IUD, or implant</a:t>
                      </a:r>
                    </a:p>
                  </a:txBody>
                  <a:tcPr/>
                </a:tc>
                <a:extLst>
                  <a:ext uri="{0D108BD9-81ED-4DB2-BD59-A6C34878D82A}">
                    <a16:rowId xmlns:a16="http://schemas.microsoft.com/office/drawing/2014/main" val="2024648871"/>
                  </a:ext>
                </a:extLst>
              </a:tr>
              <a:tr h="370840">
                <a:tc>
                  <a:txBody>
                    <a:bodyPr/>
                    <a:lstStyle/>
                    <a:p>
                      <a:r>
                        <a:rPr lang="en-US" sz="1600" dirty="0">
                          <a:latin typeface="Avenir Book" panose="02000503020000020003" pitchFamily="2" charset="0"/>
                        </a:rPr>
                        <a:t>Antihypertensives</a:t>
                      </a:r>
                    </a:p>
                  </a:txBody>
                  <a:tcPr/>
                </a:tc>
                <a:tc>
                  <a:txBody>
                    <a:bodyPr/>
                    <a:lstStyle/>
                    <a:p>
                      <a:r>
                        <a:rPr lang="en-US" sz="1600" dirty="0">
                          <a:latin typeface="Avenir Book" panose="02000503020000020003" pitchFamily="2" charset="0"/>
                        </a:rPr>
                        <a:t>Beta-blockers, alpha-blockers</a:t>
                      </a:r>
                    </a:p>
                  </a:txBody>
                  <a:tcPr/>
                </a:tc>
                <a:tc>
                  <a:txBody>
                    <a:bodyPr/>
                    <a:lstStyle/>
                    <a:p>
                      <a:r>
                        <a:rPr lang="en-US" sz="1600" dirty="0" err="1">
                          <a:latin typeface="Avenir Book" panose="02000503020000020003" pitchFamily="2" charset="0"/>
                        </a:rPr>
                        <a:t>ACEi</a:t>
                      </a:r>
                      <a:r>
                        <a:rPr lang="en-US" sz="1600" dirty="0">
                          <a:latin typeface="Avenir Book" panose="02000503020000020003" pitchFamily="2" charset="0"/>
                        </a:rPr>
                        <a:t>, ARB, CCB</a:t>
                      </a:r>
                    </a:p>
                  </a:txBody>
                  <a:tcPr/>
                </a:tc>
                <a:extLst>
                  <a:ext uri="{0D108BD9-81ED-4DB2-BD59-A6C34878D82A}">
                    <a16:rowId xmlns:a16="http://schemas.microsoft.com/office/drawing/2014/main" val="875619446"/>
                  </a:ext>
                </a:extLst>
              </a:tr>
              <a:tr h="370840">
                <a:tc>
                  <a:txBody>
                    <a:bodyPr/>
                    <a:lstStyle/>
                    <a:p>
                      <a:r>
                        <a:rPr lang="en-US" sz="1600" dirty="0">
                          <a:latin typeface="Avenir Book" panose="02000503020000020003" pitchFamily="2" charset="0"/>
                        </a:rPr>
                        <a:t>Antihistamines</a:t>
                      </a:r>
                    </a:p>
                  </a:txBody>
                  <a:tcPr/>
                </a:tc>
                <a:tc>
                  <a:txBody>
                    <a:bodyPr/>
                    <a:lstStyle/>
                    <a:p>
                      <a:r>
                        <a:rPr lang="en-US" sz="1600" dirty="0">
                          <a:latin typeface="Avenir Book" panose="02000503020000020003" pitchFamily="2" charset="0"/>
                        </a:rPr>
                        <a:t>Diphenhydramine, Cetirizine, Cyproheptadine</a:t>
                      </a:r>
                    </a:p>
                  </a:txBody>
                  <a:tcPr/>
                </a:tc>
                <a:tc>
                  <a:txBody>
                    <a:bodyPr/>
                    <a:lstStyle/>
                    <a:p>
                      <a:r>
                        <a:rPr lang="en-US" sz="1600" dirty="0">
                          <a:latin typeface="Avenir Book" panose="02000503020000020003" pitchFamily="2" charset="0"/>
                        </a:rPr>
                        <a:t>Loratadine, Fexofenadine</a:t>
                      </a:r>
                    </a:p>
                  </a:txBody>
                  <a:tcPr/>
                </a:tc>
                <a:extLst>
                  <a:ext uri="{0D108BD9-81ED-4DB2-BD59-A6C34878D82A}">
                    <a16:rowId xmlns:a16="http://schemas.microsoft.com/office/drawing/2014/main" val="3812099355"/>
                  </a:ext>
                </a:extLst>
              </a:tr>
            </a:tbl>
          </a:graphicData>
        </a:graphic>
      </p:graphicFrame>
      <p:sp>
        <p:nvSpPr>
          <p:cNvPr id="4" name="TextBox 3">
            <a:extLst>
              <a:ext uri="{FF2B5EF4-FFF2-40B4-BE49-F238E27FC236}">
                <a16:creationId xmlns:a16="http://schemas.microsoft.com/office/drawing/2014/main" id="{D66A95E6-6DFB-4F0A-EE24-82D3D4A17F3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1B510D5-1B5E-6398-49A1-2EDD5199F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TextBox 6">
            <a:extLst>
              <a:ext uri="{FF2B5EF4-FFF2-40B4-BE49-F238E27FC236}">
                <a16:creationId xmlns:a16="http://schemas.microsoft.com/office/drawing/2014/main" id="{81A57CA1-A704-4E30-8CBA-094A0A769854}"/>
              </a:ext>
            </a:extLst>
          </p:cNvPr>
          <p:cNvSpPr txBox="1"/>
          <p:nvPr/>
        </p:nvSpPr>
        <p:spPr>
          <a:xfrm>
            <a:off x="838200" y="5625465"/>
            <a:ext cx="7215187" cy="276999"/>
          </a:xfrm>
          <a:prstGeom prst="rect">
            <a:avLst/>
          </a:prstGeom>
          <a:noFill/>
        </p:spPr>
        <p:txBody>
          <a:bodyPr wrap="square" rtlCol="0">
            <a:spAutoFit/>
          </a:bodyPr>
          <a:lstStyle/>
          <a:p>
            <a:r>
              <a:rPr lang="en-US" sz="1200" dirty="0">
                <a:latin typeface="Avenir Book" panose="02000503020000020003" pitchFamily="2" charset="0"/>
              </a:rPr>
              <a:t>*Not an exhaustive list of medications associated with weight gain</a:t>
            </a:r>
          </a:p>
        </p:txBody>
      </p:sp>
    </p:spTree>
    <p:extLst>
      <p:ext uri="{BB962C8B-B14F-4D97-AF65-F5344CB8AC3E}">
        <p14:creationId xmlns:p14="http://schemas.microsoft.com/office/powerpoint/2010/main" val="1428379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3E677-EC9C-D0DA-7259-80D5F8F15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F3AFE-63C5-C782-90D2-0865FF601093}"/>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BIOMETRICS</a:t>
            </a:r>
          </a:p>
        </p:txBody>
      </p:sp>
      <p:pic>
        <p:nvPicPr>
          <p:cNvPr id="4" name="Picture 3">
            <a:extLst>
              <a:ext uri="{FF2B5EF4-FFF2-40B4-BE49-F238E27FC236}">
                <a16:creationId xmlns:a16="http://schemas.microsoft.com/office/drawing/2014/main" id="{31185EB0-0540-3A3F-C1AB-AD42C87E8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F480D83E-7732-6FE3-9865-9DE288EC0AF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864151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E0934-1AA7-4DC2-2DA9-50D5E0A375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89A59-C864-99A9-C760-4EA97A378989}"/>
              </a:ext>
            </a:extLst>
          </p:cNvPr>
          <p:cNvSpPr>
            <a:spLocks noGrp="1"/>
          </p:cNvSpPr>
          <p:nvPr>
            <p:ph type="title"/>
          </p:nvPr>
        </p:nvSpPr>
        <p:spPr/>
        <p:txBody>
          <a:bodyPr/>
          <a:lstStyle/>
          <a:p>
            <a:pPr algn="ctr"/>
            <a:r>
              <a:rPr lang="en-US" dirty="0">
                <a:latin typeface="Avenir Book" panose="02000503020000020003" pitchFamily="2" charset="0"/>
              </a:rPr>
              <a:t>BODY MASS INDEX (BMI) </a:t>
            </a:r>
          </a:p>
        </p:txBody>
      </p:sp>
      <p:sp>
        <p:nvSpPr>
          <p:cNvPr id="3" name="Content Placeholder 2">
            <a:extLst>
              <a:ext uri="{FF2B5EF4-FFF2-40B4-BE49-F238E27FC236}">
                <a16:creationId xmlns:a16="http://schemas.microsoft.com/office/drawing/2014/main" id="{5FCAA915-97D1-539C-AF5C-B5380106AE31}"/>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Normal weight 18.5-24.9</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Overweight 25.0-29.9</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Class 1 obesity 30.0-34.9</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Class 2 obesity 35.0-39.9</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Class 3 obesity &gt;40.0</a:t>
            </a:r>
            <a:endParaRPr lang="en-US" sz="2800" b="0" i="0" u="none" strike="noStrike" kern="1200" cap="none" dirty="0">
              <a:solidFill>
                <a:schemeClr val="tx1">
                  <a:lumMod val="75000"/>
                  <a:lumOff val="25000"/>
                </a:schemeClr>
              </a:solidFill>
              <a:latin typeface="Avenir Book" panose="02000503020000020003" pitchFamily="2" charset="0"/>
            </a:endParaRPr>
          </a:p>
          <a:p>
            <a:pPr marL="0" indent="0">
              <a:buNone/>
            </a:pPr>
            <a:endParaRPr lang="en-US" dirty="0"/>
          </a:p>
        </p:txBody>
      </p:sp>
      <p:sp>
        <p:nvSpPr>
          <p:cNvPr id="4" name="TextBox 3">
            <a:extLst>
              <a:ext uri="{FF2B5EF4-FFF2-40B4-BE49-F238E27FC236}">
                <a16:creationId xmlns:a16="http://schemas.microsoft.com/office/drawing/2014/main" id="{7FD5A7BB-EB84-83DB-4AEA-F0FA6D2CBF5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6BCF9CCE-1860-005E-0CDA-3EEA0620E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00593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593E-190D-8E67-F154-FE9A89063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6A617-3248-4B4A-9E9A-C2EF0900AC04}"/>
              </a:ext>
            </a:extLst>
          </p:cNvPr>
          <p:cNvSpPr>
            <a:spLocks noGrp="1"/>
          </p:cNvSpPr>
          <p:nvPr>
            <p:ph type="title"/>
          </p:nvPr>
        </p:nvSpPr>
        <p:spPr/>
        <p:txBody>
          <a:bodyPr/>
          <a:lstStyle/>
          <a:p>
            <a:pPr algn="ctr"/>
            <a:r>
              <a:rPr lang="en-US" dirty="0">
                <a:latin typeface="Avenir Book" panose="02000503020000020003" pitchFamily="2" charset="0"/>
              </a:rPr>
              <a:t>PEDIATRIC BMI </a:t>
            </a:r>
          </a:p>
        </p:txBody>
      </p:sp>
      <p:sp>
        <p:nvSpPr>
          <p:cNvPr id="3" name="Content Placeholder 2">
            <a:extLst>
              <a:ext uri="{FF2B5EF4-FFF2-40B4-BE49-F238E27FC236}">
                <a16:creationId xmlns:a16="http://schemas.microsoft.com/office/drawing/2014/main" id="{84F0A445-8846-30CA-5732-45E01AC23228}"/>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Normal weight &lt;85</a:t>
            </a:r>
            <a:r>
              <a:rPr lang="en-US" sz="2800" b="0" i="0" u="none" strike="noStrike" kern="1200" cap="none" baseline="30000" dirty="0">
                <a:solidFill>
                  <a:schemeClr val="tx1">
                    <a:lumMod val="75000"/>
                    <a:lumOff val="25000"/>
                  </a:schemeClr>
                </a:solidFill>
                <a:latin typeface="Avenir Book" panose="02000503020000020003" pitchFamily="2" charset="0"/>
                <a:sym typeface="Arial"/>
              </a:rPr>
              <a:t>th</a:t>
            </a:r>
            <a:r>
              <a:rPr lang="en-US" sz="2800" b="0" i="0" u="none" strike="noStrike" kern="1200" cap="none" dirty="0">
                <a:solidFill>
                  <a:schemeClr val="tx1">
                    <a:lumMod val="75000"/>
                    <a:lumOff val="25000"/>
                  </a:schemeClr>
                </a:solidFill>
                <a:latin typeface="Avenir Book" panose="02000503020000020003" pitchFamily="2" charset="0"/>
                <a:sym typeface="Arial"/>
              </a:rPr>
              <a:t> percentile</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Overweight 85</a:t>
            </a:r>
            <a:r>
              <a:rPr lang="en-US" sz="2800" b="0" i="0" u="none" strike="noStrike" kern="1200" cap="none" baseline="30000" dirty="0">
                <a:solidFill>
                  <a:schemeClr val="tx1">
                    <a:lumMod val="75000"/>
                    <a:lumOff val="25000"/>
                  </a:schemeClr>
                </a:solidFill>
                <a:latin typeface="Avenir Book" panose="02000503020000020003" pitchFamily="2" charset="0"/>
                <a:sym typeface="Arial"/>
              </a:rPr>
              <a:t>th</a:t>
            </a:r>
            <a:r>
              <a:rPr lang="en-US" sz="2800" b="0" i="0" u="none" strike="noStrike" kern="1200" cap="none" dirty="0">
                <a:solidFill>
                  <a:schemeClr val="tx1">
                    <a:lumMod val="75000"/>
                    <a:lumOff val="25000"/>
                  </a:schemeClr>
                </a:solidFill>
                <a:latin typeface="Avenir Book" panose="02000503020000020003" pitchFamily="2" charset="0"/>
                <a:sym typeface="Arial"/>
              </a:rPr>
              <a:t> to &lt;95</a:t>
            </a:r>
            <a:r>
              <a:rPr lang="en-US" sz="2800" b="0" i="0" u="none" strike="noStrike" kern="1200" cap="none" baseline="30000" dirty="0">
                <a:solidFill>
                  <a:schemeClr val="tx1">
                    <a:lumMod val="75000"/>
                    <a:lumOff val="25000"/>
                  </a:schemeClr>
                </a:solidFill>
                <a:latin typeface="Avenir Book" panose="02000503020000020003" pitchFamily="2" charset="0"/>
                <a:sym typeface="Arial"/>
              </a:rPr>
              <a:t>th</a:t>
            </a:r>
            <a:r>
              <a:rPr lang="en-US" sz="2800" b="0" i="0" u="none" strike="noStrike" kern="1200" cap="none" dirty="0">
                <a:solidFill>
                  <a:schemeClr val="tx1">
                    <a:lumMod val="75000"/>
                    <a:lumOff val="25000"/>
                  </a:schemeClr>
                </a:solidFill>
                <a:latin typeface="Avenir Book" panose="02000503020000020003" pitchFamily="2" charset="0"/>
                <a:sym typeface="Arial"/>
              </a:rPr>
              <a:t> percentile</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O</a:t>
            </a:r>
            <a:r>
              <a:rPr lang="en-US" sz="2800" b="0" i="0" u="none" strike="noStrike" kern="1200" cap="none" dirty="0">
                <a:solidFill>
                  <a:schemeClr val="tx1">
                    <a:lumMod val="75000"/>
                    <a:lumOff val="25000"/>
                  </a:schemeClr>
                </a:solidFill>
                <a:latin typeface="Avenir Book" panose="02000503020000020003" pitchFamily="2" charset="0"/>
                <a:sym typeface="Arial"/>
              </a:rPr>
              <a:t>besity ≥95</a:t>
            </a:r>
            <a:r>
              <a:rPr lang="en-US" sz="2800" b="0" i="0" u="none" strike="noStrike" kern="1200" cap="none" baseline="30000" dirty="0">
                <a:solidFill>
                  <a:schemeClr val="tx1">
                    <a:lumMod val="75000"/>
                    <a:lumOff val="25000"/>
                  </a:schemeClr>
                </a:solidFill>
                <a:latin typeface="Avenir Book" panose="02000503020000020003" pitchFamily="2" charset="0"/>
                <a:sym typeface="Arial"/>
              </a:rPr>
              <a:t>th</a:t>
            </a:r>
            <a:r>
              <a:rPr lang="en-US" sz="2800" b="0" i="0" u="none" strike="noStrike" kern="1200" cap="none" dirty="0">
                <a:solidFill>
                  <a:schemeClr val="tx1">
                    <a:lumMod val="75000"/>
                    <a:lumOff val="25000"/>
                  </a:schemeClr>
                </a:solidFill>
                <a:latin typeface="Avenir Book" panose="02000503020000020003" pitchFamily="2" charset="0"/>
                <a:sym typeface="Arial"/>
              </a:rPr>
              <a:t> percentile</a:t>
            </a:r>
            <a:endParaRPr lang="en-US" sz="2800" b="0" i="0" u="none" strike="noStrike" kern="1200" cap="none" dirty="0">
              <a:solidFill>
                <a:schemeClr val="tx1">
                  <a:lumMod val="75000"/>
                  <a:lumOff val="25000"/>
                </a:schemeClr>
              </a:solidFill>
              <a:latin typeface="Avenir Book" panose="02000503020000020003" pitchFamily="2" charset="0"/>
            </a:endParaRPr>
          </a:p>
          <a:p>
            <a:pPr marL="546100" marR="0" lvl="0" indent="-457200" defTabSz="457200">
              <a:spcBef>
                <a:spcPts val="1000"/>
              </a:spcBef>
              <a:buClr>
                <a:schemeClr val="accent1"/>
              </a:buClr>
              <a:buSzPct val="80000"/>
              <a:buFont typeface="Courier New" panose="02070309020205020404" pitchFamily="49" charset="0"/>
              <a:buChar char="o"/>
            </a:pPr>
            <a:r>
              <a:rPr lang="en-US" sz="2800" b="0" i="0" u="none" strike="noStrike" kern="1200" cap="none" dirty="0">
                <a:solidFill>
                  <a:schemeClr val="tx1">
                    <a:lumMod val="75000"/>
                    <a:lumOff val="25000"/>
                  </a:schemeClr>
                </a:solidFill>
                <a:latin typeface="Avenir Book" panose="02000503020000020003" pitchFamily="2" charset="0"/>
                <a:sym typeface="Arial"/>
              </a:rPr>
              <a:t>Severe Obesity ≥99</a:t>
            </a:r>
            <a:r>
              <a:rPr lang="en-US" sz="2800" b="0" i="0" u="none" strike="noStrike" kern="1200" cap="none" baseline="30000" dirty="0">
                <a:solidFill>
                  <a:schemeClr val="tx1">
                    <a:lumMod val="75000"/>
                    <a:lumOff val="25000"/>
                  </a:schemeClr>
                </a:solidFill>
                <a:latin typeface="Avenir Book" panose="02000503020000020003" pitchFamily="2" charset="0"/>
                <a:sym typeface="Arial"/>
              </a:rPr>
              <a:t>th</a:t>
            </a:r>
            <a:r>
              <a:rPr lang="en-US" sz="2800" b="0" i="0" u="none" strike="noStrike" kern="1200" cap="none" dirty="0">
                <a:solidFill>
                  <a:schemeClr val="tx1">
                    <a:lumMod val="75000"/>
                    <a:lumOff val="25000"/>
                  </a:schemeClr>
                </a:solidFill>
                <a:latin typeface="Avenir Book" panose="02000503020000020003" pitchFamily="2" charset="0"/>
                <a:sym typeface="Arial"/>
              </a:rPr>
              <a:t> percentile</a:t>
            </a:r>
            <a:endParaRPr lang="en-US" sz="2800" b="0" i="0" u="none" strike="noStrike" kern="1200" cap="none" dirty="0">
              <a:solidFill>
                <a:schemeClr val="tx1">
                  <a:lumMod val="75000"/>
                  <a:lumOff val="25000"/>
                </a:schemeClr>
              </a:solidFill>
              <a:latin typeface="Avenir Book" panose="02000503020000020003" pitchFamily="2" charset="0"/>
            </a:endParaRPr>
          </a:p>
        </p:txBody>
      </p:sp>
      <p:sp>
        <p:nvSpPr>
          <p:cNvPr id="4" name="TextBox 3">
            <a:extLst>
              <a:ext uri="{FF2B5EF4-FFF2-40B4-BE49-F238E27FC236}">
                <a16:creationId xmlns:a16="http://schemas.microsoft.com/office/drawing/2014/main" id="{CE3257EA-94EF-3345-484C-8F79F77926C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222E8118-1C73-5DEA-5B91-ABA367C9C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108371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C9FD-E43A-6792-9CB8-0E73588C5A7C}"/>
              </a:ext>
            </a:extLst>
          </p:cNvPr>
          <p:cNvSpPr>
            <a:spLocks noGrp="1"/>
          </p:cNvSpPr>
          <p:nvPr>
            <p:ph type="title"/>
          </p:nvPr>
        </p:nvSpPr>
        <p:spPr/>
        <p:txBody>
          <a:bodyPr/>
          <a:lstStyle/>
          <a:p>
            <a:pPr algn="ctr"/>
            <a:r>
              <a:rPr lang="en-US" dirty="0">
                <a:latin typeface="Avenir Book" panose="02000503020000020003" pitchFamily="2" charset="0"/>
              </a:rPr>
              <a:t>ETHNIC CRITERIA</a:t>
            </a:r>
          </a:p>
        </p:txBody>
      </p:sp>
      <p:sp>
        <p:nvSpPr>
          <p:cNvPr id="3" name="Content Placeholder 2">
            <a:extLst>
              <a:ext uri="{FF2B5EF4-FFF2-40B4-BE49-F238E27FC236}">
                <a16:creationId xmlns:a16="http://schemas.microsoft.com/office/drawing/2014/main" id="{52549845-2366-396E-BAFA-AAB5E84EF3A7}"/>
              </a:ext>
            </a:extLst>
          </p:cNvPr>
          <p:cNvSpPr>
            <a:spLocks noGrp="1"/>
          </p:cNvSpPr>
          <p:nvPr>
            <p:ph idx="1"/>
          </p:nvPr>
        </p:nvSpPr>
        <p:spPr/>
        <p:txBody>
          <a:bodyPr/>
          <a:lstStyle/>
          <a:p>
            <a:pPr marL="546100" marR="0" lvl="0" indent="-457200" defTabSz="457200">
              <a:spcBef>
                <a:spcPts val="1000"/>
              </a:spcBef>
              <a:buClr>
                <a:schemeClr val="accent1"/>
              </a:buClr>
              <a:buSzPct val="80000"/>
              <a:buFont typeface="Courier New" panose="02070309020205020404" pitchFamily="49" charset="0"/>
              <a:buChar char="o"/>
            </a:pPr>
            <a:r>
              <a:rPr lang="en-US" dirty="0">
                <a:solidFill>
                  <a:schemeClr val="tx1">
                    <a:lumMod val="75000"/>
                    <a:lumOff val="25000"/>
                  </a:schemeClr>
                </a:solidFill>
                <a:latin typeface="Avenir Book" panose="02000503020000020003" pitchFamily="2" charset="0"/>
                <a:sym typeface="Arial"/>
              </a:rPr>
              <a:t>International Diabetes Federation (IDF)</a:t>
            </a:r>
            <a:endParaRPr lang="en-US" b="0" i="0" u="none" strike="noStrike" kern="1200" cap="none" dirty="0">
              <a:solidFill>
                <a:schemeClr val="tx1">
                  <a:lumMod val="75000"/>
                  <a:lumOff val="25000"/>
                </a:schemeClr>
              </a:solidFill>
              <a:latin typeface="Avenir Book" panose="02000503020000020003" pitchFamily="2" charset="0"/>
              <a:sym typeface="Arial"/>
            </a:endParaRP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China – overweight &gt;23-24, obesity &gt;27-29</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Japan – overweight &gt;24, obesity &gt;29</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India – overweight &gt;23, obesity &gt;27</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Singapore – overweight&gt;22, obesity &gt;27</a:t>
            </a:r>
          </a:p>
          <a:p>
            <a:pPr marL="1003300" lvl="1" indent="-457200" defTabSz="457200">
              <a:spcBef>
                <a:spcPts val="1000"/>
              </a:spcBef>
              <a:buClr>
                <a:schemeClr val="accent1"/>
              </a:buClr>
              <a:buSzPct val="80000"/>
            </a:pPr>
            <a:r>
              <a:rPr lang="en-US" b="0" i="0" u="none" strike="noStrike" kern="1200" cap="none" dirty="0">
                <a:solidFill>
                  <a:schemeClr val="tx1">
                    <a:lumMod val="75000"/>
                    <a:lumOff val="25000"/>
                  </a:schemeClr>
                </a:solidFill>
                <a:latin typeface="Avenir Book" panose="02000503020000020003" pitchFamily="2" charset="0"/>
                <a:sym typeface="Arial"/>
              </a:rPr>
              <a:t>Ethnic south and central Americans similar to South Asians</a:t>
            </a:r>
          </a:p>
          <a:p>
            <a:endParaRPr lang="en-US" dirty="0"/>
          </a:p>
        </p:txBody>
      </p:sp>
      <p:sp>
        <p:nvSpPr>
          <p:cNvPr id="4" name="TextBox 3">
            <a:extLst>
              <a:ext uri="{FF2B5EF4-FFF2-40B4-BE49-F238E27FC236}">
                <a16:creationId xmlns:a16="http://schemas.microsoft.com/office/drawing/2014/main" id="{925A1F50-1111-F0B0-9767-548478737D52}"/>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C4F60CF9-4CD6-4043-F721-27D6590018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28791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A9F4-F12F-5384-C29D-6ABC569D451D}"/>
              </a:ext>
            </a:extLst>
          </p:cNvPr>
          <p:cNvSpPr>
            <a:spLocks noGrp="1"/>
          </p:cNvSpPr>
          <p:nvPr>
            <p:ph type="title"/>
          </p:nvPr>
        </p:nvSpPr>
        <p:spPr/>
        <p:txBody>
          <a:bodyPr/>
          <a:lstStyle/>
          <a:p>
            <a:pPr algn="ctr"/>
            <a:r>
              <a:rPr lang="en-US" dirty="0">
                <a:latin typeface="Avenir Book" panose="02000503020000020003" pitchFamily="2" charset="0"/>
              </a:rPr>
              <a:t>WAIST CIRCUMFERENCE</a:t>
            </a:r>
          </a:p>
        </p:txBody>
      </p:sp>
      <p:sp>
        <p:nvSpPr>
          <p:cNvPr id="3" name="Content Placeholder 2">
            <a:extLst>
              <a:ext uri="{FF2B5EF4-FFF2-40B4-BE49-F238E27FC236}">
                <a16:creationId xmlns:a16="http://schemas.microsoft.com/office/drawing/2014/main" id="{6FE6C6C0-8B4E-42F3-7F87-749527682713}"/>
              </a:ext>
            </a:extLst>
          </p:cNvPr>
          <p:cNvSpPr>
            <a:spLocks noGrp="1"/>
          </p:cNvSpPr>
          <p:nvPr>
            <p:ph idx="1"/>
          </p:nvPr>
        </p:nvSpPr>
        <p:spPr/>
        <p:txBody>
          <a:bodyPr/>
          <a:lstStyle/>
          <a:p>
            <a:pPr algn="l">
              <a:buClr>
                <a:schemeClr val="accent1">
                  <a:lumMod val="75000"/>
                </a:schemeClr>
              </a:buClr>
              <a:buFont typeface="Courier New" panose="02070309020205020404" pitchFamily="49" charset="0"/>
              <a:buChar char="o"/>
            </a:pPr>
            <a:r>
              <a:rPr lang="en-US" sz="2400" dirty="0">
                <a:latin typeface="Avenir Book" panose="02000503020000020003" pitchFamily="2" charset="0"/>
              </a:rPr>
              <a:t>Men</a:t>
            </a:r>
          </a:p>
          <a:p>
            <a:pPr lvl="1">
              <a:buClr>
                <a:schemeClr val="accent1">
                  <a:lumMod val="75000"/>
                </a:schemeClr>
              </a:buClr>
            </a:pPr>
            <a:r>
              <a:rPr lang="en-US" dirty="0">
                <a:solidFill>
                  <a:schemeClr val="tx1"/>
                </a:solidFill>
                <a:latin typeface="Avenir Book" panose="02000503020000020003" pitchFamily="2" charset="0"/>
              </a:rPr>
              <a:t>≥40in</a:t>
            </a:r>
          </a:p>
          <a:p>
            <a:pPr lvl="1">
              <a:buClr>
                <a:schemeClr val="accent1">
                  <a:lumMod val="75000"/>
                </a:schemeClr>
              </a:buClr>
            </a:pPr>
            <a:r>
              <a:rPr lang="en-US" dirty="0">
                <a:solidFill>
                  <a:schemeClr val="tx1"/>
                </a:solidFill>
                <a:latin typeface="Avenir Book" panose="02000503020000020003" pitchFamily="2" charset="0"/>
              </a:rPr>
              <a:t>South Asian, Chinese, Japanese ≥90cm=35.4in</a:t>
            </a:r>
          </a:p>
          <a:p>
            <a:pPr lvl="1">
              <a:buClr>
                <a:schemeClr val="accent1">
                  <a:lumMod val="75000"/>
                </a:schemeClr>
              </a:buClr>
            </a:pPr>
            <a:r>
              <a:rPr lang="en-US" dirty="0">
                <a:solidFill>
                  <a:schemeClr val="tx1"/>
                </a:solidFill>
                <a:latin typeface="Avenir Book" panose="02000503020000020003" pitchFamily="2" charset="0"/>
              </a:rPr>
              <a:t>European ≥94 cm=37in</a:t>
            </a:r>
          </a:p>
          <a:p>
            <a:pPr>
              <a:buClr>
                <a:schemeClr val="accent1">
                  <a:lumMod val="75000"/>
                </a:schemeClr>
              </a:buClr>
              <a:buFont typeface="Courier New" panose="02070309020205020404" pitchFamily="49" charset="0"/>
              <a:buChar char="o"/>
            </a:pPr>
            <a:r>
              <a:rPr lang="en-US" sz="2400" dirty="0">
                <a:solidFill>
                  <a:schemeClr val="tx1"/>
                </a:solidFill>
                <a:latin typeface="Avenir Book" panose="02000503020000020003" pitchFamily="2" charset="0"/>
              </a:rPr>
              <a:t>Women</a:t>
            </a:r>
          </a:p>
          <a:p>
            <a:pPr lvl="1">
              <a:buClr>
                <a:schemeClr val="accent1">
                  <a:lumMod val="75000"/>
                </a:schemeClr>
              </a:buClr>
            </a:pPr>
            <a:r>
              <a:rPr lang="en-US" dirty="0">
                <a:solidFill>
                  <a:schemeClr val="tx1"/>
                </a:solidFill>
                <a:latin typeface="Avenir Book" panose="02000503020000020003" pitchFamily="2" charset="0"/>
              </a:rPr>
              <a:t>≥35in</a:t>
            </a:r>
          </a:p>
          <a:p>
            <a:pPr lvl="1">
              <a:buClr>
                <a:schemeClr val="accent1">
                  <a:lumMod val="75000"/>
                </a:schemeClr>
              </a:buClr>
            </a:pPr>
            <a:r>
              <a:rPr lang="en-US" dirty="0">
                <a:solidFill>
                  <a:schemeClr val="tx1"/>
                </a:solidFill>
                <a:latin typeface="Avenir Book" panose="02000503020000020003" pitchFamily="2" charset="0"/>
              </a:rPr>
              <a:t>S. Asian, Chinese, Japanese ≥80cm=31.5in</a:t>
            </a:r>
          </a:p>
          <a:p>
            <a:pPr lvl="1">
              <a:buClr>
                <a:schemeClr val="accent1">
                  <a:lumMod val="75000"/>
                </a:schemeClr>
              </a:buClr>
            </a:pPr>
            <a:r>
              <a:rPr lang="en-US" dirty="0">
                <a:solidFill>
                  <a:schemeClr val="tx1"/>
                </a:solidFill>
                <a:latin typeface="Avenir Book" panose="02000503020000020003" pitchFamily="2" charset="0"/>
              </a:rPr>
              <a:t>European ≥80cm=31.5in</a:t>
            </a:r>
          </a:p>
          <a:p>
            <a:endParaRPr lang="en-US" dirty="0"/>
          </a:p>
        </p:txBody>
      </p:sp>
      <p:sp>
        <p:nvSpPr>
          <p:cNvPr id="4" name="TextBox 3">
            <a:extLst>
              <a:ext uri="{FF2B5EF4-FFF2-40B4-BE49-F238E27FC236}">
                <a16:creationId xmlns:a16="http://schemas.microsoft.com/office/drawing/2014/main" id="{BBE21578-5F52-0571-8839-E29B5FE7158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52A431D-600D-7835-9570-AC1840073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546760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16">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EB462A-12A5-7328-2A19-3CA946C3BAF7}"/>
              </a:ext>
            </a:extLst>
          </p:cNvPr>
          <p:cNvSpPr>
            <a:spLocks noGrp="1"/>
          </p:cNvSpPr>
          <p:nvPr>
            <p:ph type="title"/>
          </p:nvPr>
        </p:nvSpPr>
        <p:spPr>
          <a:xfrm>
            <a:off x="761995" y="307447"/>
            <a:ext cx="10693884" cy="1109932"/>
          </a:xfrm>
        </p:spPr>
        <p:txBody>
          <a:bodyPr>
            <a:normAutofit/>
          </a:bodyPr>
          <a:lstStyle/>
          <a:p>
            <a:pPr algn="ctr"/>
            <a:r>
              <a:rPr lang="en-US" sz="3700" dirty="0"/>
              <a:t>BODY COMPOSITION </a:t>
            </a:r>
          </a:p>
        </p:txBody>
      </p:sp>
      <p:sp>
        <p:nvSpPr>
          <p:cNvPr id="3" name="Content Placeholder 2">
            <a:extLst>
              <a:ext uri="{FF2B5EF4-FFF2-40B4-BE49-F238E27FC236}">
                <a16:creationId xmlns:a16="http://schemas.microsoft.com/office/drawing/2014/main" id="{10C3A649-BEBA-2791-8F6D-CE44BB3BF3A1}"/>
              </a:ext>
            </a:extLst>
          </p:cNvPr>
          <p:cNvSpPr>
            <a:spLocks noGrp="1"/>
          </p:cNvSpPr>
          <p:nvPr>
            <p:ph idx="1"/>
          </p:nvPr>
        </p:nvSpPr>
        <p:spPr>
          <a:xfrm>
            <a:off x="7190507" y="2268522"/>
            <a:ext cx="4265370" cy="3902635"/>
          </a:xfrm>
        </p:spPr>
        <p:txBody>
          <a:bodyPr anchor="ctr">
            <a:normAutofit/>
          </a:bodyPr>
          <a:lstStyle/>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Dual-Energy X-Ray Absorptiometry (DEXA Scan) considered the gold standard for body composition analysis in clinical and research settings</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Highly precise</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Low radiation exposure (about as much as background radiation in a typical flight)</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Costs $99-$250 depending upon location</a:t>
            </a:r>
          </a:p>
        </p:txBody>
      </p:sp>
      <p:sp>
        <p:nvSpPr>
          <p:cNvPr id="8" name="TextBox 7">
            <a:extLst>
              <a:ext uri="{FF2B5EF4-FFF2-40B4-BE49-F238E27FC236}">
                <a16:creationId xmlns:a16="http://schemas.microsoft.com/office/drawing/2014/main" id="{A8FB827D-88D0-6BCB-C8BC-4CC291B1611D}"/>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9" name="Picture 8">
            <a:extLst>
              <a:ext uri="{FF2B5EF4-FFF2-40B4-BE49-F238E27FC236}">
                <a16:creationId xmlns:a16="http://schemas.microsoft.com/office/drawing/2014/main" id="{A3D8F529-643D-6E59-B7FD-35AEDFBBC8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4" name="Table 3">
            <a:extLst>
              <a:ext uri="{FF2B5EF4-FFF2-40B4-BE49-F238E27FC236}">
                <a16:creationId xmlns:a16="http://schemas.microsoft.com/office/drawing/2014/main" id="{FFC21DBE-52D6-C4AE-A5E6-BA70A4D30D39}"/>
              </a:ext>
            </a:extLst>
          </p:cNvPr>
          <p:cNvGraphicFramePr>
            <a:graphicFrameLocks noGrp="1"/>
          </p:cNvGraphicFramePr>
          <p:nvPr>
            <p:extLst>
              <p:ext uri="{D42A27DB-BD31-4B8C-83A1-F6EECF244321}">
                <p14:modId xmlns:p14="http://schemas.microsoft.com/office/powerpoint/2010/main" val="2439353624"/>
              </p:ext>
            </p:extLst>
          </p:nvPr>
        </p:nvGraphicFramePr>
        <p:xfrm>
          <a:off x="78507" y="2299600"/>
          <a:ext cx="7112000" cy="3840480"/>
        </p:xfrm>
        <a:graphic>
          <a:graphicData uri="http://schemas.openxmlformats.org/drawingml/2006/table">
            <a:tbl>
              <a:tblPr firstRow="1" bandRow="1">
                <a:tableStyleId>{5C22544A-7EE6-4342-B048-85BDC9FD1C3A}</a:tableStyleId>
              </a:tblPr>
              <a:tblGrid>
                <a:gridCol w="1658853">
                  <a:extLst>
                    <a:ext uri="{9D8B030D-6E8A-4147-A177-3AD203B41FA5}">
                      <a16:colId xmlns:a16="http://schemas.microsoft.com/office/drawing/2014/main" val="655546410"/>
                    </a:ext>
                  </a:extLst>
                </a:gridCol>
                <a:gridCol w="1209040">
                  <a:extLst>
                    <a:ext uri="{9D8B030D-6E8A-4147-A177-3AD203B41FA5}">
                      <a16:colId xmlns:a16="http://schemas.microsoft.com/office/drawing/2014/main" val="4159470714"/>
                    </a:ext>
                  </a:extLst>
                </a:gridCol>
                <a:gridCol w="1206266">
                  <a:extLst>
                    <a:ext uri="{9D8B030D-6E8A-4147-A177-3AD203B41FA5}">
                      <a16:colId xmlns:a16="http://schemas.microsoft.com/office/drawing/2014/main" val="3118833098"/>
                    </a:ext>
                  </a:extLst>
                </a:gridCol>
                <a:gridCol w="3037841">
                  <a:extLst>
                    <a:ext uri="{9D8B030D-6E8A-4147-A177-3AD203B41FA5}">
                      <a16:colId xmlns:a16="http://schemas.microsoft.com/office/drawing/2014/main" val="1832605946"/>
                    </a:ext>
                  </a:extLst>
                </a:gridCol>
              </a:tblGrid>
              <a:tr h="628460">
                <a:tc>
                  <a:txBody>
                    <a:bodyPr/>
                    <a:lstStyle/>
                    <a:p>
                      <a:r>
                        <a:rPr lang="en-US" dirty="0">
                          <a:latin typeface="Avenir Book" panose="02000503020000020003" pitchFamily="2" charset="0"/>
                        </a:rPr>
                        <a:t>Method</a:t>
                      </a:r>
                    </a:p>
                  </a:txBody>
                  <a:tcPr/>
                </a:tc>
                <a:tc>
                  <a:txBody>
                    <a:bodyPr/>
                    <a:lstStyle/>
                    <a:p>
                      <a:r>
                        <a:rPr lang="en-US" dirty="0">
                          <a:latin typeface="Avenir Book" panose="02000503020000020003" pitchFamily="2" charset="0"/>
                        </a:rPr>
                        <a:t>Accuracy</a:t>
                      </a:r>
                    </a:p>
                  </a:txBody>
                  <a:tcPr/>
                </a:tc>
                <a:tc>
                  <a:txBody>
                    <a:bodyPr/>
                    <a:lstStyle/>
                    <a:p>
                      <a:r>
                        <a:rPr lang="en-US" dirty="0">
                          <a:latin typeface="Avenir Book" panose="02000503020000020003" pitchFamily="2" charset="0"/>
                        </a:rPr>
                        <a:t>Measures Bone?</a:t>
                      </a:r>
                    </a:p>
                  </a:txBody>
                  <a:tcPr/>
                </a:tc>
                <a:tc>
                  <a:txBody>
                    <a:bodyPr/>
                    <a:lstStyle/>
                    <a:p>
                      <a:r>
                        <a:rPr lang="en-US" dirty="0">
                          <a:latin typeface="Avenir Book" panose="02000503020000020003" pitchFamily="2" charset="0"/>
                        </a:rPr>
                        <a:t>Notes</a:t>
                      </a:r>
                    </a:p>
                  </a:txBody>
                  <a:tcPr/>
                </a:tc>
                <a:extLst>
                  <a:ext uri="{0D108BD9-81ED-4DB2-BD59-A6C34878D82A}">
                    <a16:rowId xmlns:a16="http://schemas.microsoft.com/office/drawing/2014/main" val="2321149607"/>
                  </a:ext>
                </a:extLst>
              </a:tr>
              <a:tr h="359120">
                <a:tc>
                  <a:txBody>
                    <a:bodyPr/>
                    <a:lstStyle/>
                    <a:p>
                      <a:r>
                        <a:rPr lang="en-US" dirty="0">
                          <a:latin typeface="Avenir Book" panose="02000503020000020003" pitchFamily="2" charset="0"/>
                        </a:rPr>
                        <a:t>DEXA Scan</a:t>
                      </a:r>
                    </a:p>
                  </a:txBody>
                  <a:tcPr/>
                </a:tc>
                <a:tc>
                  <a:txBody>
                    <a:bodyPr/>
                    <a:lstStyle/>
                    <a:p>
                      <a:r>
                        <a:rPr lang="en-US" dirty="0">
                          <a:latin typeface="Avenir Book" panose="02000503020000020003" pitchFamily="2" charset="0"/>
                        </a:rPr>
                        <a:t>Highest</a:t>
                      </a:r>
                    </a:p>
                  </a:txBody>
                  <a:tcPr/>
                </a:tc>
                <a:tc>
                  <a:txBody>
                    <a:bodyPr/>
                    <a:lstStyle/>
                    <a:p>
                      <a:r>
                        <a:rPr lang="en-US" dirty="0">
                          <a:latin typeface="Avenir Book" panose="02000503020000020003" pitchFamily="2" charset="0"/>
                        </a:rPr>
                        <a:t>Yes</a:t>
                      </a:r>
                    </a:p>
                  </a:txBody>
                  <a:tcPr/>
                </a:tc>
                <a:tc>
                  <a:txBody>
                    <a:bodyPr/>
                    <a:lstStyle/>
                    <a:p>
                      <a:r>
                        <a:rPr lang="en-US" dirty="0">
                          <a:latin typeface="Avenir Book" panose="02000503020000020003" pitchFamily="2" charset="0"/>
                        </a:rPr>
                        <a:t>Gold Standard</a:t>
                      </a:r>
                    </a:p>
                  </a:txBody>
                  <a:tcPr/>
                </a:tc>
                <a:extLst>
                  <a:ext uri="{0D108BD9-81ED-4DB2-BD59-A6C34878D82A}">
                    <a16:rowId xmlns:a16="http://schemas.microsoft.com/office/drawing/2014/main" val="1451237287"/>
                  </a:ext>
                </a:extLst>
              </a:tr>
              <a:tr h="897800">
                <a:tc>
                  <a:txBody>
                    <a:bodyPr/>
                    <a:lstStyle/>
                    <a:p>
                      <a:r>
                        <a:rPr lang="en-US" dirty="0">
                          <a:latin typeface="Avenir Book" panose="02000503020000020003" pitchFamily="2" charset="0"/>
                        </a:rPr>
                        <a:t>Bioelectrical Impedance (BIA)</a:t>
                      </a:r>
                    </a:p>
                  </a:txBody>
                  <a:tcPr/>
                </a:tc>
                <a:tc>
                  <a:txBody>
                    <a:bodyPr/>
                    <a:lstStyle/>
                    <a:p>
                      <a:r>
                        <a:rPr lang="en-US" dirty="0">
                          <a:latin typeface="Avenir Book" panose="02000503020000020003" pitchFamily="2" charset="0"/>
                        </a:rPr>
                        <a:t>Moderate</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Inexpensive, but affected by hydration</a:t>
                      </a:r>
                    </a:p>
                  </a:txBody>
                  <a:tcPr/>
                </a:tc>
                <a:extLst>
                  <a:ext uri="{0D108BD9-81ED-4DB2-BD59-A6C34878D82A}">
                    <a16:rowId xmlns:a16="http://schemas.microsoft.com/office/drawing/2014/main" val="1915620691"/>
                  </a:ext>
                </a:extLst>
              </a:tr>
              <a:tr h="628460">
                <a:tc>
                  <a:txBody>
                    <a:bodyPr/>
                    <a:lstStyle/>
                    <a:p>
                      <a:r>
                        <a:rPr lang="en-US" dirty="0">
                          <a:latin typeface="Avenir Book" panose="02000503020000020003" pitchFamily="2" charset="0"/>
                        </a:rPr>
                        <a:t>Skinfold Calipers</a:t>
                      </a:r>
                    </a:p>
                  </a:txBody>
                  <a:tcPr/>
                </a:tc>
                <a:tc>
                  <a:txBody>
                    <a:bodyPr/>
                    <a:lstStyle/>
                    <a:p>
                      <a:r>
                        <a:rPr lang="en-US" dirty="0">
                          <a:latin typeface="Avenir Book" panose="02000503020000020003" pitchFamily="2" charset="0"/>
                        </a:rPr>
                        <a:t>Moderate-low</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User skill-</a:t>
                      </a:r>
                      <a:r>
                        <a:rPr lang="en-US" dirty="0" err="1">
                          <a:latin typeface="Avenir Book" panose="02000503020000020003" pitchFamily="2" charset="0"/>
                        </a:rPr>
                        <a:t>dependant</a:t>
                      </a:r>
                      <a:endParaRPr lang="en-US" dirty="0">
                        <a:latin typeface="Avenir Book" panose="02000503020000020003" pitchFamily="2" charset="0"/>
                      </a:endParaRPr>
                    </a:p>
                  </a:txBody>
                  <a:tcPr/>
                </a:tc>
                <a:extLst>
                  <a:ext uri="{0D108BD9-81ED-4DB2-BD59-A6C34878D82A}">
                    <a16:rowId xmlns:a16="http://schemas.microsoft.com/office/drawing/2014/main" val="3482089776"/>
                  </a:ext>
                </a:extLst>
              </a:tr>
              <a:tr h="628460">
                <a:tc>
                  <a:txBody>
                    <a:bodyPr/>
                    <a:lstStyle/>
                    <a:p>
                      <a:r>
                        <a:rPr lang="en-US" dirty="0">
                          <a:latin typeface="Avenir Book" panose="02000503020000020003" pitchFamily="2" charset="0"/>
                        </a:rPr>
                        <a:t>Bod Pod (Air Displacement)</a:t>
                      </a:r>
                    </a:p>
                  </a:txBody>
                  <a:tcPr/>
                </a:tc>
                <a:tc>
                  <a:txBody>
                    <a:bodyPr/>
                    <a:lstStyle/>
                    <a:p>
                      <a:r>
                        <a:rPr lang="en-US" dirty="0">
                          <a:latin typeface="Avenir Book" panose="02000503020000020003" pitchFamily="2" charset="0"/>
                        </a:rPr>
                        <a:t>High</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Accurate, but less accessible</a:t>
                      </a:r>
                    </a:p>
                  </a:txBody>
                  <a:tcPr/>
                </a:tc>
                <a:extLst>
                  <a:ext uri="{0D108BD9-81ED-4DB2-BD59-A6C34878D82A}">
                    <a16:rowId xmlns:a16="http://schemas.microsoft.com/office/drawing/2014/main" val="3663365312"/>
                  </a:ext>
                </a:extLst>
              </a:tr>
              <a:tr h="628460">
                <a:tc>
                  <a:txBody>
                    <a:bodyPr/>
                    <a:lstStyle/>
                    <a:p>
                      <a:r>
                        <a:rPr lang="en-US" dirty="0">
                          <a:latin typeface="Avenir Book" panose="02000503020000020003" pitchFamily="2" charset="0"/>
                        </a:rPr>
                        <a:t>Hydrostatic Weighing</a:t>
                      </a:r>
                    </a:p>
                  </a:txBody>
                  <a:tcPr/>
                </a:tc>
                <a:tc>
                  <a:txBody>
                    <a:bodyPr/>
                    <a:lstStyle/>
                    <a:p>
                      <a:r>
                        <a:rPr lang="en-US" dirty="0">
                          <a:latin typeface="Avenir Book" panose="02000503020000020003" pitchFamily="2" charset="0"/>
                        </a:rPr>
                        <a:t>High</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Was the previous gold standard</a:t>
                      </a:r>
                    </a:p>
                  </a:txBody>
                  <a:tcPr/>
                </a:tc>
                <a:extLst>
                  <a:ext uri="{0D108BD9-81ED-4DB2-BD59-A6C34878D82A}">
                    <a16:rowId xmlns:a16="http://schemas.microsoft.com/office/drawing/2014/main" val="527690152"/>
                  </a:ext>
                </a:extLst>
              </a:tr>
            </a:tbl>
          </a:graphicData>
        </a:graphic>
      </p:graphicFrame>
    </p:spTree>
    <p:extLst>
      <p:ext uri="{BB962C8B-B14F-4D97-AF65-F5344CB8AC3E}">
        <p14:creationId xmlns:p14="http://schemas.microsoft.com/office/powerpoint/2010/main" val="3267845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CF7EA8-37E4-BB60-DE86-5A0FD5375C94}"/>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288EA7-B219-7826-06BB-788D3AC566AC}"/>
              </a:ext>
            </a:extLst>
          </p:cNvPr>
          <p:cNvSpPr>
            <a:spLocks noGrp="1"/>
          </p:cNvSpPr>
          <p:nvPr>
            <p:ph type="title"/>
          </p:nvPr>
        </p:nvSpPr>
        <p:spPr>
          <a:xfrm>
            <a:off x="838199" y="548464"/>
            <a:ext cx="3807187" cy="2228074"/>
          </a:xfrm>
        </p:spPr>
        <p:txBody>
          <a:bodyPr>
            <a:normAutofit/>
          </a:bodyPr>
          <a:lstStyle/>
          <a:p>
            <a:pPr algn="ctr"/>
            <a:r>
              <a:rPr lang="en-US" sz="4000" dirty="0"/>
              <a:t>DEXASCAN REPORT</a:t>
            </a:r>
          </a:p>
        </p:txBody>
      </p:sp>
      <p:sp>
        <p:nvSpPr>
          <p:cNvPr id="17" name="Content Placeholder 8">
            <a:extLst>
              <a:ext uri="{FF2B5EF4-FFF2-40B4-BE49-F238E27FC236}">
                <a16:creationId xmlns:a16="http://schemas.microsoft.com/office/drawing/2014/main" id="{EF08B4D3-C761-49E2-B7B0-F5A957203861}"/>
              </a:ext>
            </a:extLst>
          </p:cNvPr>
          <p:cNvSpPr>
            <a:spLocks noGrp="1"/>
          </p:cNvSpPr>
          <p:nvPr>
            <p:ph idx="1"/>
          </p:nvPr>
        </p:nvSpPr>
        <p:spPr>
          <a:xfrm>
            <a:off x="838201" y="2962279"/>
            <a:ext cx="3799425" cy="3143241"/>
          </a:xfrm>
        </p:spPr>
        <p:txBody>
          <a:bodyPr>
            <a:normAutofit/>
          </a:bodyPr>
          <a:lstStyle/>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Fat mass including android/gynoid distribution</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Lean body mass</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Bone mineral content including applicable z-score and t-score</a:t>
            </a:r>
          </a:p>
          <a:p>
            <a:endParaRPr lang="en-US" sz="2000" dirty="0"/>
          </a:p>
        </p:txBody>
      </p:sp>
      <p:pic>
        <p:nvPicPr>
          <p:cNvPr id="5" name="Content Placeholder 4" descr="A medical report with a body diagram&#10;&#10;AI-generated content may be incorrect.">
            <a:extLst>
              <a:ext uri="{FF2B5EF4-FFF2-40B4-BE49-F238E27FC236}">
                <a16:creationId xmlns:a16="http://schemas.microsoft.com/office/drawing/2014/main" id="{86B3E3D2-0323-F501-F24B-9C2BD4BCCE0F}"/>
              </a:ext>
            </a:extLst>
          </p:cNvPr>
          <p:cNvPicPr>
            <a:picLocks noChangeAspect="1"/>
          </p:cNvPicPr>
          <p:nvPr/>
        </p:nvPicPr>
        <p:blipFill>
          <a:blip r:embed="rId2">
            <a:extLst>
              <a:ext uri="{28A0092B-C50C-407E-A947-70E740481C1C}">
                <a14:useLocalDpi xmlns:a14="http://schemas.microsoft.com/office/drawing/2010/main" val="0"/>
              </a:ext>
            </a:extLst>
          </a:blip>
          <a:srcRect t="7716" r="-2" b="2280"/>
          <a:stretch/>
        </p:blipFill>
        <p:spPr>
          <a:xfrm>
            <a:off x="5010386" y="10"/>
            <a:ext cx="7181613" cy="6857990"/>
          </a:xfrm>
          <a:prstGeom prst="rect">
            <a:avLst/>
          </a:prstGeom>
          <a:effectLst/>
        </p:spPr>
      </p:pic>
      <p:sp>
        <p:nvSpPr>
          <p:cNvPr id="6" name="Rectangle 5">
            <a:extLst>
              <a:ext uri="{FF2B5EF4-FFF2-40B4-BE49-F238E27FC236}">
                <a16:creationId xmlns:a16="http://schemas.microsoft.com/office/drawing/2014/main" id="{2B7314DB-C8F6-073C-CBF8-E5CD7331C321}"/>
              </a:ext>
            </a:extLst>
          </p:cNvPr>
          <p:cNvSpPr/>
          <p:nvPr/>
        </p:nvSpPr>
        <p:spPr>
          <a:xfrm>
            <a:off x="5385916" y="2881892"/>
            <a:ext cx="1010151"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815B161-8310-C137-3BC6-CD38B05C6FD5}"/>
              </a:ext>
            </a:extLst>
          </p:cNvPr>
          <p:cNvSpPr/>
          <p:nvPr/>
        </p:nvSpPr>
        <p:spPr>
          <a:xfrm>
            <a:off x="5890991" y="234980"/>
            <a:ext cx="1010151"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A3EA4F-40A4-49FC-1BF0-21E0F72E7A97}"/>
              </a:ext>
            </a:extLst>
          </p:cNvPr>
          <p:cNvSpPr/>
          <p:nvPr/>
        </p:nvSpPr>
        <p:spPr>
          <a:xfrm>
            <a:off x="9821571" y="230785"/>
            <a:ext cx="1402438"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5F78C7-552B-C1B0-108C-E9C84D1287FF}"/>
              </a:ext>
            </a:extLst>
          </p:cNvPr>
          <p:cNvSpPr/>
          <p:nvPr/>
        </p:nvSpPr>
        <p:spPr>
          <a:xfrm>
            <a:off x="7781747" y="-82699"/>
            <a:ext cx="1402438"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3CCAB68-A615-D026-66A4-1C5615F6AE6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8F056821-5D88-17FF-5EDC-7216A09FE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6100836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3B7EE2-7305-2BDB-D51B-08723952D72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95C97F9-8949-1569-3949-CEAAAACBBC3B}"/>
              </a:ext>
            </a:extLst>
          </p:cNvPr>
          <p:cNvSpPr>
            <a:spLocks noGrp="1"/>
          </p:cNvSpPr>
          <p:nvPr>
            <p:ph idx="1"/>
          </p:nvPr>
        </p:nvSpPr>
        <p:spPr>
          <a:xfrm>
            <a:off x="838199" y="2686323"/>
            <a:ext cx="4783697" cy="3433583"/>
          </a:xfrm>
        </p:spPr>
        <p:txBody>
          <a:bodyPr>
            <a:normAutofit/>
          </a:bodyPr>
          <a:lstStyle/>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Regional distribution of fat mass and lean mass</a:t>
            </a:r>
          </a:p>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Great for tracking progress over time in response to nutrition, training, or medical conditions.</a:t>
            </a:r>
          </a:p>
        </p:txBody>
      </p:sp>
      <p:pic>
        <p:nvPicPr>
          <p:cNvPr id="5" name="Content Placeholder 4" descr="A screenshot of a medical report&#10;&#10;AI-generated content may be incorrect.">
            <a:extLst>
              <a:ext uri="{FF2B5EF4-FFF2-40B4-BE49-F238E27FC236}">
                <a16:creationId xmlns:a16="http://schemas.microsoft.com/office/drawing/2014/main" id="{0A49CB32-9A71-7CB3-8C33-BB17A4EB2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8493" y="537882"/>
            <a:ext cx="5205236" cy="5582023"/>
          </a:xfrm>
          <a:prstGeom prst="rect">
            <a:avLst/>
          </a:prstGeom>
        </p:spPr>
      </p:pic>
      <p:sp>
        <p:nvSpPr>
          <p:cNvPr id="8" name="Title 1">
            <a:extLst>
              <a:ext uri="{FF2B5EF4-FFF2-40B4-BE49-F238E27FC236}">
                <a16:creationId xmlns:a16="http://schemas.microsoft.com/office/drawing/2014/main" id="{8AE7EB7C-6BF8-C975-4B68-967C90EAB9C2}"/>
              </a:ext>
            </a:extLst>
          </p:cNvPr>
          <p:cNvSpPr txBox="1">
            <a:spLocks/>
          </p:cNvSpPr>
          <p:nvPr/>
        </p:nvSpPr>
        <p:spPr>
          <a:xfrm>
            <a:off x="838199" y="548464"/>
            <a:ext cx="3807187" cy="22280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t>DEXASCAN REPORT</a:t>
            </a:r>
            <a:endParaRPr lang="en-US" sz="4000" dirty="0"/>
          </a:p>
        </p:txBody>
      </p:sp>
      <p:sp>
        <p:nvSpPr>
          <p:cNvPr id="10" name="Rectangle 9">
            <a:extLst>
              <a:ext uri="{FF2B5EF4-FFF2-40B4-BE49-F238E27FC236}">
                <a16:creationId xmlns:a16="http://schemas.microsoft.com/office/drawing/2014/main" id="{BEAEB88A-0C5B-BB79-1857-E32F858C0C54}"/>
              </a:ext>
            </a:extLst>
          </p:cNvPr>
          <p:cNvSpPr/>
          <p:nvPr/>
        </p:nvSpPr>
        <p:spPr>
          <a:xfrm>
            <a:off x="5988422" y="581353"/>
            <a:ext cx="3353493"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63319B-B926-8394-650E-35EA760BF49F}"/>
              </a:ext>
            </a:extLst>
          </p:cNvPr>
          <p:cNvSpPr/>
          <p:nvPr/>
        </p:nvSpPr>
        <p:spPr>
          <a:xfrm>
            <a:off x="5988422" y="2372839"/>
            <a:ext cx="1010151"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5326FD8-2828-2E2F-E815-961DFA8C61FC}"/>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3" name="Picture 2">
            <a:extLst>
              <a:ext uri="{FF2B5EF4-FFF2-40B4-BE49-F238E27FC236}">
                <a16:creationId xmlns:a16="http://schemas.microsoft.com/office/drawing/2014/main" id="{6D262FF5-2298-79F4-E52C-D793E7683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954899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A94FFB-836A-D23A-05B1-723EF994C97A}"/>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B9A1787-D82A-9ABB-9A9A-4116B727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4BC32A-279E-B552-F33A-6C197CB66C13}"/>
              </a:ext>
            </a:extLst>
          </p:cNvPr>
          <p:cNvSpPr>
            <a:spLocks noGrp="1"/>
          </p:cNvSpPr>
          <p:nvPr>
            <p:ph type="title"/>
          </p:nvPr>
        </p:nvSpPr>
        <p:spPr>
          <a:xfrm>
            <a:off x="838199" y="548464"/>
            <a:ext cx="3807187" cy="2228074"/>
          </a:xfrm>
        </p:spPr>
        <p:txBody>
          <a:bodyPr>
            <a:normAutofit/>
          </a:bodyPr>
          <a:lstStyle/>
          <a:p>
            <a:pPr algn="ctr"/>
            <a:r>
              <a:rPr lang="en-US" sz="4000" dirty="0"/>
              <a:t>DEXASCAN REPORT</a:t>
            </a:r>
          </a:p>
        </p:txBody>
      </p:sp>
      <p:sp>
        <p:nvSpPr>
          <p:cNvPr id="17" name="Content Placeholder 8">
            <a:extLst>
              <a:ext uri="{FF2B5EF4-FFF2-40B4-BE49-F238E27FC236}">
                <a16:creationId xmlns:a16="http://schemas.microsoft.com/office/drawing/2014/main" id="{024D622A-15CE-7700-A917-0D066984A6A4}"/>
              </a:ext>
            </a:extLst>
          </p:cNvPr>
          <p:cNvSpPr>
            <a:spLocks noGrp="1"/>
          </p:cNvSpPr>
          <p:nvPr>
            <p:ph idx="1"/>
          </p:nvPr>
        </p:nvSpPr>
        <p:spPr>
          <a:xfrm>
            <a:off x="838201" y="2962279"/>
            <a:ext cx="3799425" cy="3143241"/>
          </a:xfrm>
        </p:spPr>
        <p:txBody>
          <a:bodyPr>
            <a:normAutofit/>
          </a:bodyPr>
          <a:lstStyle/>
          <a:p>
            <a:pPr>
              <a:buClr>
                <a:schemeClr val="accent1">
                  <a:lumMod val="75000"/>
                </a:schemeClr>
              </a:buClr>
              <a:buFont typeface="Courier New" panose="02070309020205020404" pitchFamily="49" charset="0"/>
              <a:buChar char="o"/>
            </a:pPr>
            <a:r>
              <a:rPr lang="en-US" sz="2000" dirty="0">
                <a:latin typeface="Avenir Book" panose="02000503020000020003" pitchFamily="2" charset="0"/>
              </a:rPr>
              <a:t>Can detect regional fat distribution such as visceral vs subcutaneous not just total body fat</a:t>
            </a:r>
          </a:p>
        </p:txBody>
      </p:sp>
      <p:pic>
        <p:nvPicPr>
          <p:cNvPr id="4" name="Picture 3" descr="A screenshot of a medical report&#10;&#10;AI-generated content may be incorrect.">
            <a:extLst>
              <a:ext uri="{FF2B5EF4-FFF2-40B4-BE49-F238E27FC236}">
                <a16:creationId xmlns:a16="http://schemas.microsoft.com/office/drawing/2014/main" id="{215E4BA8-D0C7-B482-8524-AE93236E8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5923" y="0"/>
            <a:ext cx="6174731" cy="6858000"/>
          </a:xfrm>
          <a:prstGeom prst="rect">
            <a:avLst/>
          </a:prstGeom>
        </p:spPr>
      </p:pic>
      <p:sp>
        <p:nvSpPr>
          <p:cNvPr id="9" name="Rectangle 8">
            <a:extLst>
              <a:ext uri="{FF2B5EF4-FFF2-40B4-BE49-F238E27FC236}">
                <a16:creationId xmlns:a16="http://schemas.microsoft.com/office/drawing/2014/main" id="{3FDB4DE3-295C-1481-2872-F2D0C95FC888}"/>
              </a:ext>
            </a:extLst>
          </p:cNvPr>
          <p:cNvSpPr/>
          <p:nvPr/>
        </p:nvSpPr>
        <p:spPr>
          <a:xfrm>
            <a:off x="5333683" y="234980"/>
            <a:ext cx="3730752" cy="3134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C4B0691-F9EF-96CC-B1EF-F5B75DEAD80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9395F32-76DF-C3C8-565A-6E80C43A8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533979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7739-C2E2-F0AF-CE10-B017F9746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F42DF-15F4-4513-88CA-DAD8F8FC25AA}"/>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BIOMARKERS</a:t>
            </a:r>
          </a:p>
        </p:txBody>
      </p:sp>
      <p:pic>
        <p:nvPicPr>
          <p:cNvPr id="4" name="Picture 3">
            <a:extLst>
              <a:ext uri="{FF2B5EF4-FFF2-40B4-BE49-F238E27FC236}">
                <a16:creationId xmlns:a16="http://schemas.microsoft.com/office/drawing/2014/main" id="{F126A30A-C70C-BED4-358A-E57450B21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B3551B39-CA97-07E4-1AB0-149C7F55637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4210649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2E291-6BCD-02D3-8B0C-BA49A7E6C0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2A00B-730C-D16A-08BD-59954B3BBB99}"/>
              </a:ext>
            </a:extLst>
          </p:cNvPr>
          <p:cNvSpPr>
            <a:spLocks noGrp="1"/>
          </p:cNvSpPr>
          <p:nvPr>
            <p:ph type="title"/>
          </p:nvPr>
        </p:nvSpPr>
        <p:spPr/>
        <p:txBody>
          <a:bodyPr/>
          <a:lstStyle/>
          <a:p>
            <a:pPr algn="ctr"/>
            <a:r>
              <a:rPr lang="en-US" dirty="0">
                <a:latin typeface="Avenir Book" panose="02000503020000020003" pitchFamily="2" charset="0"/>
              </a:rPr>
              <a:t>EVALUATION</a:t>
            </a:r>
          </a:p>
        </p:txBody>
      </p:sp>
      <p:sp>
        <p:nvSpPr>
          <p:cNvPr id="3" name="Content Placeholder 2">
            <a:extLst>
              <a:ext uri="{FF2B5EF4-FFF2-40B4-BE49-F238E27FC236}">
                <a16:creationId xmlns:a16="http://schemas.microsoft.com/office/drawing/2014/main" id="{BE783AA6-4AA9-1721-BDC6-79CF7A00F53B}"/>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 10 and obese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 10 and overweight with positive family history of comorbidities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 2 and severely obese -&gt; </a:t>
            </a:r>
            <a:r>
              <a:rPr lang="en-US" dirty="0">
                <a:latin typeface="Avenir Book" panose="02000503020000020003" pitchFamily="2" charset="0"/>
                <a:hlinkClick r:id="rId2"/>
              </a:rPr>
              <a:t>genetics</a:t>
            </a:r>
            <a:endParaRPr lang="en-US"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Fasting for 8-10 hours before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Repeat biomarkers every 2 years if no abnormalities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Repeat biomarkers every year if abnormal</a:t>
            </a:r>
          </a:p>
          <a:p>
            <a:endParaRPr lang="en-US" dirty="0"/>
          </a:p>
        </p:txBody>
      </p:sp>
      <p:sp>
        <p:nvSpPr>
          <p:cNvPr id="4" name="TextBox 3">
            <a:extLst>
              <a:ext uri="{FF2B5EF4-FFF2-40B4-BE49-F238E27FC236}">
                <a16:creationId xmlns:a16="http://schemas.microsoft.com/office/drawing/2014/main" id="{B0BC50A0-7AD5-BB44-93CE-D10AE6BFB4A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E58DE38B-F15E-26B4-29EA-826C098E1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6190060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8C7B3-A7A0-F88F-BA1D-0C52CD7A8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20721-223F-9FCB-5AC1-829D39EC228E}"/>
              </a:ext>
            </a:extLst>
          </p:cNvPr>
          <p:cNvSpPr>
            <a:spLocks noGrp="1"/>
          </p:cNvSpPr>
          <p:nvPr>
            <p:ph type="title"/>
          </p:nvPr>
        </p:nvSpPr>
        <p:spPr/>
        <p:txBody>
          <a:bodyPr/>
          <a:lstStyle/>
          <a:p>
            <a:pPr algn="ctr"/>
            <a:r>
              <a:rPr lang="en-US" dirty="0">
                <a:latin typeface="Avenir Book" panose="02000503020000020003" pitchFamily="2" charset="0"/>
              </a:rPr>
              <a:t>ORDERS</a:t>
            </a:r>
          </a:p>
        </p:txBody>
      </p:sp>
      <p:sp>
        <p:nvSpPr>
          <p:cNvPr id="3" name="Content Placeholder 2">
            <a:extLst>
              <a:ext uri="{FF2B5EF4-FFF2-40B4-BE49-F238E27FC236}">
                <a16:creationId xmlns:a16="http://schemas.microsoft.com/office/drawing/2014/main" id="{5EC3AEC4-671D-98E0-B77B-9FEFA30BC8C9}"/>
              </a:ext>
            </a:extLst>
          </p:cNvPr>
          <p:cNvSpPr>
            <a:spLocks noGrp="1"/>
          </p:cNvSpPr>
          <p:nvPr>
            <p:ph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Complete Blood Count (CBC) with Differential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Lipid panel with calculated LDL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Lipoprotein (a) (if not previously screened)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Thyroid stimulating hormone (TSH)</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Complete metabolic panel (CMP) with glucose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Fasting insulin level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Hemoglobin A1c</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High-sensitivity C-reactive protein (</a:t>
            </a:r>
            <a:r>
              <a:rPr lang="en-US" dirty="0" err="1">
                <a:latin typeface="Avenir Book" panose="02000503020000020003" pitchFamily="2" charset="0"/>
              </a:rPr>
              <a:t>hs</a:t>
            </a:r>
            <a:r>
              <a:rPr lang="en-US" dirty="0">
                <a:latin typeface="Avenir Book" panose="02000503020000020003" pitchFamily="2" charset="0"/>
              </a:rPr>
              <a:t>-CRP)</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Fasting morning cortisol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If considering Metformin: B-12 level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For females evaluating for PCOS: add Free and Total Testosterone, DHEA-S, LH/FSH ratio (In PCOS usually 2:1),17-hydroxyprogesterone, prolactin ± Ovarian Ultrasound</a:t>
            </a:r>
          </a:p>
          <a:p>
            <a:endParaRPr lang="en-US" dirty="0"/>
          </a:p>
        </p:txBody>
      </p:sp>
      <p:sp>
        <p:nvSpPr>
          <p:cNvPr id="4" name="TextBox 3">
            <a:extLst>
              <a:ext uri="{FF2B5EF4-FFF2-40B4-BE49-F238E27FC236}">
                <a16:creationId xmlns:a16="http://schemas.microsoft.com/office/drawing/2014/main" id="{935A36F3-33CC-5448-041A-BA82E794796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E3378D4C-46ED-B441-5CA0-B3F3C863E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8203630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543D3-1CB8-82BB-251F-031479F8C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DB2A28-59C6-EA8B-EAA4-06CADE7AB93D}"/>
              </a:ext>
            </a:extLst>
          </p:cNvPr>
          <p:cNvSpPr>
            <a:spLocks noGrp="1"/>
          </p:cNvSpPr>
          <p:nvPr>
            <p:ph type="title"/>
          </p:nvPr>
        </p:nvSpPr>
        <p:spPr/>
        <p:txBody>
          <a:bodyPr/>
          <a:lstStyle/>
          <a:p>
            <a:pPr algn="ctr"/>
            <a:r>
              <a:rPr lang="en-US" dirty="0">
                <a:latin typeface="Avenir Book" panose="02000503020000020003" pitchFamily="2" charset="0"/>
              </a:rPr>
              <a:t>CARDIOVASCULAR SCREENING</a:t>
            </a:r>
          </a:p>
        </p:txBody>
      </p:sp>
      <p:sp>
        <p:nvSpPr>
          <p:cNvPr id="3" name="Content Placeholder 2">
            <a:extLst>
              <a:ext uri="{FF2B5EF4-FFF2-40B4-BE49-F238E27FC236}">
                <a16:creationId xmlns:a16="http://schemas.microsoft.com/office/drawing/2014/main" id="{F1C78555-943D-80DB-5B29-9D09E53615CF}"/>
              </a:ext>
            </a:extLst>
          </p:cNvPr>
          <p:cNvSpPr>
            <a:spLocks noGrp="1"/>
          </p:cNvSpPr>
          <p:nvPr>
            <p:ph idx="1"/>
          </p:nvPr>
        </p:nvSpPr>
        <p:spPr/>
        <p:txBody>
          <a:bodyPr>
            <a:normAutofit fontScale="92500" lnSpcReduction="10000"/>
          </a:bodyPr>
          <a:lstStyle/>
          <a:p>
            <a:pPr rtl="0">
              <a:buClr>
                <a:schemeClr val="accent1">
                  <a:lumMod val="75000"/>
                </a:schemeClr>
              </a:buClr>
              <a:buFont typeface="Courier New" panose="02070309020205020404" pitchFamily="49" charset="0"/>
              <a:buChar char="o"/>
            </a:pPr>
            <a:r>
              <a:rPr lang="en-US" sz="2200" b="0" i="0" u="none" strike="noStrike" dirty="0">
                <a:solidFill>
                  <a:srgbClr val="000000"/>
                </a:solidFill>
                <a:effectLst/>
                <a:latin typeface="Avenir Book" panose="02000503020000020003" pitchFamily="2" charset="0"/>
              </a:rPr>
              <a:t>Risk factors for Cardiovascular Disease (CVD)</a:t>
            </a:r>
            <a:endParaRPr lang="en-US" sz="2200" b="0" dirty="0">
              <a:effectLst/>
              <a:latin typeface="Avenir Book" panose="02000503020000020003" pitchFamily="2" charset="0"/>
            </a:endParaRPr>
          </a:p>
          <a:p>
            <a:pPr lvl="1">
              <a:buClr>
                <a:schemeClr val="accent1">
                  <a:lumMod val="75000"/>
                </a:schemeClr>
              </a:buClr>
            </a:pPr>
            <a:r>
              <a:rPr lang="en-US" sz="1800" b="0" i="0" u="none" strike="noStrike" dirty="0">
                <a:solidFill>
                  <a:srgbClr val="000000"/>
                </a:solidFill>
                <a:effectLst/>
                <a:latin typeface="Avenir Book" panose="02000503020000020003" pitchFamily="2" charset="0"/>
              </a:rPr>
              <a:t>Modifiable</a:t>
            </a:r>
            <a:endParaRPr lang="en-US" sz="18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Tobacco use</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High blood pressure</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High bad cholesterol (LDL)</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Low good cholesterol (HDL)</a:t>
            </a:r>
          </a:p>
          <a:p>
            <a:pPr lvl="2">
              <a:buClr>
                <a:schemeClr val="accent1">
                  <a:lumMod val="75000"/>
                </a:schemeClr>
              </a:buClr>
              <a:buFont typeface="Courier New" panose="02070309020205020404" pitchFamily="49" charset="0"/>
              <a:buChar char="o"/>
            </a:pPr>
            <a:r>
              <a:rPr lang="en-US" sz="1400" dirty="0">
                <a:solidFill>
                  <a:srgbClr val="000000"/>
                </a:solidFill>
                <a:latin typeface="Avenir Book" panose="02000503020000020003" pitchFamily="2" charset="0"/>
              </a:rPr>
              <a:t>Lipoprotein (a)</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Diabetes mellitus</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High body fat or body weight</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Physical Inactivity</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Mental stress &amp; depression</a:t>
            </a:r>
            <a:endParaRPr lang="en-US" sz="1400" b="0" dirty="0">
              <a:effectLst/>
              <a:latin typeface="Avenir Book" panose="02000503020000020003" pitchFamily="2" charset="0"/>
            </a:endParaRPr>
          </a:p>
          <a:p>
            <a:pPr lvl="1">
              <a:buClr>
                <a:schemeClr val="accent1">
                  <a:lumMod val="75000"/>
                </a:schemeClr>
              </a:buClr>
            </a:pPr>
            <a:r>
              <a:rPr lang="en-US" sz="1800" b="0" i="0" u="none" strike="noStrike" dirty="0">
                <a:solidFill>
                  <a:srgbClr val="000000"/>
                </a:solidFill>
                <a:effectLst/>
                <a:latin typeface="Avenir Book" panose="02000503020000020003" pitchFamily="2" charset="0"/>
              </a:rPr>
              <a:t>Non-modifiable</a:t>
            </a:r>
            <a:endParaRPr lang="en-US" sz="18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Age ( &gt;45 in men, &gt;55in women)</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Family history of early heart disease (&lt;55 for father, &lt;65 for mother)</a:t>
            </a:r>
            <a:endParaRPr lang="en-US" sz="1400" b="0" dirty="0">
              <a:effectLst/>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sz="1400" b="0" i="0" u="none" strike="noStrike" dirty="0">
                <a:solidFill>
                  <a:srgbClr val="000000"/>
                </a:solidFill>
                <a:effectLst/>
                <a:latin typeface="Avenir Book" panose="02000503020000020003" pitchFamily="2" charset="0"/>
              </a:rPr>
              <a:t>Ethnicity (CVD death rate higher in African-Americans and South Asians, HDL lower in Asians)</a:t>
            </a:r>
            <a:endParaRPr lang="en-US" sz="1400" b="0" dirty="0">
              <a:effectLst/>
              <a:latin typeface="Avenir Book" panose="02000503020000020003" pitchFamily="2" charset="0"/>
            </a:endParaRPr>
          </a:p>
          <a:p>
            <a:pPr>
              <a:buNone/>
            </a:pPr>
            <a:br>
              <a:rPr lang="en-US" dirty="0"/>
            </a:br>
            <a:endParaRPr lang="en-US" dirty="0">
              <a:latin typeface="Avenir Book" panose="02000503020000020003" pitchFamily="2" charset="0"/>
            </a:endParaRPr>
          </a:p>
          <a:p>
            <a:endParaRPr lang="en-US" dirty="0"/>
          </a:p>
        </p:txBody>
      </p:sp>
      <p:sp>
        <p:nvSpPr>
          <p:cNvPr id="4" name="TextBox 3">
            <a:extLst>
              <a:ext uri="{FF2B5EF4-FFF2-40B4-BE49-F238E27FC236}">
                <a16:creationId xmlns:a16="http://schemas.microsoft.com/office/drawing/2014/main" id="{B9664EB9-9769-2AAD-D58B-7836BBFAB6C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3848AF3E-266A-9CD4-C17E-15B0E948E5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564281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75A20-A33B-B680-476D-A5DCF020A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33613-A869-B4F1-A5A5-7874111F6226}"/>
              </a:ext>
            </a:extLst>
          </p:cNvPr>
          <p:cNvSpPr>
            <a:spLocks noGrp="1"/>
          </p:cNvSpPr>
          <p:nvPr>
            <p:ph type="title"/>
          </p:nvPr>
        </p:nvSpPr>
        <p:spPr/>
        <p:txBody>
          <a:bodyPr/>
          <a:lstStyle/>
          <a:p>
            <a:pPr algn="ctr"/>
            <a:r>
              <a:rPr lang="en-US" dirty="0">
                <a:latin typeface="Avenir Book" panose="02000503020000020003" pitchFamily="2" charset="0"/>
              </a:rPr>
              <a:t>DYSLIPIDEMIA SCREENING</a:t>
            </a:r>
          </a:p>
        </p:txBody>
      </p:sp>
      <p:sp>
        <p:nvSpPr>
          <p:cNvPr id="3" name="Content Placeholder 2">
            <a:extLst>
              <a:ext uri="{FF2B5EF4-FFF2-40B4-BE49-F238E27FC236}">
                <a16:creationId xmlns:a16="http://schemas.microsoft.com/office/drawing/2014/main" id="{98E868D8-6FF7-65BB-6A6E-95CB740EEF32}"/>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Screening for genetic dyslipidemia</a:t>
            </a:r>
            <a:r>
              <a:rPr lang="en-US" baseline="30000" dirty="0">
                <a:latin typeface="Avenir Book" panose="02000503020000020003" pitchFamily="2" charset="0"/>
              </a:rPr>
              <a:t>8</a:t>
            </a:r>
          </a:p>
          <a:p>
            <a:pPr lvl="1">
              <a:buClr>
                <a:schemeClr val="accent1">
                  <a:lumMod val="75000"/>
                </a:schemeClr>
              </a:buClr>
            </a:pPr>
            <a:r>
              <a:rPr lang="en-US" dirty="0">
                <a:latin typeface="Avenir Book" panose="02000503020000020003" pitchFamily="2" charset="0"/>
              </a:rPr>
              <a:t>Non-fasting Total Cholesterol and HDL</a:t>
            </a:r>
          </a:p>
          <a:p>
            <a:pPr lvl="1">
              <a:buClr>
                <a:schemeClr val="accent1">
                  <a:lumMod val="75000"/>
                </a:schemeClr>
              </a:buClr>
            </a:pPr>
            <a:r>
              <a:rPr lang="en-US" dirty="0">
                <a:latin typeface="Avenir Book" panose="02000503020000020003" pitchFamily="2" charset="0"/>
              </a:rPr>
              <a:t>Abnormal if non-HDL cholesterol &gt;145</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Ages 9-11 once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Ages 17-21 once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Screening for Lipoprotein(a)</a:t>
            </a:r>
            <a:r>
              <a:rPr lang="en-US" baseline="30000" dirty="0">
                <a:latin typeface="Avenir Book" panose="02000503020000020003" pitchFamily="2" charset="0"/>
              </a:rPr>
              <a:t>9</a:t>
            </a:r>
          </a:p>
          <a:p>
            <a:pPr lvl="1">
              <a:buClr>
                <a:schemeClr val="accent1">
                  <a:lumMod val="75000"/>
                </a:schemeClr>
              </a:buClr>
            </a:pPr>
            <a:r>
              <a:rPr lang="en-US" dirty="0">
                <a:latin typeface="Avenir Book" panose="02000503020000020003" pitchFamily="2" charset="0"/>
              </a:rPr>
              <a:t>Non-fasting</a:t>
            </a:r>
          </a:p>
          <a:p>
            <a:pPr lvl="1">
              <a:buClr>
                <a:schemeClr val="accent1">
                  <a:lumMod val="75000"/>
                </a:schemeClr>
              </a:buClr>
            </a:pPr>
            <a:r>
              <a:rPr lang="en-US" dirty="0">
                <a:latin typeface="Avenir Book" panose="02000503020000020003" pitchFamily="2" charset="0"/>
              </a:rPr>
              <a:t>Abnormal if &gt; 30 mg/dL</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Ages 18+ once</a:t>
            </a:r>
          </a:p>
          <a:p>
            <a:pPr marL="0" indent="0">
              <a:buClr>
                <a:schemeClr val="accent1">
                  <a:lumMod val="75000"/>
                </a:schemeClr>
              </a:buClr>
              <a:buNone/>
            </a:pPr>
            <a:endParaRPr lang="en-US" dirty="0">
              <a:latin typeface="Avenir Book" panose="02000503020000020003" pitchFamily="2" charset="0"/>
            </a:endParaRPr>
          </a:p>
          <a:p>
            <a:endParaRPr lang="en-US" dirty="0"/>
          </a:p>
        </p:txBody>
      </p:sp>
      <p:sp>
        <p:nvSpPr>
          <p:cNvPr id="4" name="TextBox 3">
            <a:extLst>
              <a:ext uri="{FF2B5EF4-FFF2-40B4-BE49-F238E27FC236}">
                <a16:creationId xmlns:a16="http://schemas.microsoft.com/office/drawing/2014/main" id="{DF204ED8-F138-98C8-AD5E-3E1BB7AC657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D2026FE9-479E-C097-F825-D80D803F8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1473512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CA45-A617-2FB1-7215-219AFD02AAE0}"/>
              </a:ext>
            </a:extLst>
          </p:cNvPr>
          <p:cNvSpPr>
            <a:spLocks noGrp="1"/>
          </p:cNvSpPr>
          <p:nvPr>
            <p:ph type="title"/>
          </p:nvPr>
        </p:nvSpPr>
        <p:spPr/>
        <p:txBody>
          <a:bodyPr/>
          <a:lstStyle/>
          <a:p>
            <a:pPr algn="ctr"/>
            <a:r>
              <a:rPr lang="en-US" dirty="0">
                <a:latin typeface="Avenir Book" panose="02000503020000020003" pitchFamily="2" charset="0"/>
              </a:rPr>
              <a:t>METABOLIC SYNDROME SCREENING</a:t>
            </a:r>
          </a:p>
        </p:txBody>
      </p:sp>
      <p:sp>
        <p:nvSpPr>
          <p:cNvPr id="3" name="Content Placeholder 2">
            <a:extLst>
              <a:ext uri="{FF2B5EF4-FFF2-40B4-BE49-F238E27FC236}">
                <a16:creationId xmlns:a16="http://schemas.microsoft.com/office/drawing/2014/main" id="{B7249FC5-D8A1-D114-D4F4-DD3A729E90E3}"/>
              </a:ext>
            </a:extLst>
          </p:cNvPr>
          <p:cNvSpPr>
            <a:spLocks noGrp="1"/>
          </p:cNvSpPr>
          <p:nvPr>
            <p:ph idx="1"/>
          </p:nvPr>
        </p:nvSpPr>
        <p:spPr/>
        <p:txBody>
          <a:bodyPr>
            <a:normAutofit lnSpcReduction="10000"/>
          </a:bodyPr>
          <a:lstStyle/>
          <a:p>
            <a:pPr>
              <a:buClr>
                <a:schemeClr val="accent1">
                  <a:lumMod val="75000"/>
                </a:schemeClr>
              </a:buClr>
              <a:buFont typeface="Courier New" panose="02070309020205020404" pitchFamily="49" charset="0"/>
              <a:buChar char="o"/>
            </a:pPr>
            <a:r>
              <a:rPr lang="en-US" b="0" i="0" u="none" strike="noStrike" dirty="0">
                <a:solidFill>
                  <a:srgbClr val="000000"/>
                </a:solidFill>
                <a:effectLst/>
                <a:latin typeface="Avenir Book" panose="02000503020000020003" pitchFamily="2" charset="0"/>
              </a:rPr>
              <a:t>3 out of 5 of the following:</a:t>
            </a:r>
          </a:p>
          <a:p>
            <a:pPr lvl="1">
              <a:buClr>
                <a:schemeClr val="accent1">
                  <a:lumMod val="75000"/>
                </a:schemeClr>
              </a:buClr>
            </a:pPr>
            <a:r>
              <a:rPr lang="en-US" b="0" i="0" u="none" strike="noStrike" dirty="0">
                <a:solidFill>
                  <a:srgbClr val="000000"/>
                </a:solidFill>
                <a:effectLst/>
                <a:latin typeface="Avenir Book" panose="02000503020000020003" pitchFamily="2" charset="0"/>
              </a:rPr>
              <a:t>Abdominal obesity  (waist circumference in men =102 cm (40 in) and in women =88 cm (35 in)</a:t>
            </a:r>
          </a:p>
          <a:p>
            <a:pPr lvl="1">
              <a:buClr>
                <a:schemeClr val="accent1">
                  <a:lumMod val="75000"/>
                </a:schemeClr>
              </a:buClr>
            </a:pPr>
            <a:r>
              <a:rPr lang="en-US" b="0" i="0" u="none" strike="noStrike" dirty="0">
                <a:solidFill>
                  <a:srgbClr val="000000"/>
                </a:solidFill>
                <a:effectLst/>
                <a:latin typeface="Avenir Book" panose="02000503020000020003" pitchFamily="2" charset="0"/>
              </a:rPr>
              <a:t>Serum triglycerides =150 mg/dL (1.7 mmol/L) or treatment for elevated triglycerides</a:t>
            </a:r>
          </a:p>
          <a:p>
            <a:pPr lvl="1">
              <a:buClr>
                <a:schemeClr val="accent1">
                  <a:lumMod val="75000"/>
                </a:schemeClr>
              </a:buClr>
            </a:pPr>
            <a:r>
              <a:rPr lang="en-US" b="0" i="0" u="none" strike="noStrike" dirty="0">
                <a:solidFill>
                  <a:srgbClr val="000000"/>
                </a:solidFill>
                <a:effectLst/>
                <a:latin typeface="Avenir Book" panose="02000503020000020003" pitchFamily="2" charset="0"/>
              </a:rPr>
              <a:t>Serum high-density lipoprotein (HDL) cholesterol &lt;40 mg/dL (1 mmol/L) in men and &lt;50 mg/dL (1.3 mmol/L) in women or treatment for low HDL cholesterol</a:t>
            </a:r>
          </a:p>
          <a:p>
            <a:pPr lvl="1">
              <a:buClr>
                <a:schemeClr val="accent1">
                  <a:lumMod val="75000"/>
                </a:schemeClr>
              </a:buClr>
            </a:pPr>
            <a:r>
              <a:rPr lang="en-US" b="0" i="0" u="none" strike="noStrike" dirty="0">
                <a:solidFill>
                  <a:srgbClr val="000000"/>
                </a:solidFill>
                <a:effectLst/>
                <a:latin typeface="Avenir Book" panose="02000503020000020003" pitchFamily="2" charset="0"/>
              </a:rPr>
              <a:t>Blood pressure &gt;=130/85 mmHg or treatment for elevated blood pressure</a:t>
            </a:r>
          </a:p>
          <a:p>
            <a:pPr lvl="1">
              <a:buClr>
                <a:schemeClr val="accent1">
                  <a:lumMod val="75000"/>
                </a:schemeClr>
              </a:buClr>
            </a:pPr>
            <a:r>
              <a:rPr lang="en-US" b="0" i="0" u="none" strike="noStrike" dirty="0">
                <a:solidFill>
                  <a:srgbClr val="000000"/>
                </a:solidFill>
                <a:effectLst/>
                <a:latin typeface="Avenir Book" panose="02000503020000020003" pitchFamily="2" charset="0"/>
              </a:rPr>
              <a:t>Fasting plasma glucose (FPG) &gt; or =100 mg/dL (5.6 mmol/L) or treatment for elevated blood glucose</a:t>
            </a:r>
          </a:p>
          <a:p>
            <a:pPr marL="0" indent="0">
              <a:buNone/>
            </a:pPr>
            <a:endParaRPr lang="en-US" dirty="0"/>
          </a:p>
        </p:txBody>
      </p:sp>
      <p:sp>
        <p:nvSpPr>
          <p:cNvPr id="4" name="TextBox 3">
            <a:extLst>
              <a:ext uri="{FF2B5EF4-FFF2-40B4-BE49-F238E27FC236}">
                <a16:creationId xmlns:a16="http://schemas.microsoft.com/office/drawing/2014/main" id="{C6F8DC9B-1BBF-6F2F-5286-A725D453BB7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6F644082-5154-C8AB-D512-8426680D9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5591105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38ACA-E6E4-95A3-DCDF-48DB99B10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D438A-4920-5558-4BD3-0B9ED240DE22}"/>
              </a:ext>
            </a:extLst>
          </p:cNvPr>
          <p:cNvSpPr>
            <a:spLocks noGrp="1"/>
          </p:cNvSpPr>
          <p:nvPr>
            <p:ph type="title"/>
          </p:nvPr>
        </p:nvSpPr>
        <p:spPr/>
        <p:txBody>
          <a:bodyPr/>
          <a:lstStyle/>
          <a:p>
            <a:pPr algn="ctr"/>
            <a:r>
              <a:rPr lang="en-US" dirty="0">
                <a:latin typeface="Avenir Book" panose="02000503020000020003" pitchFamily="2" charset="0"/>
              </a:rPr>
              <a:t>POLYCYSTIC OVARIAN SYNDROME (PCOS) SCREENING</a:t>
            </a:r>
          </a:p>
        </p:txBody>
      </p:sp>
      <p:sp>
        <p:nvSpPr>
          <p:cNvPr id="4" name="TextBox 3">
            <a:extLst>
              <a:ext uri="{FF2B5EF4-FFF2-40B4-BE49-F238E27FC236}">
                <a16:creationId xmlns:a16="http://schemas.microsoft.com/office/drawing/2014/main" id="{6399989D-F231-7000-D821-2F745251BEBD}"/>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46B0A63D-9EA5-499B-AD98-B06395A56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Content Placeholder 6">
            <a:extLst>
              <a:ext uri="{FF2B5EF4-FFF2-40B4-BE49-F238E27FC236}">
                <a16:creationId xmlns:a16="http://schemas.microsoft.com/office/drawing/2014/main" id="{89E1BE4F-D05D-80C3-BB89-5560B4B09516}"/>
              </a:ext>
            </a:extLst>
          </p:cNvPr>
          <p:cNvSpPr>
            <a:spLocks noGrp="1"/>
          </p:cNvSpPr>
          <p:nvPr>
            <p:ph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Rotterdam Criteria (2003): </a:t>
            </a:r>
            <a:r>
              <a:rPr lang="en-US" b="1" u="sng" dirty="0">
                <a:latin typeface="Avenir Book" panose="02000503020000020003" pitchFamily="2" charset="0"/>
              </a:rPr>
              <a:t>2 out of the following 3 criteria </a:t>
            </a:r>
            <a:r>
              <a:rPr lang="en-US" dirty="0">
                <a:latin typeface="Avenir Book" panose="02000503020000020003" pitchFamily="2" charset="0"/>
              </a:rPr>
              <a:t>must be met after ruling out other causes (e.g., thyroid dysfunction, hyperprolactinemia, Congenital Adrenal </a:t>
            </a:r>
            <a:r>
              <a:rPr lang="en-US" dirty="0" err="1">
                <a:latin typeface="Avenir Book" panose="02000503020000020003" pitchFamily="2" charset="0"/>
              </a:rPr>
              <a:t>Hypeplasia</a:t>
            </a:r>
            <a:r>
              <a:rPr lang="en-US" dirty="0">
                <a:latin typeface="Avenir Book" panose="02000503020000020003" pitchFamily="2" charset="0"/>
              </a:rPr>
              <a:t>, </a:t>
            </a:r>
            <a:r>
              <a:rPr lang="en-US" dirty="0" err="1">
                <a:latin typeface="Avenir Book" panose="02000503020000020003" pitchFamily="2" charset="0"/>
              </a:rPr>
              <a:t>etc</a:t>
            </a:r>
            <a:r>
              <a:rPr lang="en-US" dirty="0">
                <a:latin typeface="Avenir Book" panose="02000503020000020003" pitchFamily="2" charset="0"/>
              </a:rPr>
              <a:t>)</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Oligo or Anovulation</a:t>
            </a:r>
          </a:p>
          <a:p>
            <a:pPr lvl="1">
              <a:buClr>
                <a:schemeClr val="accent1">
                  <a:lumMod val="75000"/>
                </a:schemeClr>
              </a:buClr>
            </a:pPr>
            <a:r>
              <a:rPr lang="en-US" dirty="0">
                <a:latin typeface="Avenir Book" panose="02000503020000020003" pitchFamily="2" charset="0"/>
              </a:rPr>
              <a:t>Infrequent or absent ovulation</a:t>
            </a:r>
          </a:p>
          <a:p>
            <a:pPr lvl="1">
              <a:buClr>
                <a:schemeClr val="accent1">
                  <a:lumMod val="75000"/>
                </a:schemeClr>
              </a:buClr>
            </a:pPr>
            <a:r>
              <a:rPr lang="en-US" dirty="0">
                <a:latin typeface="Avenir Book" panose="02000503020000020003" pitchFamily="2" charset="0"/>
              </a:rPr>
              <a:t>Irregular menstrual cycles (e.g., cycles &gt;35 days or &lt;8 cycles/year)</a:t>
            </a:r>
          </a:p>
          <a:p>
            <a:pPr lvl="1">
              <a:buClr>
                <a:schemeClr val="accent1">
                  <a:lumMod val="75000"/>
                </a:schemeClr>
              </a:buClr>
            </a:pPr>
            <a:r>
              <a:rPr lang="en-US" dirty="0">
                <a:latin typeface="Avenir Book" panose="02000503020000020003" pitchFamily="2" charset="0"/>
              </a:rPr>
              <a:t>Clinical and/or lab-confirmed Hyperandrogenism</a:t>
            </a:r>
          </a:p>
          <a:p>
            <a:pPr lvl="1">
              <a:buClr>
                <a:schemeClr val="accent1">
                  <a:lumMod val="75000"/>
                </a:schemeClr>
              </a:buClr>
            </a:pPr>
            <a:r>
              <a:rPr lang="en-US" dirty="0">
                <a:latin typeface="Avenir Book" panose="02000503020000020003" pitchFamily="2" charset="0"/>
              </a:rPr>
              <a:t>Clinical signs: hirsutism, acne, androgenic alopecia</a:t>
            </a:r>
          </a:p>
          <a:p>
            <a:pPr lvl="1">
              <a:buClr>
                <a:schemeClr val="accent1">
                  <a:lumMod val="75000"/>
                </a:schemeClr>
              </a:buClr>
            </a:pPr>
            <a:r>
              <a:rPr lang="en-US" dirty="0">
                <a:latin typeface="Avenir Book" panose="02000503020000020003" pitchFamily="2" charset="0"/>
              </a:rPr>
              <a:t>Biochemical evidence: elevated serum androgens (e.g., total or free testosterone, DHEA-S)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Polycystic Ovarian Morphology on Ultrasound</a:t>
            </a:r>
          </a:p>
          <a:p>
            <a:pPr lvl="1">
              <a:buClr>
                <a:schemeClr val="accent1">
                  <a:lumMod val="75000"/>
                </a:schemeClr>
              </a:buClr>
            </a:pPr>
            <a:r>
              <a:rPr lang="en-US" dirty="0">
                <a:latin typeface="Avenir Book" panose="02000503020000020003" pitchFamily="2" charset="0"/>
              </a:rPr>
              <a:t>≥12 follicles in either ovary (2–9 mm in size) OR</a:t>
            </a:r>
          </a:p>
          <a:p>
            <a:pPr lvl="1">
              <a:buClr>
                <a:schemeClr val="accent1">
                  <a:lumMod val="75000"/>
                </a:schemeClr>
              </a:buClr>
            </a:pPr>
            <a:r>
              <a:rPr lang="en-US" dirty="0">
                <a:latin typeface="Avenir Book" panose="02000503020000020003" pitchFamily="2" charset="0"/>
              </a:rPr>
              <a:t>Ovarian volume &gt;10 mL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Of note, in adolescents and perimenopausal women, diagnosis is more nuanced because ultrasound is less reliable. Emphasis is placed on clinical features and hormone labs.</a:t>
            </a:r>
          </a:p>
          <a:p>
            <a:endParaRPr lang="en-US" dirty="0"/>
          </a:p>
        </p:txBody>
      </p:sp>
    </p:spTree>
    <p:extLst>
      <p:ext uri="{BB962C8B-B14F-4D97-AF65-F5344CB8AC3E}">
        <p14:creationId xmlns:p14="http://schemas.microsoft.com/office/powerpoint/2010/main" val="1325149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40812-8516-550E-DBBC-D553990DB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9C8E3-2381-E87F-561C-68C5BBE0FD55}"/>
              </a:ext>
            </a:extLst>
          </p:cNvPr>
          <p:cNvSpPr>
            <a:spLocks noGrp="1"/>
          </p:cNvSpPr>
          <p:nvPr>
            <p:ph type="title"/>
          </p:nvPr>
        </p:nvSpPr>
        <p:spPr/>
        <p:txBody>
          <a:bodyPr/>
          <a:lstStyle/>
          <a:p>
            <a:pPr algn="ctr"/>
            <a:r>
              <a:rPr lang="en-US" dirty="0">
                <a:latin typeface="Avenir Book" panose="02000503020000020003" pitchFamily="2" charset="0"/>
              </a:rPr>
              <a:t>POLYCYSTIC OVARIAN SYNDROME (PCOS) SCREENING</a:t>
            </a:r>
          </a:p>
        </p:txBody>
      </p:sp>
      <p:sp>
        <p:nvSpPr>
          <p:cNvPr id="4" name="TextBox 3">
            <a:extLst>
              <a:ext uri="{FF2B5EF4-FFF2-40B4-BE49-F238E27FC236}">
                <a16:creationId xmlns:a16="http://schemas.microsoft.com/office/drawing/2014/main" id="{AB6172E6-86DB-CC84-F482-EAB957E2CCE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D06C9C7-D4ED-69A8-C1FE-F75022085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Content Placeholder 6">
            <a:extLst>
              <a:ext uri="{FF2B5EF4-FFF2-40B4-BE49-F238E27FC236}">
                <a16:creationId xmlns:a16="http://schemas.microsoft.com/office/drawing/2014/main" id="{3E9E2134-93FB-06FE-E151-CD17E5F236E9}"/>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Important Exclusions Before Diagnosing PCOS:</a:t>
            </a:r>
          </a:p>
          <a:p>
            <a:pPr lvl="1">
              <a:buClr>
                <a:schemeClr val="accent1">
                  <a:lumMod val="75000"/>
                </a:schemeClr>
              </a:buClr>
            </a:pPr>
            <a:r>
              <a:rPr lang="en-US" dirty="0">
                <a:latin typeface="Avenir Book" panose="02000503020000020003" pitchFamily="2" charset="0"/>
              </a:rPr>
              <a:t>Thyroid disorders (TSH)</a:t>
            </a:r>
          </a:p>
          <a:p>
            <a:pPr lvl="1">
              <a:buClr>
                <a:schemeClr val="accent1">
                  <a:lumMod val="75000"/>
                </a:schemeClr>
              </a:buClr>
            </a:pPr>
            <a:r>
              <a:rPr lang="en-US" dirty="0">
                <a:latin typeface="Avenir Book" panose="02000503020000020003" pitchFamily="2" charset="0"/>
              </a:rPr>
              <a:t>Hyperprolactinemia (Prolactin)</a:t>
            </a:r>
          </a:p>
          <a:p>
            <a:pPr lvl="1">
              <a:buClr>
                <a:schemeClr val="accent1">
                  <a:lumMod val="75000"/>
                </a:schemeClr>
              </a:buClr>
            </a:pPr>
            <a:r>
              <a:rPr lang="en-US" dirty="0">
                <a:latin typeface="Avenir Book" panose="02000503020000020003" pitchFamily="2" charset="0"/>
              </a:rPr>
              <a:t>Congenital adrenal hyperplasia (17-hydroxyprogesterone)</a:t>
            </a:r>
          </a:p>
          <a:p>
            <a:pPr lvl="1">
              <a:buClr>
                <a:schemeClr val="accent1">
                  <a:lumMod val="75000"/>
                </a:schemeClr>
              </a:buClr>
            </a:pPr>
            <a:r>
              <a:rPr lang="en-US" dirty="0">
                <a:latin typeface="Avenir Book" panose="02000503020000020003" pitchFamily="2" charset="0"/>
              </a:rPr>
              <a:t>Androgen-secreting tumors (Markedly elevated androgens defined as rapid onset of androgenic characteristics, total testosterone &gt;200 ng/dL, DHEA-S &gt;700 µg/dL</a:t>
            </a:r>
            <a:r>
              <a:rPr lang="en-US" b="1" dirty="0">
                <a:latin typeface="Avenir Book" panose="02000503020000020003" pitchFamily="2" charset="0"/>
              </a:rPr>
              <a: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Pelvic ultrasound (to look for ovarian tumors)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Adrenal CT or MRI (if DHEA-S is high or adrenal mass suspected)</a:t>
            </a:r>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5718733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FE332-2A14-5A2D-41CC-070C72BA7166}"/>
              </a:ext>
            </a:extLst>
          </p:cNvPr>
          <p:cNvSpPr>
            <a:spLocks noGrp="1"/>
          </p:cNvSpPr>
          <p:nvPr>
            <p:ph type="title"/>
          </p:nvPr>
        </p:nvSpPr>
        <p:spPr>
          <a:xfrm>
            <a:off x="835155" y="912308"/>
            <a:ext cx="5165936" cy="1674904"/>
          </a:xfrm>
        </p:spPr>
        <p:txBody>
          <a:bodyPr anchor="ctr">
            <a:normAutofit/>
          </a:bodyPr>
          <a:lstStyle/>
          <a:p>
            <a:pPr algn="ctr"/>
            <a:r>
              <a:rPr lang="en-US" sz="4000" dirty="0"/>
              <a:t>INSULIN RESISTANCE SCREENING</a:t>
            </a:r>
          </a:p>
        </p:txBody>
      </p:sp>
      <p:sp>
        <p:nvSpPr>
          <p:cNvPr id="3" name="Content Placeholder 2">
            <a:extLst>
              <a:ext uri="{FF2B5EF4-FFF2-40B4-BE49-F238E27FC236}">
                <a16:creationId xmlns:a16="http://schemas.microsoft.com/office/drawing/2014/main" id="{4AC2B345-07A7-759D-C084-23D25933F0AA}"/>
              </a:ext>
            </a:extLst>
          </p:cNvPr>
          <p:cNvSpPr>
            <a:spLocks noGrp="1"/>
          </p:cNvSpPr>
          <p:nvPr>
            <p:ph idx="1"/>
          </p:nvPr>
        </p:nvSpPr>
        <p:spPr>
          <a:xfrm>
            <a:off x="6092939" y="1095764"/>
            <a:ext cx="5159825" cy="1674905"/>
          </a:xfrm>
        </p:spPr>
        <p:txBody>
          <a:bodyPr anchor="ctr">
            <a:normAutofit fontScale="77500" lnSpcReduction="20000"/>
          </a:bodyPr>
          <a:lstStyle/>
          <a:p>
            <a:pPr>
              <a:buClr>
                <a:schemeClr val="accent1">
                  <a:lumMod val="75000"/>
                </a:schemeClr>
              </a:buClr>
              <a:buFont typeface="Courier New" panose="02070309020205020404" pitchFamily="49" charset="0"/>
              <a:buChar char="o"/>
            </a:pPr>
            <a:r>
              <a:rPr lang="en-US" sz="1800" dirty="0">
                <a:latin typeface="Avenir Book" panose="02000503020000020003" pitchFamily="2" charset="0"/>
              </a:rPr>
              <a:t>Normal: HOMA-IR &lt; 1.0 (indicates normal insulin sensitivity)</a:t>
            </a:r>
          </a:p>
          <a:p>
            <a:pPr>
              <a:buClr>
                <a:schemeClr val="accent1">
                  <a:lumMod val="75000"/>
                </a:schemeClr>
              </a:buClr>
              <a:buFont typeface="Courier New" panose="02070309020205020404" pitchFamily="49" charset="0"/>
              <a:buChar char="o"/>
            </a:pPr>
            <a:r>
              <a:rPr lang="en-US" sz="1800" dirty="0">
                <a:latin typeface="Avenir Book" panose="02000503020000020003" pitchFamily="2" charset="0"/>
              </a:rPr>
              <a:t>Insulin Resistance: HOMA-IR ≥ 1.0 (indicates varying degrees of insulin resistance, with higher values suggesting more severe resistance)</a:t>
            </a:r>
          </a:p>
          <a:p>
            <a:pPr>
              <a:buClr>
                <a:schemeClr val="accent1">
                  <a:lumMod val="75000"/>
                </a:schemeClr>
              </a:buClr>
              <a:buFont typeface="Courier New" panose="02070309020205020404" pitchFamily="49" charset="0"/>
              <a:buChar char="o"/>
            </a:pPr>
            <a:r>
              <a:rPr lang="en-US" sz="1800" dirty="0">
                <a:latin typeface="Avenir Book" panose="02000503020000020003" pitchFamily="2" charset="0"/>
              </a:rPr>
              <a:t>Cutoff for metabolic syndrome: Some guidelines suggest a threshold of ≥ 2.5 to 3.0 as an indicator of significant insulin resistance, though this can vary depending on population and study.</a:t>
            </a:r>
          </a:p>
          <a:p>
            <a:endParaRPr lang="en-US" sz="1300" dirty="0"/>
          </a:p>
        </p:txBody>
      </p:sp>
      <p:pic>
        <p:nvPicPr>
          <p:cNvPr id="5" name="Picture 4">
            <a:extLst>
              <a:ext uri="{FF2B5EF4-FFF2-40B4-BE49-F238E27FC236}">
                <a16:creationId xmlns:a16="http://schemas.microsoft.com/office/drawing/2014/main" id="{1D753E4B-A8F5-D947-4B7D-07D95E8E2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155" y="3499520"/>
            <a:ext cx="10515569" cy="1130423"/>
          </a:xfrm>
          <a:prstGeom prst="rect">
            <a:avLst/>
          </a:prstGeom>
        </p:spPr>
      </p:pic>
      <p:sp>
        <p:nvSpPr>
          <p:cNvPr id="4" name="TextBox 3">
            <a:extLst>
              <a:ext uri="{FF2B5EF4-FFF2-40B4-BE49-F238E27FC236}">
                <a16:creationId xmlns:a16="http://schemas.microsoft.com/office/drawing/2014/main" id="{1B777526-D191-717B-77AB-302EE62AF9A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1D8FFD8E-6638-84EB-CCB5-F26FA634D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019148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F2929-AC97-FF94-6264-92A817D23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E660B7-8F2E-340B-33AC-4001CD29C473}"/>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TREATMENT</a:t>
            </a:r>
          </a:p>
        </p:txBody>
      </p:sp>
      <p:pic>
        <p:nvPicPr>
          <p:cNvPr id="4" name="Picture 3">
            <a:extLst>
              <a:ext uri="{FF2B5EF4-FFF2-40B4-BE49-F238E27FC236}">
                <a16:creationId xmlns:a16="http://schemas.microsoft.com/office/drawing/2014/main" id="{40B951C7-E333-6180-1C98-7DFB5F5D5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E23E7BCB-439B-5697-58BA-8C7CA8CC9742}"/>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9583231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4ADBC-B2BD-9EC7-3D0B-45AC1A50DC5F}"/>
              </a:ext>
            </a:extLst>
          </p:cNvPr>
          <p:cNvSpPr>
            <a:spLocks noGrp="1"/>
          </p:cNvSpPr>
          <p:nvPr>
            <p:ph type="title"/>
          </p:nvPr>
        </p:nvSpPr>
        <p:spPr/>
        <p:txBody>
          <a:bodyPr/>
          <a:lstStyle/>
          <a:p>
            <a:pPr algn="ctr"/>
            <a:r>
              <a:rPr lang="en-US" dirty="0">
                <a:latin typeface="Avenir Book" panose="02000503020000020003" pitchFamily="2" charset="0"/>
              </a:rPr>
              <a:t>MONITORING</a:t>
            </a:r>
          </a:p>
        </p:txBody>
      </p:sp>
      <p:sp>
        <p:nvSpPr>
          <p:cNvPr id="3" name="Content Placeholder 2">
            <a:extLst>
              <a:ext uri="{FF2B5EF4-FFF2-40B4-BE49-F238E27FC236}">
                <a16:creationId xmlns:a16="http://schemas.microsoft.com/office/drawing/2014/main" id="{23563AB7-4CCD-9EA4-D47A-57779CB38344}"/>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Several issues can arise during weight loss.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During the initial appointment patients risk for these should be determined.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During each follow-up there should be ongoing monitoring for:</a:t>
            </a:r>
          </a:p>
          <a:p>
            <a:pPr lvl="1">
              <a:buClr>
                <a:schemeClr val="accent1">
                  <a:lumMod val="75000"/>
                </a:schemeClr>
              </a:buClr>
            </a:pPr>
            <a:r>
              <a:rPr lang="en-US" dirty="0">
                <a:latin typeface="Avenir Book" panose="02000503020000020003" pitchFamily="2" charset="0"/>
              </a:rPr>
              <a:t>Lean Muscle Loss/Sarcopenia</a:t>
            </a:r>
          </a:p>
          <a:p>
            <a:pPr lvl="1">
              <a:buClr>
                <a:schemeClr val="accent1">
                  <a:lumMod val="75000"/>
                </a:schemeClr>
              </a:buClr>
            </a:pPr>
            <a:r>
              <a:rPr lang="en-US" dirty="0">
                <a:latin typeface="Avenir Book" panose="02000503020000020003" pitchFamily="2" charset="0"/>
              </a:rPr>
              <a:t>Gall stones/biliary colic</a:t>
            </a:r>
          </a:p>
          <a:p>
            <a:pPr lvl="1">
              <a:buClr>
                <a:schemeClr val="accent1">
                  <a:lumMod val="75000"/>
                </a:schemeClr>
              </a:buClr>
            </a:pPr>
            <a:r>
              <a:rPr lang="en-US" dirty="0">
                <a:latin typeface="Avenir Book" panose="02000503020000020003" pitchFamily="2" charset="0"/>
              </a:rPr>
              <a:t>Fatigue</a:t>
            </a:r>
          </a:p>
          <a:p>
            <a:pPr lvl="1">
              <a:buClr>
                <a:schemeClr val="accent1">
                  <a:lumMod val="75000"/>
                </a:schemeClr>
              </a:buClr>
            </a:pPr>
            <a:r>
              <a:rPr lang="en-US" dirty="0">
                <a:latin typeface="Avenir Book" panose="02000503020000020003" pitchFamily="2" charset="0"/>
              </a:rPr>
              <a:t>Mood changes</a:t>
            </a:r>
          </a:p>
        </p:txBody>
      </p:sp>
      <p:sp>
        <p:nvSpPr>
          <p:cNvPr id="4" name="TextBox 3">
            <a:extLst>
              <a:ext uri="{FF2B5EF4-FFF2-40B4-BE49-F238E27FC236}">
                <a16:creationId xmlns:a16="http://schemas.microsoft.com/office/drawing/2014/main" id="{A6BDF991-E39C-5B49-4537-81884B7E0AE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EF35E6C-2B9B-9B18-77C4-3ED543157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669548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F1040-04A5-CA88-B981-CBDF70C62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A0A1E-20EA-618B-F6D4-45FE010BFDDA}"/>
              </a:ext>
            </a:extLst>
          </p:cNvPr>
          <p:cNvSpPr>
            <a:spLocks noGrp="1"/>
          </p:cNvSpPr>
          <p:nvPr>
            <p:ph type="title"/>
          </p:nvPr>
        </p:nvSpPr>
        <p:spPr/>
        <p:txBody>
          <a:bodyPr/>
          <a:lstStyle/>
          <a:p>
            <a:pPr algn="ctr"/>
            <a:r>
              <a:rPr lang="en-US" dirty="0">
                <a:latin typeface="Avenir Book" panose="02000503020000020003" pitchFamily="2" charset="0"/>
              </a:rPr>
              <a:t>SARCOPENIA</a:t>
            </a:r>
          </a:p>
        </p:txBody>
      </p:sp>
      <p:sp>
        <p:nvSpPr>
          <p:cNvPr id="3" name="Content Placeholder 2">
            <a:extLst>
              <a:ext uri="{FF2B5EF4-FFF2-40B4-BE49-F238E27FC236}">
                <a16:creationId xmlns:a16="http://schemas.microsoft.com/office/drawing/2014/main" id="{1728F651-1B5D-E454-3D39-8D99387C4E34}"/>
              </a:ext>
            </a:extLst>
          </p:cNvPr>
          <p:cNvSpPr>
            <a:spLocks noGrp="1"/>
          </p:cNvSpPr>
          <p:nvPr>
            <p:ph idx="1"/>
          </p:nvPr>
        </p:nvSpPr>
        <p:spPr/>
        <p:txBody>
          <a:bodyPr>
            <a:normAutofit fontScale="55000" lnSpcReduction="20000"/>
          </a:bodyPr>
          <a:lstStyle/>
          <a:p>
            <a:pPr>
              <a:buNone/>
            </a:pPr>
            <a:r>
              <a:rPr lang="en-US" dirty="0">
                <a:latin typeface="Avenir Book" panose="02000503020000020003" pitchFamily="2" charset="0"/>
              </a:rPr>
              <a:t>European Working Group on Sarcopenia in Older People EWGSOP (2019) Diagnostic Criteria</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Probable Sarcopenia</a:t>
            </a:r>
          </a:p>
          <a:p>
            <a:pPr lvl="1">
              <a:buClr>
                <a:schemeClr val="accent1">
                  <a:lumMod val="75000"/>
                </a:schemeClr>
              </a:buClr>
            </a:pPr>
            <a:r>
              <a:rPr lang="en-US" dirty="0">
                <a:latin typeface="Avenir Book" panose="02000503020000020003" pitchFamily="2" charset="0"/>
              </a:rPr>
              <a:t>Low muscle strength (most reliable measure for initial suspicion)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Handgrip strength (</a:t>
            </a:r>
            <a:r>
              <a:rPr lang="en-US" dirty="0"/>
              <a:t>&lt;27 kg (men), &lt;16 kg (women))</a:t>
            </a:r>
            <a:endParaRPr lang="en-US" dirty="0">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Chair stand test (≥15 seconds to complete 5 rises from a chair without using arms)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Confirmed Sarcopenia</a:t>
            </a:r>
          </a:p>
          <a:p>
            <a:pPr lvl="1">
              <a:buClr>
                <a:schemeClr val="accent1">
                  <a:lumMod val="75000"/>
                </a:schemeClr>
              </a:buClr>
            </a:pPr>
            <a:r>
              <a:rPr lang="en-US" dirty="0">
                <a:latin typeface="Avenir Book" panose="02000503020000020003" pitchFamily="2" charset="0"/>
              </a:rPr>
              <a:t>Low muscle strength AND</a:t>
            </a:r>
          </a:p>
          <a:p>
            <a:pPr lvl="1">
              <a:buClr>
                <a:schemeClr val="accent1">
                  <a:lumMod val="75000"/>
                </a:schemeClr>
              </a:buClr>
            </a:pPr>
            <a:r>
              <a:rPr lang="en-US" dirty="0">
                <a:latin typeface="Avenir Book" panose="02000503020000020003" pitchFamily="2" charset="0"/>
              </a:rPr>
              <a:t>Low muscle quantity or quality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DXA (Dual-energy X-ray absorptiometry) </a:t>
            </a:r>
            <a:r>
              <a:rPr lang="en-US" dirty="0"/>
              <a:t>&lt;7.0 kg/m² (men), &lt;5.5 kg/m² (women)</a:t>
            </a:r>
            <a:endParaRPr lang="en-US" dirty="0">
              <a:latin typeface="Avenir Book" panose="02000503020000020003" pitchFamily="2" charset="0"/>
            </a:endParaRP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BIA (Bioelectrical impedance analysis)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Severe Sarcopenia</a:t>
            </a:r>
          </a:p>
          <a:p>
            <a:pPr lvl="1">
              <a:buClr>
                <a:schemeClr val="accent1">
                  <a:lumMod val="75000"/>
                </a:schemeClr>
              </a:buClr>
            </a:pPr>
            <a:r>
              <a:rPr lang="en-US" dirty="0">
                <a:latin typeface="Avenir Book" panose="02000503020000020003" pitchFamily="2" charset="0"/>
              </a:rPr>
              <a:t>All the above AND</a:t>
            </a:r>
          </a:p>
          <a:p>
            <a:pPr lvl="1">
              <a:buClr>
                <a:schemeClr val="accent1">
                  <a:lumMod val="75000"/>
                </a:schemeClr>
              </a:buClr>
            </a:pPr>
            <a:r>
              <a:rPr lang="en-US" dirty="0">
                <a:latin typeface="Avenir Book" panose="02000503020000020003" pitchFamily="2" charset="0"/>
              </a:rPr>
              <a:t>Low physical performance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Gait speed (</a:t>
            </a:r>
            <a:r>
              <a:rPr lang="en-US" dirty="0"/>
              <a:t>≤0.8 m/s)</a:t>
            </a:r>
            <a:endParaRPr lang="en-US" dirty="0">
              <a:latin typeface="Avenir Book" panose="02000503020000020003" pitchFamily="2" charset="0"/>
            </a:endParaRPr>
          </a:p>
          <a:p>
            <a:pPr lvl="3">
              <a:buClr>
                <a:schemeClr val="accent1">
                  <a:lumMod val="75000"/>
                </a:schemeClr>
              </a:buClr>
            </a:pPr>
            <a:r>
              <a:rPr lang="en-US" dirty="0">
                <a:latin typeface="Avenir Book" panose="02000503020000020003" pitchFamily="2" charset="0"/>
              </a:rPr>
              <a:t>Short Physical Performance Battery (SPPB)</a:t>
            </a:r>
          </a:p>
          <a:p>
            <a:pPr lvl="3">
              <a:buClr>
                <a:schemeClr val="accent1">
                  <a:lumMod val="75000"/>
                </a:schemeClr>
              </a:buClr>
            </a:pPr>
            <a:r>
              <a:rPr lang="en-US" dirty="0">
                <a:latin typeface="Avenir Book" panose="02000503020000020003" pitchFamily="2" charset="0"/>
              </a:rPr>
              <a:t>Timed Up and Go (TUG) test</a:t>
            </a:r>
          </a:p>
          <a:p>
            <a:pPr lvl="3">
              <a:buClr>
                <a:schemeClr val="accent1">
                  <a:lumMod val="75000"/>
                </a:schemeClr>
              </a:buClr>
            </a:pPr>
            <a:r>
              <a:rPr lang="en-US" dirty="0">
                <a:latin typeface="Avenir Book" panose="02000503020000020003" pitchFamily="2" charset="0"/>
              </a:rPr>
              <a:t>400-meter walk test</a:t>
            </a:r>
          </a:p>
          <a:p>
            <a:pPr marL="0" indent="0">
              <a:buClr>
                <a:schemeClr val="accent1">
                  <a:lumMod val="75000"/>
                </a:schemeClr>
              </a:buClr>
              <a:buNone/>
            </a:pPr>
            <a:r>
              <a:rPr lang="en-US" dirty="0">
                <a:latin typeface="Avenir Book" panose="02000503020000020003" pitchFamily="2" charset="0"/>
              </a:rPr>
              <a:t>***Patients &gt;65 tend to be at increased risk of poor outcomes at lower to mid-range BMIs. I suggest a </a:t>
            </a:r>
            <a:r>
              <a:rPr lang="en-US" b="1" u="sng" dirty="0">
                <a:latin typeface="Avenir Book" panose="02000503020000020003" pitchFamily="2" charset="0"/>
              </a:rPr>
              <a:t>modified target BMI in this population of 22-27</a:t>
            </a:r>
            <a:r>
              <a:rPr lang="en-US" dirty="0">
                <a:latin typeface="Avenir Book" panose="02000503020000020003" pitchFamily="2" charset="0"/>
              </a:rPr>
              <a:t> for overall better outcomes and lower mortality.</a:t>
            </a:r>
          </a:p>
        </p:txBody>
      </p:sp>
      <p:sp>
        <p:nvSpPr>
          <p:cNvPr id="4" name="TextBox 3">
            <a:extLst>
              <a:ext uri="{FF2B5EF4-FFF2-40B4-BE49-F238E27FC236}">
                <a16:creationId xmlns:a16="http://schemas.microsoft.com/office/drawing/2014/main" id="{731038DE-FDAF-ADDE-4F17-F4B11BFFA97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2D1AEAA3-7C40-C30F-AB39-A749C0123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6223728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7EAFC-0F34-5B0F-0C87-FA06705093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D1A58-8520-6C02-7C20-AB2F0FA304D3}"/>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LIFESTYLE</a:t>
            </a:r>
          </a:p>
        </p:txBody>
      </p:sp>
      <p:pic>
        <p:nvPicPr>
          <p:cNvPr id="4" name="Picture 3">
            <a:extLst>
              <a:ext uri="{FF2B5EF4-FFF2-40B4-BE49-F238E27FC236}">
                <a16:creationId xmlns:a16="http://schemas.microsoft.com/office/drawing/2014/main" id="{5C1D6C4E-BFA0-2C7B-0D01-F2C6B3594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9838F21A-2D9B-4AB5-492C-C97D9D299C3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3497978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2152-6338-7EE9-A0CF-6EA90662C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87751-A9E6-A6C6-0512-B4BA36CDD723}"/>
              </a:ext>
            </a:extLst>
          </p:cNvPr>
          <p:cNvSpPr>
            <a:spLocks noGrp="1"/>
          </p:cNvSpPr>
          <p:nvPr>
            <p:ph type="title"/>
          </p:nvPr>
        </p:nvSpPr>
        <p:spPr/>
        <p:txBody>
          <a:bodyPr/>
          <a:lstStyle/>
          <a:p>
            <a:pPr algn="ctr"/>
            <a:r>
              <a:rPr lang="en-US" dirty="0">
                <a:latin typeface="Avenir Book" panose="02000503020000020003" pitchFamily="2" charset="0"/>
              </a:rPr>
              <a:t>ENERGY BALANCE</a:t>
            </a:r>
          </a:p>
        </p:txBody>
      </p:sp>
      <p:sp>
        <p:nvSpPr>
          <p:cNvPr id="4" name="TextBox 3">
            <a:extLst>
              <a:ext uri="{FF2B5EF4-FFF2-40B4-BE49-F238E27FC236}">
                <a16:creationId xmlns:a16="http://schemas.microsoft.com/office/drawing/2014/main" id="{4064A03A-6130-8891-CCF1-5BE312C2261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EDDE96DB-FD63-E5E4-A40C-5495B316E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6" name="Picture 5" descr="A diagram of energy efficiency&#10;&#10;AI-generated content may be incorrect.">
            <a:extLst>
              <a:ext uri="{FF2B5EF4-FFF2-40B4-BE49-F238E27FC236}">
                <a16:creationId xmlns:a16="http://schemas.microsoft.com/office/drawing/2014/main" id="{8AD86524-23DC-1404-9C9B-077B0D805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76" y="1666544"/>
            <a:ext cx="12048565" cy="3524911"/>
          </a:xfrm>
          <a:prstGeom prst="rect">
            <a:avLst/>
          </a:prstGeom>
        </p:spPr>
      </p:pic>
    </p:spTree>
    <p:extLst>
      <p:ext uri="{BB962C8B-B14F-4D97-AF65-F5344CB8AC3E}">
        <p14:creationId xmlns:p14="http://schemas.microsoft.com/office/powerpoint/2010/main" val="26302164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6A84D-5ED5-DF48-E921-41FCEE07F5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507A7-9CBA-BE1D-0C4D-46F09BB1F3D8}"/>
              </a:ext>
            </a:extLst>
          </p:cNvPr>
          <p:cNvSpPr>
            <a:spLocks noGrp="1"/>
          </p:cNvSpPr>
          <p:nvPr>
            <p:ph type="title"/>
          </p:nvPr>
        </p:nvSpPr>
        <p:spPr/>
        <p:txBody>
          <a:bodyPr/>
          <a:lstStyle/>
          <a:p>
            <a:pPr algn="ctr"/>
            <a:r>
              <a:rPr lang="en-US" dirty="0">
                <a:latin typeface="Avenir Book" panose="02000503020000020003" pitchFamily="2" charset="0"/>
              </a:rPr>
              <a:t>PHYSICAL ACTIVITY</a:t>
            </a:r>
          </a:p>
        </p:txBody>
      </p:sp>
      <p:sp>
        <p:nvSpPr>
          <p:cNvPr id="3" name="Content Placeholder 2">
            <a:extLst>
              <a:ext uri="{FF2B5EF4-FFF2-40B4-BE49-F238E27FC236}">
                <a16:creationId xmlns:a16="http://schemas.microsoft.com/office/drawing/2014/main" id="{6661662C-1115-B57B-C543-A6513663B4DE}"/>
              </a:ext>
            </a:extLst>
          </p:cNvPr>
          <p:cNvSpPr>
            <a:spLocks noGrp="1"/>
          </p:cNvSpPr>
          <p:nvPr>
            <p:ph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Exercise Expenditure (EE) + Non-Energy Activity Thermogenesis (NEAT)</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Exercise is a planned activity</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Undervalued as means for weight loss and improved metabolic health</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Patient should be screened for appropriateness for exercise and sent for clearance if necessary</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Four main areas of focus:</a:t>
            </a:r>
          </a:p>
          <a:p>
            <a:pPr lvl="1">
              <a:buClr>
                <a:schemeClr val="accent1">
                  <a:lumMod val="75000"/>
                </a:schemeClr>
              </a:buClr>
            </a:pPr>
            <a:r>
              <a:rPr lang="en-US" dirty="0">
                <a:latin typeface="Avenir Book" panose="02000503020000020003" pitchFamily="2" charset="0"/>
              </a:rPr>
              <a:t>Strength Training</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Resistance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Concentric vs Eccentric (contributes to stability)</a:t>
            </a:r>
          </a:p>
          <a:p>
            <a:pPr lvl="1">
              <a:buClr>
                <a:schemeClr val="accent1">
                  <a:lumMod val="75000"/>
                </a:schemeClr>
              </a:buClr>
            </a:pPr>
            <a:r>
              <a:rPr lang="en-US" dirty="0">
                <a:latin typeface="Avenir Book" panose="02000503020000020003" pitchFamily="2" charset="0"/>
              </a:rPr>
              <a:t>Aerobic Endurance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Zone 2 training (60-70% max heart rate) – should be 70-80% of aerobic physical activity. </a:t>
            </a:r>
          </a:p>
          <a:p>
            <a:pPr lvl="1">
              <a:buClr>
                <a:schemeClr val="accent1">
                  <a:lumMod val="75000"/>
                </a:schemeClr>
              </a:buClr>
            </a:pPr>
            <a:r>
              <a:rPr lang="en-US" dirty="0">
                <a:latin typeface="Avenir Book" panose="02000503020000020003" pitchFamily="2" charset="0"/>
              </a:rPr>
              <a:t>Aerobic Intensity </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High Intensity Interval Training (HIIT)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VO2 max </a:t>
            </a:r>
          </a:p>
          <a:p>
            <a:pPr lvl="1">
              <a:buClr>
                <a:schemeClr val="accent1">
                  <a:lumMod val="75000"/>
                </a:schemeClr>
              </a:buClr>
            </a:pPr>
            <a:r>
              <a:rPr lang="en-US" dirty="0">
                <a:latin typeface="Avenir Book" panose="02000503020000020003" pitchFamily="2" charset="0"/>
              </a:rPr>
              <a:t>Stability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Core: Tai-chi, yoga, </a:t>
            </a:r>
            <a:r>
              <a:rPr lang="en-US" dirty="0" err="1">
                <a:latin typeface="Avenir Book" panose="02000503020000020003" pitchFamily="2" charset="0"/>
              </a:rPr>
              <a:t>pilates</a:t>
            </a:r>
            <a:endParaRPr lang="en-US" dirty="0">
              <a:latin typeface="Avenir Book" panose="02000503020000020003" pitchFamily="2" charset="0"/>
            </a:endParaRPr>
          </a:p>
          <a:p>
            <a:endParaRPr lang="en-US" dirty="0"/>
          </a:p>
        </p:txBody>
      </p:sp>
      <p:sp>
        <p:nvSpPr>
          <p:cNvPr id="4" name="TextBox 3">
            <a:extLst>
              <a:ext uri="{FF2B5EF4-FFF2-40B4-BE49-F238E27FC236}">
                <a16:creationId xmlns:a16="http://schemas.microsoft.com/office/drawing/2014/main" id="{4438D262-18F1-EECC-4E92-70E87B9E93D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4AF57D39-6FA3-CC10-0D7D-783EC526C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0711114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1D089-AD84-EC22-052C-4E21DA1313F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ACDAF31-8168-2E81-B089-CC0F62F6FD9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5DE88F9-8738-D277-6B21-AAA81B299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13" name="Picture 12" descr="A diagram of energy balance&#10;&#10;AI-generated content may be incorrect.">
            <a:extLst>
              <a:ext uri="{FF2B5EF4-FFF2-40B4-BE49-F238E27FC236}">
                <a16:creationId xmlns:a16="http://schemas.microsoft.com/office/drawing/2014/main" id="{C4DE6482-47B6-E379-CACE-214F2F527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446" y="68814"/>
            <a:ext cx="10621108" cy="5600781"/>
          </a:xfrm>
          <a:prstGeom prst="rect">
            <a:avLst/>
          </a:prstGeom>
        </p:spPr>
      </p:pic>
    </p:spTree>
    <p:extLst>
      <p:ext uri="{BB962C8B-B14F-4D97-AF65-F5344CB8AC3E}">
        <p14:creationId xmlns:p14="http://schemas.microsoft.com/office/powerpoint/2010/main" val="20268296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2602-71C4-069D-4450-F45F1E04E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0852B-5ED6-5FDF-195F-F67A8A82282B}"/>
              </a:ext>
            </a:extLst>
          </p:cNvPr>
          <p:cNvSpPr>
            <a:spLocks noGrp="1"/>
          </p:cNvSpPr>
          <p:nvPr>
            <p:ph type="title"/>
          </p:nvPr>
        </p:nvSpPr>
        <p:spPr/>
        <p:txBody>
          <a:bodyPr/>
          <a:lstStyle/>
          <a:p>
            <a:pPr algn="ctr"/>
            <a:r>
              <a:rPr lang="en-US" dirty="0">
                <a:latin typeface="Avenir Book" panose="02000503020000020003" pitchFamily="2" charset="0"/>
              </a:rPr>
              <a:t>PHYSICAL ACTIVITY</a:t>
            </a:r>
          </a:p>
        </p:txBody>
      </p:sp>
      <p:sp>
        <p:nvSpPr>
          <p:cNvPr id="3" name="Content Placeholder 2">
            <a:extLst>
              <a:ext uri="{FF2B5EF4-FFF2-40B4-BE49-F238E27FC236}">
                <a16:creationId xmlns:a16="http://schemas.microsoft.com/office/drawing/2014/main" id="{8461E40A-71ED-98FD-61AE-CFB2F665D721}"/>
              </a:ext>
            </a:extLst>
          </p:cNvPr>
          <p:cNvSpPr>
            <a:spLocks noGrp="1"/>
          </p:cNvSpPr>
          <p:nvPr>
            <p:ph idx="1"/>
          </p:nvPr>
        </p:nvSpPr>
        <p:spPr>
          <a:xfrm>
            <a:off x="838200" y="1394051"/>
            <a:ext cx="10515600" cy="4351338"/>
          </a:xfrm>
        </p:spPr>
        <p:txBody>
          <a:bodyPr>
            <a:normAutofit/>
          </a:bodyPr>
          <a:lstStyle/>
          <a:p>
            <a:pPr marL="0" indent="0" algn="ctr">
              <a:buClr>
                <a:schemeClr val="accent1">
                  <a:lumMod val="75000"/>
                </a:schemeClr>
              </a:buClr>
              <a:buNone/>
            </a:pPr>
            <a:r>
              <a:rPr lang="en-US" dirty="0">
                <a:latin typeface="Avenir Book" panose="02000503020000020003" pitchFamily="2" charset="0"/>
              </a:rPr>
              <a:t>Maximum Heart Rate (MHR) is defined as 220-age</a:t>
            </a:r>
          </a:p>
        </p:txBody>
      </p:sp>
      <p:sp>
        <p:nvSpPr>
          <p:cNvPr id="4" name="TextBox 3">
            <a:extLst>
              <a:ext uri="{FF2B5EF4-FFF2-40B4-BE49-F238E27FC236}">
                <a16:creationId xmlns:a16="http://schemas.microsoft.com/office/drawing/2014/main" id="{8CA7655A-BD51-1290-BF38-A9FE7405FBD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5422CE01-54D7-CD84-871B-9E47560C8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6" name="Table 5">
            <a:extLst>
              <a:ext uri="{FF2B5EF4-FFF2-40B4-BE49-F238E27FC236}">
                <a16:creationId xmlns:a16="http://schemas.microsoft.com/office/drawing/2014/main" id="{E3B829A3-D67E-BF2E-993F-EFB8A7F25A56}"/>
              </a:ext>
            </a:extLst>
          </p:cNvPr>
          <p:cNvGraphicFramePr>
            <a:graphicFrameLocks noGrp="1"/>
          </p:cNvGraphicFramePr>
          <p:nvPr>
            <p:extLst>
              <p:ext uri="{D42A27DB-BD31-4B8C-83A1-F6EECF244321}">
                <p14:modId xmlns:p14="http://schemas.microsoft.com/office/powerpoint/2010/main" val="204518424"/>
              </p:ext>
            </p:extLst>
          </p:nvPr>
        </p:nvGraphicFramePr>
        <p:xfrm>
          <a:off x="1322136" y="2063212"/>
          <a:ext cx="10031664" cy="3575087"/>
        </p:xfrm>
        <a:graphic>
          <a:graphicData uri="http://schemas.openxmlformats.org/drawingml/2006/table">
            <a:tbl>
              <a:tblPr firstRow="1" bandRow="1">
                <a:tableStyleId>{5C22544A-7EE6-4342-B048-85BDC9FD1C3A}</a:tableStyleId>
              </a:tblPr>
              <a:tblGrid>
                <a:gridCol w="743286">
                  <a:extLst>
                    <a:ext uri="{9D8B030D-6E8A-4147-A177-3AD203B41FA5}">
                      <a16:colId xmlns:a16="http://schemas.microsoft.com/office/drawing/2014/main" val="759941051"/>
                    </a:ext>
                  </a:extLst>
                </a:gridCol>
                <a:gridCol w="1331494">
                  <a:extLst>
                    <a:ext uri="{9D8B030D-6E8A-4147-A177-3AD203B41FA5}">
                      <a16:colId xmlns:a16="http://schemas.microsoft.com/office/drawing/2014/main" val="145072056"/>
                    </a:ext>
                  </a:extLst>
                </a:gridCol>
                <a:gridCol w="2502569">
                  <a:extLst>
                    <a:ext uri="{9D8B030D-6E8A-4147-A177-3AD203B41FA5}">
                      <a16:colId xmlns:a16="http://schemas.microsoft.com/office/drawing/2014/main" val="2293018134"/>
                    </a:ext>
                  </a:extLst>
                </a:gridCol>
                <a:gridCol w="3196389">
                  <a:extLst>
                    <a:ext uri="{9D8B030D-6E8A-4147-A177-3AD203B41FA5}">
                      <a16:colId xmlns:a16="http://schemas.microsoft.com/office/drawing/2014/main" val="499338274"/>
                    </a:ext>
                  </a:extLst>
                </a:gridCol>
                <a:gridCol w="2257926">
                  <a:extLst>
                    <a:ext uri="{9D8B030D-6E8A-4147-A177-3AD203B41FA5}">
                      <a16:colId xmlns:a16="http://schemas.microsoft.com/office/drawing/2014/main" val="3360024664"/>
                    </a:ext>
                  </a:extLst>
                </a:gridCol>
              </a:tblGrid>
              <a:tr h="374687">
                <a:tc>
                  <a:txBody>
                    <a:bodyPr/>
                    <a:lstStyle/>
                    <a:p>
                      <a:r>
                        <a:rPr lang="en-US" dirty="0">
                          <a:latin typeface="Avenir Book" panose="02000503020000020003" pitchFamily="2" charset="0"/>
                        </a:rPr>
                        <a:t>Zone</a:t>
                      </a:r>
                    </a:p>
                  </a:txBody>
                  <a:tcPr/>
                </a:tc>
                <a:tc>
                  <a:txBody>
                    <a:bodyPr/>
                    <a:lstStyle/>
                    <a:p>
                      <a:r>
                        <a:rPr lang="en-US" dirty="0">
                          <a:latin typeface="Avenir Book" panose="02000503020000020003" pitchFamily="2" charset="0"/>
                        </a:rPr>
                        <a:t>% Max HR</a:t>
                      </a:r>
                    </a:p>
                  </a:txBody>
                  <a:tcPr/>
                </a:tc>
                <a:tc>
                  <a:txBody>
                    <a:bodyPr/>
                    <a:lstStyle/>
                    <a:p>
                      <a:r>
                        <a:rPr lang="en-US" dirty="0">
                          <a:latin typeface="Avenir Book" panose="02000503020000020003" pitchFamily="2" charset="0"/>
                        </a:rPr>
                        <a:t>Intensity</a:t>
                      </a:r>
                    </a:p>
                  </a:txBody>
                  <a:tcPr/>
                </a:tc>
                <a:tc>
                  <a:txBody>
                    <a:bodyPr/>
                    <a:lstStyle/>
                    <a:p>
                      <a:r>
                        <a:rPr lang="en-US" dirty="0">
                          <a:latin typeface="Avenir Book" panose="02000503020000020003" pitchFamily="2" charset="0"/>
                        </a:rPr>
                        <a:t>Benefit</a:t>
                      </a:r>
                    </a:p>
                  </a:txBody>
                  <a:tcPr/>
                </a:tc>
                <a:tc>
                  <a:txBody>
                    <a:bodyPr/>
                    <a:lstStyle/>
                    <a:p>
                      <a:r>
                        <a:rPr lang="en-US" dirty="0">
                          <a:latin typeface="Avenir Book" panose="02000503020000020003" pitchFamily="2" charset="0"/>
                        </a:rPr>
                        <a:t>Feel</a:t>
                      </a:r>
                    </a:p>
                  </a:txBody>
                  <a:tcPr/>
                </a:tc>
                <a:extLst>
                  <a:ext uri="{0D108BD9-81ED-4DB2-BD59-A6C34878D82A}">
                    <a16:rowId xmlns:a16="http://schemas.microsoft.com/office/drawing/2014/main" val="2010132773"/>
                  </a:ext>
                </a:extLst>
              </a:tr>
              <a:tr h="374687">
                <a:tc>
                  <a:txBody>
                    <a:bodyPr/>
                    <a:lstStyle/>
                    <a:p>
                      <a:r>
                        <a:rPr lang="en-US" dirty="0">
                          <a:latin typeface="Avenir Book" panose="02000503020000020003" pitchFamily="2" charset="0"/>
                        </a:rPr>
                        <a:t>1</a:t>
                      </a:r>
                    </a:p>
                  </a:txBody>
                  <a:tcPr/>
                </a:tc>
                <a:tc>
                  <a:txBody>
                    <a:bodyPr/>
                    <a:lstStyle/>
                    <a:p>
                      <a:r>
                        <a:rPr lang="en-US" dirty="0">
                          <a:latin typeface="Avenir Book" panose="02000503020000020003" pitchFamily="2" charset="0"/>
                        </a:rPr>
                        <a:t>50-60%</a:t>
                      </a:r>
                    </a:p>
                  </a:txBody>
                  <a:tcPr/>
                </a:tc>
                <a:tc>
                  <a:txBody>
                    <a:bodyPr/>
                    <a:lstStyle/>
                    <a:p>
                      <a:r>
                        <a:rPr lang="en-US" dirty="0">
                          <a:latin typeface="Avenir Book" panose="02000503020000020003" pitchFamily="2" charset="0"/>
                        </a:rPr>
                        <a:t>Very light (warm-up/recovery)</a:t>
                      </a:r>
                    </a:p>
                  </a:txBody>
                  <a:tcPr/>
                </a:tc>
                <a:tc>
                  <a:txBody>
                    <a:bodyPr/>
                    <a:lstStyle/>
                    <a:p>
                      <a:r>
                        <a:rPr lang="en-US" dirty="0">
                          <a:latin typeface="Avenir Book" panose="02000503020000020003" pitchFamily="2" charset="0"/>
                        </a:rPr>
                        <a:t>Improves overall health, fat metabolism</a:t>
                      </a:r>
                    </a:p>
                  </a:txBody>
                  <a:tcPr/>
                </a:tc>
                <a:tc>
                  <a:txBody>
                    <a:bodyPr/>
                    <a:lstStyle/>
                    <a:p>
                      <a:r>
                        <a:rPr lang="en-US" dirty="0">
                          <a:latin typeface="Avenir Book" panose="02000503020000020003" pitchFamily="2" charset="0"/>
                        </a:rPr>
                        <a:t>Easy, relaxed</a:t>
                      </a:r>
                    </a:p>
                  </a:txBody>
                  <a:tcPr/>
                </a:tc>
                <a:extLst>
                  <a:ext uri="{0D108BD9-81ED-4DB2-BD59-A6C34878D82A}">
                    <a16:rowId xmlns:a16="http://schemas.microsoft.com/office/drawing/2014/main" val="309953817"/>
                  </a:ext>
                </a:extLst>
              </a:tr>
              <a:tr h="374687">
                <a:tc>
                  <a:txBody>
                    <a:bodyPr/>
                    <a:lstStyle/>
                    <a:p>
                      <a:r>
                        <a:rPr lang="en-US" dirty="0">
                          <a:latin typeface="Avenir Book" panose="02000503020000020003" pitchFamily="2" charset="0"/>
                        </a:rPr>
                        <a:t>2</a:t>
                      </a:r>
                    </a:p>
                  </a:txBody>
                  <a:tcPr/>
                </a:tc>
                <a:tc>
                  <a:txBody>
                    <a:bodyPr/>
                    <a:lstStyle/>
                    <a:p>
                      <a:r>
                        <a:rPr lang="en-US" dirty="0">
                          <a:latin typeface="Avenir Book" panose="02000503020000020003" pitchFamily="2" charset="0"/>
                        </a:rPr>
                        <a:t>60-70%</a:t>
                      </a:r>
                    </a:p>
                  </a:txBody>
                  <a:tcPr/>
                </a:tc>
                <a:tc>
                  <a:txBody>
                    <a:bodyPr/>
                    <a:lstStyle/>
                    <a:p>
                      <a:r>
                        <a:rPr lang="en-US" dirty="0">
                          <a:latin typeface="Avenir Book" panose="02000503020000020003" pitchFamily="2" charset="0"/>
                        </a:rPr>
                        <a:t>Light (fat burning zone)</a:t>
                      </a:r>
                    </a:p>
                  </a:txBody>
                  <a:tcPr/>
                </a:tc>
                <a:tc>
                  <a:txBody>
                    <a:bodyPr/>
                    <a:lstStyle/>
                    <a:p>
                      <a:r>
                        <a:rPr lang="en-US" dirty="0">
                          <a:latin typeface="Avenir Book" panose="02000503020000020003" pitchFamily="2" charset="0"/>
                        </a:rPr>
                        <a:t>Builds endurance, uses fat for fuel</a:t>
                      </a:r>
                    </a:p>
                  </a:txBody>
                  <a:tcPr/>
                </a:tc>
                <a:tc>
                  <a:txBody>
                    <a:bodyPr/>
                    <a:lstStyle/>
                    <a:p>
                      <a:r>
                        <a:rPr lang="en-US" dirty="0">
                          <a:latin typeface="Avenir Book" panose="02000503020000020003" pitchFamily="2" charset="0"/>
                        </a:rPr>
                        <a:t>Conversational</a:t>
                      </a:r>
                    </a:p>
                  </a:txBody>
                  <a:tcPr/>
                </a:tc>
                <a:extLst>
                  <a:ext uri="{0D108BD9-81ED-4DB2-BD59-A6C34878D82A}">
                    <a16:rowId xmlns:a16="http://schemas.microsoft.com/office/drawing/2014/main" val="3856623349"/>
                  </a:ext>
                </a:extLst>
              </a:tr>
              <a:tr h="374687">
                <a:tc>
                  <a:txBody>
                    <a:bodyPr/>
                    <a:lstStyle/>
                    <a:p>
                      <a:r>
                        <a:rPr lang="en-US" dirty="0">
                          <a:latin typeface="Avenir Book" panose="02000503020000020003" pitchFamily="2" charset="0"/>
                        </a:rPr>
                        <a:t>3</a:t>
                      </a:r>
                    </a:p>
                  </a:txBody>
                  <a:tcPr/>
                </a:tc>
                <a:tc>
                  <a:txBody>
                    <a:bodyPr/>
                    <a:lstStyle/>
                    <a:p>
                      <a:r>
                        <a:rPr lang="en-US" dirty="0">
                          <a:latin typeface="Avenir Book" panose="02000503020000020003" pitchFamily="2" charset="0"/>
                        </a:rPr>
                        <a:t>70-80%</a:t>
                      </a:r>
                    </a:p>
                  </a:txBody>
                  <a:tcPr/>
                </a:tc>
                <a:tc>
                  <a:txBody>
                    <a:bodyPr/>
                    <a:lstStyle/>
                    <a:p>
                      <a:r>
                        <a:rPr lang="en-US" dirty="0">
                          <a:latin typeface="Avenir Book" panose="02000503020000020003" pitchFamily="2" charset="0"/>
                        </a:rPr>
                        <a:t>Moderate (aerobic zone)</a:t>
                      </a:r>
                    </a:p>
                  </a:txBody>
                  <a:tcPr/>
                </a:tc>
                <a:tc>
                  <a:txBody>
                    <a:bodyPr/>
                    <a:lstStyle/>
                    <a:p>
                      <a:r>
                        <a:rPr lang="en-US" dirty="0">
                          <a:latin typeface="Avenir Book" panose="02000503020000020003" pitchFamily="2" charset="0"/>
                        </a:rPr>
                        <a:t>Boosts aerobic fitness, heart health</a:t>
                      </a:r>
                    </a:p>
                  </a:txBody>
                  <a:tcPr/>
                </a:tc>
                <a:tc>
                  <a:txBody>
                    <a:bodyPr/>
                    <a:lstStyle/>
                    <a:p>
                      <a:r>
                        <a:rPr lang="en-US" dirty="0">
                          <a:latin typeface="Avenir Book" panose="02000503020000020003" pitchFamily="2" charset="0"/>
                        </a:rPr>
                        <a:t>Breathing heavier, still in control</a:t>
                      </a:r>
                    </a:p>
                  </a:txBody>
                  <a:tcPr/>
                </a:tc>
                <a:extLst>
                  <a:ext uri="{0D108BD9-81ED-4DB2-BD59-A6C34878D82A}">
                    <a16:rowId xmlns:a16="http://schemas.microsoft.com/office/drawing/2014/main" val="3790178089"/>
                  </a:ext>
                </a:extLst>
              </a:tr>
              <a:tr h="374687">
                <a:tc>
                  <a:txBody>
                    <a:bodyPr/>
                    <a:lstStyle/>
                    <a:p>
                      <a:r>
                        <a:rPr lang="en-US" dirty="0">
                          <a:latin typeface="Avenir Book" panose="02000503020000020003" pitchFamily="2" charset="0"/>
                        </a:rPr>
                        <a:t>4</a:t>
                      </a:r>
                    </a:p>
                  </a:txBody>
                  <a:tcPr/>
                </a:tc>
                <a:tc>
                  <a:txBody>
                    <a:bodyPr/>
                    <a:lstStyle/>
                    <a:p>
                      <a:r>
                        <a:rPr lang="en-US" dirty="0">
                          <a:latin typeface="Avenir Book" panose="02000503020000020003" pitchFamily="2" charset="0"/>
                        </a:rPr>
                        <a:t>80-90%</a:t>
                      </a:r>
                    </a:p>
                  </a:txBody>
                  <a:tcPr/>
                </a:tc>
                <a:tc>
                  <a:txBody>
                    <a:bodyPr/>
                    <a:lstStyle/>
                    <a:p>
                      <a:r>
                        <a:rPr lang="en-US" dirty="0">
                          <a:latin typeface="Avenir Book" panose="02000503020000020003" pitchFamily="2" charset="0"/>
                        </a:rPr>
                        <a:t>Hard (threshold zone)</a:t>
                      </a:r>
                    </a:p>
                  </a:txBody>
                  <a:tcPr/>
                </a:tc>
                <a:tc>
                  <a:txBody>
                    <a:bodyPr/>
                    <a:lstStyle/>
                    <a:p>
                      <a:r>
                        <a:rPr lang="en-US" dirty="0">
                          <a:latin typeface="Avenir Book" panose="02000503020000020003" pitchFamily="2" charset="0"/>
                        </a:rPr>
                        <a:t>Improves speed, lactate threshold</a:t>
                      </a:r>
                    </a:p>
                  </a:txBody>
                  <a:tcPr/>
                </a:tc>
                <a:tc>
                  <a:txBody>
                    <a:bodyPr/>
                    <a:lstStyle/>
                    <a:p>
                      <a:r>
                        <a:rPr lang="en-US" dirty="0">
                          <a:latin typeface="Avenir Book" panose="02000503020000020003" pitchFamily="2" charset="0"/>
                        </a:rPr>
                        <a:t>Talking is hard</a:t>
                      </a:r>
                    </a:p>
                  </a:txBody>
                  <a:tcPr/>
                </a:tc>
                <a:extLst>
                  <a:ext uri="{0D108BD9-81ED-4DB2-BD59-A6C34878D82A}">
                    <a16:rowId xmlns:a16="http://schemas.microsoft.com/office/drawing/2014/main" val="511758294"/>
                  </a:ext>
                </a:extLst>
              </a:tr>
              <a:tr h="374687">
                <a:tc>
                  <a:txBody>
                    <a:bodyPr/>
                    <a:lstStyle/>
                    <a:p>
                      <a:r>
                        <a:rPr lang="en-US" dirty="0">
                          <a:latin typeface="Avenir Book" panose="02000503020000020003" pitchFamily="2" charset="0"/>
                        </a:rPr>
                        <a:t>5</a:t>
                      </a:r>
                    </a:p>
                  </a:txBody>
                  <a:tcPr/>
                </a:tc>
                <a:tc>
                  <a:txBody>
                    <a:bodyPr/>
                    <a:lstStyle/>
                    <a:p>
                      <a:r>
                        <a:rPr lang="en-US" dirty="0">
                          <a:latin typeface="Avenir Book" panose="02000503020000020003" pitchFamily="2" charset="0"/>
                        </a:rPr>
                        <a:t>90-100%</a:t>
                      </a:r>
                    </a:p>
                  </a:txBody>
                  <a:tcPr/>
                </a:tc>
                <a:tc>
                  <a:txBody>
                    <a:bodyPr/>
                    <a:lstStyle/>
                    <a:p>
                      <a:r>
                        <a:rPr lang="en-US" dirty="0">
                          <a:latin typeface="Avenir Book" panose="02000503020000020003" pitchFamily="2" charset="0"/>
                        </a:rPr>
                        <a:t>Very Hard (VO2 max zone)</a:t>
                      </a:r>
                    </a:p>
                  </a:txBody>
                  <a:tcPr/>
                </a:tc>
                <a:tc>
                  <a:txBody>
                    <a:bodyPr/>
                    <a:lstStyle/>
                    <a:p>
                      <a:r>
                        <a:rPr lang="en-US" dirty="0">
                          <a:latin typeface="Avenir Book" panose="02000503020000020003" pitchFamily="2" charset="0"/>
                        </a:rPr>
                        <a:t>Max performance, sprinting capacity</a:t>
                      </a:r>
                    </a:p>
                  </a:txBody>
                  <a:tcPr/>
                </a:tc>
                <a:tc>
                  <a:txBody>
                    <a:bodyPr/>
                    <a:lstStyle/>
                    <a:p>
                      <a:r>
                        <a:rPr lang="en-US" dirty="0">
                          <a:latin typeface="Avenir Book" panose="02000503020000020003" pitchFamily="2" charset="0"/>
                        </a:rPr>
                        <a:t>Breathless, max effort</a:t>
                      </a:r>
                    </a:p>
                  </a:txBody>
                  <a:tcPr/>
                </a:tc>
                <a:extLst>
                  <a:ext uri="{0D108BD9-81ED-4DB2-BD59-A6C34878D82A}">
                    <a16:rowId xmlns:a16="http://schemas.microsoft.com/office/drawing/2014/main" val="365489959"/>
                  </a:ext>
                </a:extLst>
              </a:tr>
            </a:tbl>
          </a:graphicData>
        </a:graphic>
      </p:graphicFrame>
    </p:spTree>
    <p:extLst>
      <p:ext uri="{BB962C8B-B14F-4D97-AF65-F5344CB8AC3E}">
        <p14:creationId xmlns:p14="http://schemas.microsoft.com/office/powerpoint/2010/main" val="1785362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AEFF9-08B0-099C-1DF9-298194632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1CEE45-5987-7CC8-5989-E9FF5369FCAE}"/>
              </a:ext>
            </a:extLst>
          </p:cNvPr>
          <p:cNvSpPr>
            <a:spLocks noGrp="1"/>
          </p:cNvSpPr>
          <p:nvPr>
            <p:ph type="title"/>
          </p:nvPr>
        </p:nvSpPr>
        <p:spPr/>
        <p:txBody>
          <a:bodyPr/>
          <a:lstStyle/>
          <a:p>
            <a:pPr algn="ctr"/>
            <a:r>
              <a:rPr lang="en-US" dirty="0">
                <a:latin typeface="Avenir Book" panose="02000503020000020003" pitchFamily="2" charset="0"/>
              </a:rPr>
              <a:t>PHYSICAL ACTIVITY SCREENING</a:t>
            </a:r>
          </a:p>
        </p:txBody>
      </p:sp>
      <p:sp>
        <p:nvSpPr>
          <p:cNvPr id="4" name="TextBox 3">
            <a:extLst>
              <a:ext uri="{FF2B5EF4-FFF2-40B4-BE49-F238E27FC236}">
                <a16:creationId xmlns:a16="http://schemas.microsoft.com/office/drawing/2014/main" id="{1ADDDEBC-AA7C-6689-CD62-DFB7998277C7}"/>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5A68F1E-E6B7-2944-F039-CDC3445BE5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Content Placeholder 6">
            <a:extLst>
              <a:ext uri="{FF2B5EF4-FFF2-40B4-BE49-F238E27FC236}">
                <a16:creationId xmlns:a16="http://schemas.microsoft.com/office/drawing/2014/main" id="{75E82327-8FC4-DBF9-0E4B-A16662211250}"/>
              </a:ext>
            </a:extLst>
          </p:cNvPr>
          <p:cNvSpPr>
            <a:spLocks noGrp="1"/>
          </p:cNvSpPr>
          <p:nvPr>
            <p:ph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ACC/AHA/ACSM Guidelines (2020+ simplified model)</a:t>
            </a:r>
          </a:p>
          <a:p>
            <a:pPr lvl="1">
              <a:buClr>
                <a:schemeClr val="accent1">
                  <a:lumMod val="75000"/>
                </a:schemeClr>
              </a:buClr>
            </a:pPr>
            <a:r>
              <a:rPr lang="en-US" dirty="0">
                <a:latin typeface="Avenir Book" panose="02000503020000020003" pitchFamily="2" charset="0"/>
              </a:rPr>
              <a:t>Determine Current Physical Activity Level</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Active: Regular exercise ≥3 days/week, 30 minutes/session for ≥3 months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Inactive: Not meeting the above</a:t>
            </a:r>
          </a:p>
          <a:p>
            <a:pPr lvl="1">
              <a:buClr>
                <a:schemeClr val="accent1">
                  <a:lumMod val="75000"/>
                </a:schemeClr>
              </a:buClr>
            </a:pPr>
            <a:r>
              <a:rPr lang="en-US" dirty="0">
                <a:latin typeface="Avenir Book" panose="02000503020000020003" pitchFamily="2" charset="0"/>
              </a:rPr>
              <a:t>Look for Known Cardiovascular, Metabolic, or Renal Disease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Coronary artery disease (CAD)</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Heart failure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Peripheral artery disease (PAD)</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Diabetes Mellitus (Type 1 or 2)</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Chronic kidney disease (CKD)</a:t>
            </a:r>
          </a:p>
          <a:p>
            <a:pPr lvl="1">
              <a:buClr>
                <a:schemeClr val="accent1">
                  <a:lumMod val="75000"/>
                </a:schemeClr>
              </a:buClr>
            </a:pPr>
            <a:r>
              <a:rPr lang="en-US" dirty="0">
                <a:latin typeface="Avenir Book" panose="02000503020000020003" pitchFamily="2" charset="0"/>
              </a:rPr>
              <a:t>Assess for Signs or Symptoms Suggestive of Disease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Chest pain/discomfort with exertion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Shortness of breath at rest or with mild exertion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Dizziness or syncope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Ankle edema</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Palpitations or irregular heartbeat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Known heart murmur</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Unusual fatigue with usual activities</a:t>
            </a:r>
          </a:p>
          <a:p>
            <a:endParaRPr lang="en-US" dirty="0"/>
          </a:p>
        </p:txBody>
      </p:sp>
    </p:spTree>
    <p:extLst>
      <p:ext uri="{BB962C8B-B14F-4D97-AF65-F5344CB8AC3E}">
        <p14:creationId xmlns:p14="http://schemas.microsoft.com/office/powerpoint/2010/main" val="39550259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D00E0-4C28-EB53-7550-C4674C0ED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F5189-06B5-5019-DF4B-262AE4B9FD95}"/>
              </a:ext>
            </a:extLst>
          </p:cNvPr>
          <p:cNvSpPr>
            <a:spLocks noGrp="1"/>
          </p:cNvSpPr>
          <p:nvPr>
            <p:ph type="title"/>
          </p:nvPr>
        </p:nvSpPr>
        <p:spPr/>
        <p:txBody>
          <a:bodyPr/>
          <a:lstStyle/>
          <a:p>
            <a:pPr algn="ctr"/>
            <a:r>
              <a:rPr lang="en-US" dirty="0">
                <a:latin typeface="Avenir Book" panose="02000503020000020003" pitchFamily="2" charset="0"/>
              </a:rPr>
              <a:t>PHYSICAL ACTIVITY SCREENING</a:t>
            </a:r>
          </a:p>
        </p:txBody>
      </p:sp>
      <p:sp>
        <p:nvSpPr>
          <p:cNvPr id="4" name="TextBox 3">
            <a:extLst>
              <a:ext uri="{FF2B5EF4-FFF2-40B4-BE49-F238E27FC236}">
                <a16:creationId xmlns:a16="http://schemas.microsoft.com/office/drawing/2014/main" id="{C4BB6F06-7997-2D25-0018-40B9AB550E7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CECE1EDC-9D62-EBF6-68E4-2971CD3AF1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8" name="Content Placeholder 7">
            <a:extLst>
              <a:ext uri="{FF2B5EF4-FFF2-40B4-BE49-F238E27FC236}">
                <a16:creationId xmlns:a16="http://schemas.microsoft.com/office/drawing/2014/main" id="{FF018827-0FFB-5B83-361A-69ECF1E14446}"/>
              </a:ext>
            </a:extLst>
          </p:cNvPr>
          <p:cNvGraphicFramePr>
            <a:graphicFrameLocks noGrp="1"/>
          </p:cNvGraphicFramePr>
          <p:nvPr>
            <p:ph idx="1"/>
            <p:extLst>
              <p:ext uri="{D42A27DB-BD31-4B8C-83A1-F6EECF244321}">
                <p14:modId xmlns:p14="http://schemas.microsoft.com/office/powerpoint/2010/main" val="4229287963"/>
              </p:ext>
            </p:extLst>
          </p:nvPr>
        </p:nvGraphicFramePr>
        <p:xfrm>
          <a:off x="838200" y="1825625"/>
          <a:ext cx="10515600" cy="3134360"/>
        </p:xfrm>
        <a:graphic>
          <a:graphicData uri="http://schemas.openxmlformats.org/drawingml/2006/table">
            <a:tbl>
              <a:tblPr firstRow="1" bandRow="1">
                <a:tableStyleId>{5C22544A-7EE6-4342-B048-85BDC9FD1C3A}</a:tableStyleId>
              </a:tblPr>
              <a:tblGrid>
                <a:gridCol w="1696453">
                  <a:extLst>
                    <a:ext uri="{9D8B030D-6E8A-4147-A177-3AD203B41FA5}">
                      <a16:colId xmlns:a16="http://schemas.microsoft.com/office/drawing/2014/main" val="2131386380"/>
                    </a:ext>
                  </a:extLst>
                </a:gridCol>
                <a:gridCol w="2037347">
                  <a:extLst>
                    <a:ext uri="{9D8B030D-6E8A-4147-A177-3AD203B41FA5}">
                      <a16:colId xmlns:a16="http://schemas.microsoft.com/office/drawing/2014/main" val="1095733890"/>
                    </a:ext>
                  </a:extLst>
                </a:gridCol>
                <a:gridCol w="1427747">
                  <a:extLst>
                    <a:ext uri="{9D8B030D-6E8A-4147-A177-3AD203B41FA5}">
                      <a16:colId xmlns:a16="http://schemas.microsoft.com/office/drawing/2014/main" val="1500959352"/>
                    </a:ext>
                  </a:extLst>
                </a:gridCol>
                <a:gridCol w="1764632">
                  <a:extLst>
                    <a:ext uri="{9D8B030D-6E8A-4147-A177-3AD203B41FA5}">
                      <a16:colId xmlns:a16="http://schemas.microsoft.com/office/drawing/2014/main" val="442711924"/>
                    </a:ext>
                  </a:extLst>
                </a:gridCol>
                <a:gridCol w="3589421">
                  <a:extLst>
                    <a:ext uri="{9D8B030D-6E8A-4147-A177-3AD203B41FA5}">
                      <a16:colId xmlns:a16="http://schemas.microsoft.com/office/drawing/2014/main" val="2912278070"/>
                    </a:ext>
                  </a:extLst>
                </a:gridCol>
              </a:tblGrid>
              <a:tr h="370840">
                <a:tc>
                  <a:txBody>
                    <a:bodyPr/>
                    <a:lstStyle/>
                    <a:p>
                      <a:r>
                        <a:rPr lang="en-US" dirty="0">
                          <a:latin typeface="Avenir Book" panose="02000503020000020003" pitchFamily="2" charset="0"/>
                        </a:rPr>
                        <a:t>Physical Activity Status</a:t>
                      </a:r>
                    </a:p>
                  </a:txBody>
                  <a:tcPr/>
                </a:tc>
                <a:tc>
                  <a:txBody>
                    <a:bodyPr/>
                    <a:lstStyle/>
                    <a:p>
                      <a:r>
                        <a:rPr lang="en-US" dirty="0">
                          <a:latin typeface="Avenir Book" panose="02000503020000020003" pitchFamily="2" charset="0"/>
                        </a:rPr>
                        <a:t>Known Disease?</a:t>
                      </a:r>
                    </a:p>
                  </a:txBody>
                  <a:tcPr/>
                </a:tc>
                <a:tc>
                  <a:txBody>
                    <a:bodyPr/>
                    <a:lstStyle/>
                    <a:p>
                      <a:r>
                        <a:rPr lang="en-US" dirty="0">
                          <a:latin typeface="Avenir Book" panose="02000503020000020003" pitchFamily="2" charset="0"/>
                        </a:rPr>
                        <a:t>Symptoms?</a:t>
                      </a:r>
                    </a:p>
                  </a:txBody>
                  <a:tcPr/>
                </a:tc>
                <a:tc>
                  <a:txBody>
                    <a:bodyPr/>
                    <a:lstStyle/>
                    <a:p>
                      <a:r>
                        <a:rPr lang="en-US" dirty="0">
                          <a:latin typeface="Avenir Book" panose="02000503020000020003" pitchFamily="2" charset="0"/>
                        </a:rPr>
                        <a:t>Medical Clearance?*</a:t>
                      </a:r>
                    </a:p>
                  </a:txBody>
                  <a:tcPr/>
                </a:tc>
                <a:tc>
                  <a:txBody>
                    <a:bodyPr/>
                    <a:lstStyle/>
                    <a:p>
                      <a:r>
                        <a:rPr lang="en-US" dirty="0">
                          <a:latin typeface="Avenir Book" panose="02000503020000020003" pitchFamily="2" charset="0"/>
                        </a:rPr>
                        <a:t>OK to Exercise?</a:t>
                      </a:r>
                    </a:p>
                  </a:txBody>
                  <a:tcPr/>
                </a:tc>
                <a:extLst>
                  <a:ext uri="{0D108BD9-81ED-4DB2-BD59-A6C34878D82A}">
                    <a16:rowId xmlns:a16="http://schemas.microsoft.com/office/drawing/2014/main" val="886617209"/>
                  </a:ext>
                </a:extLst>
              </a:tr>
              <a:tr h="370840">
                <a:tc>
                  <a:txBody>
                    <a:bodyPr/>
                    <a:lstStyle/>
                    <a:p>
                      <a:r>
                        <a:rPr lang="en-US" dirty="0">
                          <a:latin typeface="Avenir Book" panose="02000503020000020003" pitchFamily="2" charset="0"/>
                        </a:rPr>
                        <a:t>Inactive</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Not needed</a:t>
                      </a:r>
                    </a:p>
                  </a:txBody>
                  <a:tcPr/>
                </a:tc>
                <a:tc>
                  <a:txBody>
                    <a:bodyPr/>
                    <a:lstStyle/>
                    <a:p>
                      <a:r>
                        <a:rPr lang="en-US" dirty="0">
                          <a:latin typeface="Avenir Book" panose="02000503020000020003" pitchFamily="2" charset="0"/>
                        </a:rPr>
                        <a:t>Start light-moderate</a:t>
                      </a:r>
                    </a:p>
                  </a:txBody>
                  <a:tcPr/>
                </a:tc>
                <a:extLst>
                  <a:ext uri="{0D108BD9-81ED-4DB2-BD59-A6C34878D82A}">
                    <a16:rowId xmlns:a16="http://schemas.microsoft.com/office/drawing/2014/main" val="3482010469"/>
                  </a:ext>
                </a:extLst>
              </a:tr>
              <a:tr h="370840">
                <a:tc>
                  <a:txBody>
                    <a:bodyPr/>
                    <a:lstStyle/>
                    <a:p>
                      <a:r>
                        <a:rPr lang="en-US" dirty="0">
                          <a:latin typeface="Avenir Book" panose="02000503020000020003" pitchFamily="2" charset="0"/>
                        </a:rPr>
                        <a:t>Inactive </a:t>
                      </a:r>
                    </a:p>
                  </a:txBody>
                  <a:tcPr/>
                </a:tc>
                <a:tc>
                  <a:txBody>
                    <a:bodyPr/>
                    <a:lstStyle/>
                    <a:p>
                      <a:r>
                        <a:rPr lang="en-US" dirty="0">
                          <a:latin typeface="Avenir Book" panose="02000503020000020003" pitchFamily="2" charset="0"/>
                        </a:rPr>
                        <a:t>Yes</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Recommended</a:t>
                      </a:r>
                    </a:p>
                  </a:txBody>
                  <a:tcPr/>
                </a:tc>
                <a:tc>
                  <a:txBody>
                    <a:bodyPr/>
                    <a:lstStyle/>
                    <a:p>
                      <a:r>
                        <a:rPr lang="en-US" dirty="0">
                          <a:latin typeface="Avenir Book" panose="02000503020000020003" pitchFamily="2" charset="0"/>
                        </a:rPr>
                        <a:t>After clearance</a:t>
                      </a:r>
                    </a:p>
                  </a:txBody>
                  <a:tcPr/>
                </a:tc>
                <a:extLst>
                  <a:ext uri="{0D108BD9-81ED-4DB2-BD59-A6C34878D82A}">
                    <a16:rowId xmlns:a16="http://schemas.microsoft.com/office/drawing/2014/main" val="3056846121"/>
                  </a:ext>
                </a:extLst>
              </a:tr>
              <a:tr h="370840">
                <a:tc>
                  <a:txBody>
                    <a:bodyPr/>
                    <a:lstStyle/>
                    <a:p>
                      <a:r>
                        <a:rPr lang="en-US" dirty="0">
                          <a:latin typeface="Avenir Book" panose="02000503020000020003" pitchFamily="2" charset="0"/>
                        </a:rPr>
                        <a:t>Inactive</a:t>
                      </a:r>
                    </a:p>
                  </a:txBody>
                  <a:tcPr/>
                </a:tc>
                <a:tc>
                  <a:txBody>
                    <a:bodyPr/>
                    <a:lstStyle/>
                    <a:p>
                      <a:r>
                        <a:rPr lang="en-US" dirty="0">
                          <a:latin typeface="Avenir Book" panose="02000503020000020003" pitchFamily="2" charset="0"/>
                        </a:rPr>
                        <a:t>Yes or No</a:t>
                      </a:r>
                    </a:p>
                  </a:txBody>
                  <a:tcPr/>
                </a:tc>
                <a:tc>
                  <a:txBody>
                    <a:bodyPr/>
                    <a:lstStyle/>
                    <a:p>
                      <a:r>
                        <a:rPr lang="en-US" dirty="0">
                          <a:latin typeface="Avenir Book" panose="02000503020000020003" pitchFamily="2" charset="0"/>
                        </a:rPr>
                        <a:t>Yes</a:t>
                      </a:r>
                    </a:p>
                  </a:txBody>
                  <a:tcPr/>
                </a:tc>
                <a:tc>
                  <a:txBody>
                    <a:bodyPr/>
                    <a:lstStyle/>
                    <a:p>
                      <a:r>
                        <a:rPr lang="en-US" dirty="0">
                          <a:latin typeface="Avenir Book" panose="02000503020000020003" pitchFamily="2" charset="0"/>
                        </a:rPr>
                        <a:t>Required</a:t>
                      </a:r>
                    </a:p>
                  </a:txBody>
                  <a:tcPr/>
                </a:tc>
                <a:tc>
                  <a:txBody>
                    <a:bodyPr/>
                    <a:lstStyle/>
                    <a:p>
                      <a:r>
                        <a:rPr lang="en-US" dirty="0">
                          <a:latin typeface="Avenir Book" panose="02000503020000020003" pitchFamily="2" charset="0"/>
                        </a:rPr>
                        <a:t>After clearance</a:t>
                      </a:r>
                    </a:p>
                  </a:txBody>
                  <a:tcPr/>
                </a:tc>
                <a:extLst>
                  <a:ext uri="{0D108BD9-81ED-4DB2-BD59-A6C34878D82A}">
                    <a16:rowId xmlns:a16="http://schemas.microsoft.com/office/drawing/2014/main" val="654303154"/>
                  </a:ext>
                </a:extLst>
              </a:tr>
              <a:tr h="370840">
                <a:tc>
                  <a:txBody>
                    <a:bodyPr/>
                    <a:lstStyle/>
                    <a:p>
                      <a:r>
                        <a:rPr lang="en-US" dirty="0">
                          <a:latin typeface="Avenir Book" panose="02000503020000020003" pitchFamily="2" charset="0"/>
                        </a:rPr>
                        <a:t>Active</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Not needed</a:t>
                      </a:r>
                    </a:p>
                  </a:txBody>
                  <a:tcPr/>
                </a:tc>
                <a:tc>
                  <a:txBody>
                    <a:bodyPr/>
                    <a:lstStyle/>
                    <a:p>
                      <a:r>
                        <a:rPr lang="en-US" dirty="0">
                          <a:latin typeface="Avenir Book" panose="02000503020000020003" pitchFamily="2" charset="0"/>
                        </a:rPr>
                        <a:t>Continue/intensify</a:t>
                      </a:r>
                    </a:p>
                  </a:txBody>
                  <a:tcPr/>
                </a:tc>
                <a:extLst>
                  <a:ext uri="{0D108BD9-81ED-4DB2-BD59-A6C34878D82A}">
                    <a16:rowId xmlns:a16="http://schemas.microsoft.com/office/drawing/2014/main" val="1963032327"/>
                  </a:ext>
                </a:extLst>
              </a:tr>
              <a:tr h="370840">
                <a:tc>
                  <a:txBody>
                    <a:bodyPr/>
                    <a:lstStyle/>
                    <a:p>
                      <a:r>
                        <a:rPr lang="en-US" dirty="0">
                          <a:latin typeface="Avenir Book" panose="02000503020000020003" pitchFamily="2" charset="0"/>
                        </a:rPr>
                        <a:t>Active</a:t>
                      </a:r>
                    </a:p>
                  </a:txBody>
                  <a:tcPr/>
                </a:tc>
                <a:tc>
                  <a:txBody>
                    <a:bodyPr/>
                    <a:lstStyle/>
                    <a:p>
                      <a:r>
                        <a:rPr lang="en-US" dirty="0">
                          <a:latin typeface="Avenir Book" panose="02000503020000020003" pitchFamily="2" charset="0"/>
                        </a:rPr>
                        <a:t>Yes</a:t>
                      </a:r>
                    </a:p>
                  </a:txBody>
                  <a:tcPr/>
                </a:tc>
                <a:tc>
                  <a:txBody>
                    <a:bodyPr/>
                    <a:lstStyle/>
                    <a:p>
                      <a:r>
                        <a:rPr lang="en-US" dirty="0">
                          <a:latin typeface="Avenir Book" panose="02000503020000020003" pitchFamily="2" charset="0"/>
                        </a:rPr>
                        <a:t>No</a:t>
                      </a:r>
                    </a:p>
                  </a:txBody>
                  <a:tcPr/>
                </a:tc>
                <a:tc>
                  <a:txBody>
                    <a:bodyPr/>
                    <a:lstStyle/>
                    <a:p>
                      <a:r>
                        <a:rPr lang="en-US" dirty="0">
                          <a:latin typeface="Avenir Book" panose="02000503020000020003" pitchFamily="2" charset="0"/>
                        </a:rPr>
                        <a:t>Not needed</a:t>
                      </a:r>
                    </a:p>
                  </a:txBody>
                  <a:tcPr/>
                </a:tc>
                <a:tc>
                  <a:txBody>
                    <a:bodyPr/>
                    <a:lstStyle/>
                    <a:p>
                      <a:r>
                        <a:rPr lang="en-US" dirty="0">
                          <a:latin typeface="Avenir Book" panose="02000503020000020003" pitchFamily="2" charset="0"/>
                        </a:rPr>
                        <a:t>Moderate OK, vigorous consider clearance</a:t>
                      </a:r>
                    </a:p>
                  </a:txBody>
                  <a:tcPr/>
                </a:tc>
                <a:extLst>
                  <a:ext uri="{0D108BD9-81ED-4DB2-BD59-A6C34878D82A}">
                    <a16:rowId xmlns:a16="http://schemas.microsoft.com/office/drawing/2014/main" val="3781449341"/>
                  </a:ext>
                </a:extLst>
              </a:tr>
              <a:tr h="370840">
                <a:tc>
                  <a:txBody>
                    <a:bodyPr/>
                    <a:lstStyle/>
                    <a:p>
                      <a:r>
                        <a:rPr lang="en-US" dirty="0">
                          <a:latin typeface="Avenir Book" panose="02000503020000020003" pitchFamily="2" charset="0"/>
                        </a:rPr>
                        <a:t>Active</a:t>
                      </a:r>
                    </a:p>
                  </a:txBody>
                  <a:tcPr/>
                </a:tc>
                <a:tc>
                  <a:txBody>
                    <a:bodyPr/>
                    <a:lstStyle/>
                    <a:p>
                      <a:r>
                        <a:rPr lang="en-US" dirty="0">
                          <a:latin typeface="Avenir Book" panose="02000503020000020003" pitchFamily="2" charset="0"/>
                        </a:rPr>
                        <a:t>Yes or No</a:t>
                      </a:r>
                    </a:p>
                  </a:txBody>
                  <a:tcPr/>
                </a:tc>
                <a:tc>
                  <a:txBody>
                    <a:bodyPr/>
                    <a:lstStyle/>
                    <a:p>
                      <a:r>
                        <a:rPr lang="en-US" dirty="0">
                          <a:latin typeface="Avenir Book" panose="02000503020000020003" pitchFamily="2" charset="0"/>
                        </a:rPr>
                        <a:t>Yes</a:t>
                      </a:r>
                    </a:p>
                  </a:txBody>
                  <a:tcPr/>
                </a:tc>
                <a:tc>
                  <a:txBody>
                    <a:bodyPr/>
                    <a:lstStyle/>
                    <a:p>
                      <a:r>
                        <a:rPr lang="en-US" dirty="0">
                          <a:latin typeface="Avenir Book" panose="02000503020000020003" pitchFamily="2" charset="0"/>
                        </a:rPr>
                        <a:t>Required</a:t>
                      </a:r>
                    </a:p>
                  </a:txBody>
                  <a:tcPr/>
                </a:tc>
                <a:tc>
                  <a:txBody>
                    <a:bodyPr/>
                    <a:lstStyle/>
                    <a:p>
                      <a:r>
                        <a:rPr lang="en-US" dirty="0">
                          <a:latin typeface="Avenir Book" panose="02000503020000020003" pitchFamily="2" charset="0"/>
                        </a:rPr>
                        <a:t>After clearance</a:t>
                      </a:r>
                    </a:p>
                  </a:txBody>
                  <a:tcPr/>
                </a:tc>
                <a:extLst>
                  <a:ext uri="{0D108BD9-81ED-4DB2-BD59-A6C34878D82A}">
                    <a16:rowId xmlns:a16="http://schemas.microsoft.com/office/drawing/2014/main" val="2082572993"/>
                  </a:ext>
                </a:extLst>
              </a:tr>
            </a:tbl>
          </a:graphicData>
        </a:graphic>
      </p:graphicFrame>
      <p:sp>
        <p:nvSpPr>
          <p:cNvPr id="9" name="TextBox 8">
            <a:extLst>
              <a:ext uri="{FF2B5EF4-FFF2-40B4-BE49-F238E27FC236}">
                <a16:creationId xmlns:a16="http://schemas.microsoft.com/office/drawing/2014/main" id="{1091B78F-E860-5D5E-DB72-8DA1CD51FF1D}"/>
              </a:ext>
            </a:extLst>
          </p:cNvPr>
          <p:cNvSpPr txBox="1"/>
          <p:nvPr/>
        </p:nvSpPr>
        <p:spPr>
          <a:xfrm>
            <a:off x="838200" y="4959985"/>
            <a:ext cx="6914148" cy="369332"/>
          </a:xfrm>
          <a:prstGeom prst="rect">
            <a:avLst/>
          </a:prstGeom>
          <a:noFill/>
        </p:spPr>
        <p:txBody>
          <a:bodyPr wrap="square" rtlCol="0">
            <a:spAutoFit/>
          </a:bodyPr>
          <a:lstStyle/>
          <a:p>
            <a:r>
              <a:rPr lang="en-US" dirty="0"/>
              <a:t>*treadmill stress test and cardiologist evaluation</a:t>
            </a:r>
          </a:p>
        </p:txBody>
      </p:sp>
    </p:spTree>
    <p:extLst>
      <p:ext uri="{BB962C8B-B14F-4D97-AF65-F5344CB8AC3E}">
        <p14:creationId xmlns:p14="http://schemas.microsoft.com/office/powerpoint/2010/main" val="2695644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B7AC7-9BFE-7A3F-B351-3F71ACCAF771}"/>
              </a:ext>
            </a:extLst>
          </p:cNvPr>
          <p:cNvSpPr>
            <a:spLocks noGrp="1"/>
          </p:cNvSpPr>
          <p:nvPr>
            <p:ph type="title"/>
          </p:nvPr>
        </p:nvSpPr>
        <p:spPr/>
        <p:txBody>
          <a:bodyPr/>
          <a:lstStyle/>
          <a:p>
            <a:pPr algn="ctr"/>
            <a:r>
              <a:rPr lang="en-US" dirty="0">
                <a:latin typeface="Avenir Book" panose="02000503020000020003" pitchFamily="2" charset="0"/>
              </a:rPr>
              <a:t>NUTRITION</a:t>
            </a:r>
          </a:p>
        </p:txBody>
      </p:sp>
      <p:sp>
        <p:nvSpPr>
          <p:cNvPr id="3" name="Content Placeholder 2">
            <a:extLst>
              <a:ext uri="{FF2B5EF4-FFF2-40B4-BE49-F238E27FC236}">
                <a16:creationId xmlns:a16="http://schemas.microsoft.com/office/drawing/2014/main" id="{242C47D1-099B-2F5F-0254-C5DB5AF85EEF}"/>
              </a:ext>
            </a:extLst>
          </p:cNvPr>
          <p:cNvSpPr>
            <a:spLocks noGrp="1"/>
          </p:cNvSpPr>
          <p:nvPr>
            <p:ph idx="1"/>
          </p:nvPr>
        </p:nvSpPr>
        <p:spPr/>
        <p:txBody>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There are only three changes that can be made to a patient’s nutrition:</a:t>
            </a:r>
          </a:p>
          <a:p>
            <a:pPr lvl="1">
              <a:buClr>
                <a:schemeClr val="accent1">
                  <a:lumMod val="75000"/>
                </a:schemeClr>
              </a:buClr>
            </a:pPr>
            <a:r>
              <a:rPr lang="en-US" dirty="0">
                <a:latin typeface="Avenir Book" panose="02000503020000020003" pitchFamily="2" charset="0"/>
              </a:rPr>
              <a:t>Restrict amount of food (Caloric restriction)</a:t>
            </a:r>
          </a:p>
          <a:p>
            <a:pPr lvl="1">
              <a:buClr>
                <a:schemeClr val="accent1">
                  <a:lumMod val="75000"/>
                </a:schemeClr>
              </a:buClr>
            </a:pPr>
            <a:r>
              <a:rPr lang="en-US" dirty="0">
                <a:latin typeface="Avenir Book" panose="02000503020000020003" pitchFamily="2" charset="0"/>
              </a:rPr>
              <a:t>Restrict time of feeding (e.g., intermittent fasting)</a:t>
            </a:r>
          </a:p>
          <a:p>
            <a:pPr lvl="1">
              <a:buClr>
                <a:schemeClr val="accent1">
                  <a:lumMod val="75000"/>
                </a:schemeClr>
              </a:buClr>
            </a:pPr>
            <a:r>
              <a:rPr lang="en-US" dirty="0">
                <a:latin typeface="Avenir Book" panose="02000503020000020003" pitchFamily="2" charset="0"/>
              </a:rPr>
              <a:t>Restrict type of food (e.g., macronutrients, type of food)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Most conventional ”diets” are one or a combination of these three changes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Some patients may get discouraged or be set up to fail with too much restriction</a:t>
            </a:r>
          </a:p>
          <a:p>
            <a:pPr>
              <a:buClr>
                <a:schemeClr val="accent1">
                  <a:lumMod val="75000"/>
                </a:schemeClr>
              </a:buClr>
              <a:buFont typeface="Courier New" panose="02070309020205020404" pitchFamily="49" charset="0"/>
              <a:buChar char="o"/>
            </a:pP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C49A6D4F-9E12-D9CD-AE34-1AB399480110}"/>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659B8934-4AF4-A944-2BDE-CBCC4EE641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898120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989F5-968E-D8E0-E42F-C85B645BBC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1C9A3-88E7-3FC3-83C5-A5D19DEBDBF1}"/>
              </a:ext>
            </a:extLst>
          </p:cNvPr>
          <p:cNvSpPr>
            <a:spLocks noGrp="1"/>
          </p:cNvSpPr>
          <p:nvPr>
            <p:ph type="title"/>
          </p:nvPr>
        </p:nvSpPr>
        <p:spPr/>
        <p:txBody>
          <a:bodyPr/>
          <a:lstStyle/>
          <a:p>
            <a:pPr algn="ctr"/>
            <a:r>
              <a:rPr lang="en-US" dirty="0">
                <a:latin typeface="Avenir Book" panose="02000503020000020003" pitchFamily="2" charset="0"/>
              </a:rPr>
              <a:t>NUTRITION</a:t>
            </a:r>
          </a:p>
        </p:txBody>
      </p:sp>
      <p:sp>
        <p:nvSpPr>
          <p:cNvPr id="4" name="TextBox 3">
            <a:extLst>
              <a:ext uri="{FF2B5EF4-FFF2-40B4-BE49-F238E27FC236}">
                <a16:creationId xmlns:a16="http://schemas.microsoft.com/office/drawing/2014/main" id="{F3854C42-8254-5F57-D912-FB141346273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012A95EF-AE63-CF74-0176-A10FA7750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8" name="Content Placeholder 7">
            <a:extLst>
              <a:ext uri="{FF2B5EF4-FFF2-40B4-BE49-F238E27FC236}">
                <a16:creationId xmlns:a16="http://schemas.microsoft.com/office/drawing/2014/main" id="{53C50C14-61B0-5CB0-D815-B0BD909C118B}"/>
              </a:ext>
            </a:extLst>
          </p:cNvPr>
          <p:cNvGraphicFramePr>
            <a:graphicFrameLocks noGrp="1"/>
          </p:cNvGraphicFramePr>
          <p:nvPr>
            <p:ph idx="1"/>
            <p:extLst>
              <p:ext uri="{D42A27DB-BD31-4B8C-83A1-F6EECF244321}">
                <p14:modId xmlns:p14="http://schemas.microsoft.com/office/powerpoint/2010/main" val="3845383160"/>
              </p:ext>
            </p:extLst>
          </p:nvPr>
        </p:nvGraphicFramePr>
        <p:xfrm>
          <a:off x="1562270" y="1825941"/>
          <a:ext cx="9067459" cy="1854200"/>
        </p:xfrm>
        <a:graphic>
          <a:graphicData uri="http://schemas.openxmlformats.org/drawingml/2006/table">
            <a:tbl>
              <a:tblPr bandRow="1">
                <a:tableStyleId>{5C22544A-7EE6-4342-B048-85BDC9FD1C3A}</a:tableStyleId>
              </a:tblPr>
              <a:tblGrid>
                <a:gridCol w="2628900">
                  <a:extLst>
                    <a:ext uri="{9D8B030D-6E8A-4147-A177-3AD203B41FA5}">
                      <a16:colId xmlns:a16="http://schemas.microsoft.com/office/drawing/2014/main" val="2674213320"/>
                    </a:ext>
                  </a:extLst>
                </a:gridCol>
                <a:gridCol w="2628900">
                  <a:extLst>
                    <a:ext uri="{9D8B030D-6E8A-4147-A177-3AD203B41FA5}">
                      <a16:colId xmlns:a16="http://schemas.microsoft.com/office/drawing/2014/main" val="2348952441"/>
                    </a:ext>
                  </a:extLst>
                </a:gridCol>
                <a:gridCol w="3809659">
                  <a:extLst>
                    <a:ext uri="{9D8B030D-6E8A-4147-A177-3AD203B41FA5}">
                      <a16:colId xmlns:a16="http://schemas.microsoft.com/office/drawing/2014/main" val="58309145"/>
                    </a:ext>
                  </a:extLst>
                </a:gridCol>
              </a:tblGrid>
              <a:tr h="370840">
                <a:tc>
                  <a:txBody>
                    <a:bodyPr/>
                    <a:lstStyle/>
                    <a:p>
                      <a:pPr algn="ctr"/>
                      <a:r>
                        <a:rPr lang="en-US" dirty="0"/>
                        <a:t>Macronutrient</a:t>
                      </a:r>
                    </a:p>
                  </a:txBody>
                  <a:tcPr/>
                </a:tc>
                <a:tc>
                  <a:txBody>
                    <a:bodyPr/>
                    <a:lstStyle/>
                    <a:p>
                      <a:pPr algn="ctr"/>
                      <a:r>
                        <a:rPr lang="en-US" dirty="0"/>
                        <a:t>Kcal/gram</a:t>
                      </a:r>
                    </a:p>
                  </a:txBody>
                  <a:tcPr/>
                </a:tc>
                <a:tc>
                  <a:txBody>
                    <a:bodyPr/>
                    <a:lstStyle/>
                    <a:p>
                      <a:r>
                        <a:rPr lang="en-US" dirty="0"/>
                        <a:t>Recommended Daily Allowance (RDA)</a:t>
                      </a:r>
                    </a:p>
                  </a:txBody>
                  <a:tcPr/>
                </a:tc>
                <a:extLst>
                  <a:ext uri="{0D108BD9-81ED-4DB2-BD59-A6C34878D82A}">
                    <a16:rowId xmlns:a16="http://schemas.microsoft.com/office/drawing/2014/main" val="1693850281"/>
                  </a:ext>
                </a:extLst>
              </a:tr>
              <a:tr h="370840">
                <a:tc>
                  <a:txBody>
                    <a:bodyPr/>
                    <a:lstStyle/>
                    <a:p>
                      <a:pPr algn="ctr"/>
                      <a:r>
                        <a:rPr lang="en-US" dirty="0"/>
                        <a:t>Carbohydrates</a:t>
                      </a:r>
                    </a:p>
                  </a:txBody>
                  <a:tcPr/>
                </a:tc>
                <a:tc>
                  <a:txBody>
                    <a:bodyPr/>
                    <a:lstStyle/>
                    <a:p>
                      <a:pPr algn="ctr"/>
                      <a:r>
                        <a:rPr lang="en-US" dirty="0"/>
                        <a:t>4</a:t>
                      </a:r>
                    </a:p>
                  </a:txBody>
                  <a:tcPr/>
                </a:tc>
                <a:tc>
                  <a:txBody>
                    <a:bodyPr/>
                    <a:lstStyle/>
                    <a:p>
                      <a:r>
                        <a:rPr lang="en-US" dirty="0"/>
                        <a:t>130g</a:t>
                      </a:r>
                    </a:p>
                  </a:txBody>
                  <a:tcPr/>
                </a:tc>
                <a:extLst>
                  <a:ext uri="{0D108BD9-81ED-4DB2-BD59-A6C34878D82A}">
                    <a16:rowId xmlns:a16="http://schemas.microsoft.com/office/drawing/2014/main" val="901565123"/>
                  </a:ext>
                </a:extLst>
              </a:tr>
              <a:tr h="370840">
                <a:tc>
                  <a:txBody>
                    <a:bodyPr/>
                    <a:lstStyle/>
                    <a:p>
                      <a:pPr algn="ctr"/>
                      <a:r>
                        <a:rPr lang="en-US" dirty="0"/>
                        <a:t>Alcohol </a:t>
                      </a:r>
                    </a:p>
                  </a:txBody>
                  <a:tcPr/>
                </a:tc>
                <a:tc>
                  <a:txBody>
                    <a:bodyPr/>
                    <a:lstStyle/>
                    <a:p>
                      <a:pPr algn="ctr"/>
                      <a:r>
                        <a:rPr lang="en-US" dirty="0"/>
                        <a:t>7</a:t>
                      </a:r>
                    </a:p>
                  </a:txBody>
                  <a:tcPr/>
                </a:tc>
                <a:tc>
                  <a:txBody>
                    <a:bodyPr/>
                    <a:lstStyle/>
                    <a:p>
                      <a:r>
                        <a:rPr lang="en-US" dirty="0"/>
                        <a:t>N/A</a:t>
                      </a:r>
                    </a:p>
                  </a:txBody>
                  <a:tcPr/>
                </a:tc>
                <a:extLst>
                  <a:ext uri="{0D108BD9-81ED-4DB2-BD59-A6C34878D82A}">
                    <a16:rowId xmlns:a16="http://schemas.microsoft.com/office/drawing/2014/main" val="1297645281"/>
                  </a:ext>
                </a:extLst>
              </a:tr>
              <a:tr h="370840">
                <a:tc>
                  <a:txBody>
                    <a:bodyPr/>
                    <a:lstStyle/>
                    <a:p>
                      <a:pPr algn="ctr"/>
                      <a:r>
                        <a:rPr lang="en-US" dirty="0"/>
                        <a:t>Protein</a:t>
                      </a:r>
                    </a:p>
                  </a:txBody>
                  <a:tcPr/>
                </a:tc>
                <a:tc>
                  <a:txBody>
                    <a:bodyPr/>
                    <a:lstStyle/>
                    <a:p>
                      <a:pPr algn="ctr"/>
                      <a:r>
                        <a:rPr lang="en-US" dirty="0"/>
                        <a:t>4</a:t>
                      </a:r>
                    </a:p>
                  </a:txBody>
                  <a:tcPr/>
                </a:tc>
                <a:tc>
                  <a:txBody>
                    <a:bodyPr/>
                    <a:lstStyle/>
                    <a:p>
                      <a:r>
                        <a:rPr lang="en-US" dirty="0"/>
                        <a:t>Male:56g, Female:46g</a:t>
                      </a:r>
                    </a:p>
                  </a:txBody>
                  <a:tcPr/>
                </a:tc>
                <a:extLst>
                  <a:ext uri="{0D108BD9-81ED-4DB2-BD59-A6C34878D82A}">
                    <a16:rowId xmlns:a16="http://schemas.microsoft.com/office/drawing/2014/main" val="1402603050"/>
                  </a:ext>
                </a:extLst>
              </a:tr>
              <a:tr h="370840">
                <a:tc>
                  <a:txBody>
                    <a:bodyPr/>
                    <a:lstStyle/>
                    <a:p>
                      <a:pPr algn="ctr"/>
                      <a:r>
                        <a:rPr lang="en-US" dirty="0"/>
                        <a:t>Fat</a:t>
                      </a:r>
                    </a:p>
                  </a:txBody>
                  <a:tcPr/>
                </a:tc>
                <a:tc>
                  <a:txBody>
                    <a:bodyPr/>
                    <a:lstStyle/>
                    <a:p>
                      <a:pPr algn="ctr"/>
                      <a:r>
                        <a:rPr lang="en-US" dirty="0"/>
                        <a:t>9</a:t>
                      </a:r>
                    </a:p>
                  </a:txBody>
                  <a:tcPr/>
                </a:tc>
                <a:tc>
                  <a:txBody>
                    <a:bodyPr/>
                    <a:lstStyle/>
                    <a:p>
                      <a:r>
                        <a:rPr lang="en-US" dirty="0"/>
                        <a:t>Omega 6: 7-17g, Omega 3: 0.5-1.6g</a:t>
                      </a:r>
                    </a:p>
                  </a:txBody>
                  <a:tcPr/>
                </a:tc>
                <a:extLst>
                  <a:ext uri="{0D108BD9-81ED-4DB2-BD59-A6C34878D82A}">
                    <a16:rowId xmlns:a16="http://schemas.microsoft.com/office/drawing/2014/main" val="2392490373"/>
                  </a:ext>
                </a:extLst>
              </a:tr>
            </a:tbl>
          </a:graphicData>
        </a:graphic>
      </p:graphicFrame>
    </p:spTree>
    <p:extLst>
      <p:ext uri="{BB962C8B-B14F-4D97-AF65-F5344CB8AC3E}">
        <p14:creationId xmlns:p14="http://schemas.microsoft.com/office/powerpoint/2010/main" val="19197869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FFADB-6CD2-7046-0789-9BBEDA0D1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BEB22-212E-331C-BCEB-900FB67D4CF4}"/>
              </a:ext>
            </a:extLst>
          </p:cNvPr>
          <p:cNvSpPr>
            <a:spLocks noGrp="1"/>
          </p:cNvSpPr>
          <p:nvPr>
            <p:ph type="title"/>
          </p:nvPr>
        </p:nvSpPr>
        <p:spPr/>
        <p:txBody>
          <a:bodyPr/>
          <a:lstStyle/>
          <a:p>
            <a:pPr algn="ctr"/>
            <a:r>
              <a:rPr lang="en-US" dirty="0">
                <a:latin typeface="Avenir Book" panose="02000503020000020003" pitchFamily="2" charset="0"/>
              </a:rPr>
              <a:t>PROTEIN</a:t>
            </a:r>
          </a:p>
        </p:txBody>
      </p:sp>
      <p:sp>
        <p:nvSpPr>
          <p:cNvPr id="3" name="Content Placeholder 2">
            <a:extLst>
              <a:ext uri="{FF2B5EF4-FFF2-40B4-BE49-F238E27FC236}">
                <a16:creationId xmlns:a16="http://schemas.microsoft.com/office/drawing/2014/main" id="{BD2865DB-C3B2-48AC-DF56-539B38EA2787}"/>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Protein helps slow muscle loss which happens with weight loss.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Protein promotes satiety.</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U.S. Recommended Dietary Allowance (RDA) of 0.8 grams per kilogram</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For weight loss 0.5-1 gram(s) per pound is recommended for patients without preexisting kidney disease</a:t>
            </a:r>
          </a:p>
        </p:txBody>
      </p:sp>
      <p:sp>
        <p:nvSpPr>
          <p:cNvPr id="4" name="TextBox 3">
            <a:extLst>
              <a:ext uri="{FF2B5EF4-FFF2-40B4-BE49-F238E27FC236}">
                <a16:creationId xmlns:a16="http://schemas.microsoft.com/office/drawing/2014/main" id="{35B927B7-8E18-1A30-22F8-16F3CCB8A5D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472C137E-0DFB-58AA-15C5-8AEBF08254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6888740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6DFB4-CCB8-5E8C-B873-EE89AD799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AD157-D7D7-ABDB-A78A-43D890BDDE38}"/>
              </a:ext>
            </a:extLst>
          </p:cNvPr>
          <p:cNvSpPr>
            <a:spLocks noGrp="1"/>
          </p:cNvSpPr>
          <p:nvPr>
            <p:ph type="title"/>
          </p:nvPr>
        </p:nvSpPr>
        <p:spPr/>
        <p:txBody>
          <a:bodyPr/>
          <a:lstStyle/>
          <a:p>
            <a:pPr algn="ctr"/>
            <a:r>
              <a:rPr lang="en-US" dirty="0">
                <a:latin typeface="Avenir Book" panose="02000503020000020003" pitchFamily="2" charset="0"/>
              </a:rPr>
              <a:t>FATS</a:t>
            </a:r>
          </a:p>
        </p:txBody>
      </p:sp>
      <p:sp>
        <p:nvSpPr>
          <p:cNvPr id="3" name="Content Placeholder 2">
            <a:extLst>
              <a:ext uri="{FF2B5EF4-FFF2-40B4-BE49-F238E27FC236}">
                <a16:creationId xmlns:a16="http://schemas.microsoft.com/office/drawing/2014/main" id="{1BE80B31-2008-7773-1E0D-D08AE17DCCF9}"/>
              </a:ext>
            </a:extLst>
          </p:cNvPr>
          <p:cNvSpPr>
            <a:spLocks noGrp="1"/>
          </p:cNvSpPr>
          <p:nvPr>
            <p:ph idx="1"/>
          </p:nvPr>
        </p:nvSpPr>
        <p:spPr/>
        <p:txBody>
          <a:bodyPr>
            <a:normAutofit fontScale="92500" lnSpcReduction="1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There is no specific goal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There are significant cardiovascular health benefits of mono-unsaturated fatty acids (MUFAs)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Extra virgin olive oil is a preferred source and is the backbone of the Mediterranean Diet which is endorsed with the American Heart Association (AHA).</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Balanced fat intake is recommended</a:t>
            </a:r>
          </a:p>
          <a:p>
            <a:pPr lvl="1">
              <a:buClr>
                <a:schemeClr val="accent1">
                  <a:lumMod val="75000"/>
                </a:schemeClr>
              </a:buClr>
            </a:pPr>
            <a:r>
              <a:rPr lang="en-US" dirty="0">
                <a:latin typeface="Avenir Book" panose="02000503020000020003" pitchFamily="2" charset="0"/>
              </a:rPr>
              <a:t>50–55% from MUFAs​</a:t>
            </a:r>
          </a:p>
          <a:p>
            <a:pPr lvl="1">
              <a:buClr>
                <a:schemeClr val="accent1">
                  <a:lumMod val="75000"/>
                </a:schemeClr>
              </a:buClr>
            </a:pPr>
            <a:r>
              <a:rPr lang="en-US" dirty="0">
                <a:latin typeface="Avenir Book" panose="02000503020000020003" pitchFamily="2" charset="0"/>
              </a:rPr>
              <a:t>15–20% from saturated fats​</a:t>
            </a:r>
          </a:p>
          <a:p>
            <a:pPr lvl="1">
              <a:buClr>
                <a:schemeClr val="accent1">
                  <a:lumMod val="75000"/>
                </a:schemeClr>
              </a:buClr>
            </a:pPr>
            <a:r>
              <a:rPr lang="en-US" dirty="0">
                <a:latin typeface="Avenir Book" panose="02000503020000020003" pitchFamily="2" charset="0"/>
              </a:rPr>
              <a:t>25–35% from polyunsaturated fats (PUFAs), including </a:t>
            </a:r>
            <a:br>
              <a:rPr lang="en-US" dirty="0">
                <a:latin typeface="Avenir Book" panose="02000503020000020003" pitchFamily="2" charset="0"/>
              </a:rPr>
            </a:br>
            <a:r>
              <a:rPr lang="en-US" dirty="0">
                <a:latin typeface="Avenir Book" panose="02000503020000020003" pitchFamily="2" charset="0"/>
              </a:rPr>
              <a:t>omega-3s (DHA/EPA/ALA) </a:t>
            </a:r>
          </a:p>
          <a:p>
            <a:pPr>
              <a:buClr>
                <a:schemeClr val="accent1">
                  <a:lumMod val="75000"/>
                </a:schemeClr>
              </a:buClr>
              <a:buFont typeface="Courier New" panose="02070309020205020404" pitchFamily="49" charset="0"/>
              <a:buChar char="o"/>
            </a:pP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CFF746A8-4245-441B-F8F1-53F1A3B3A8C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F7305670-D060-DF83-F63A-7E428A89D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1557836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C0584-CB12-42A7-3DD1-D78776231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C3829-38E3-A1BE-96C5-10912A40387B}"/>
              </a:ext>
            </a:extLst>
          </p:cNvPr>
          <p:cNvSpPr>
            <a:spLocks noGrp="1"/>
          </p:cNvSpPr>
          <p:nvPr>
            <p:ph type="title"/>
          </p:nvPr>
        </p:nvSpPr>
        <p:spPr/>
        <p:txBody>
          <a:bodyPr/>
          <a:lstStyle/>
          <a:p>
            <a:pPr algn="ctr"/>
            <a:r>
              <a:rPr lang="en-US" dirty="0">
                <a:latin typeface="Avenir Book" panose="02000503020000020003" pitchFamily="2" charset="0"/>
              </a:rPr>
              <a:t>CARBOHYDRATES</a:t>
            </a:r>
          </a:p>
        </p:txBody>
      </p:sp>
      <p:sp>
        <p:nvSpPr>
          <p:cNvPr id="3" name="Content Placeholder 2">
            <a:extLst>
              <a:ext uri="{FF2B5EF4-FFF2-40B4-BE49-F238E27FC236}">
                <a16:creationId xmlns:a16="http://schemas.microsoft.com/office/drawing/2014/main" id="{47E51DC9-9D0D-CDCB-8092-EFBA7A2F7865}"/>
              </a:ext>
            </a:extLst>
          </p:cNvPr>
          <p:cNvSpPr>
            <a:spLocks noGrp="1"/>
          </p:cNvSpPr>
          <p:nvPr>
            <p:ph idx="1"/>
          </p:nvPr>
        </p:nvSpPr>
        <p:spPr/>
        <p:txBody>
          <a:bodyPr>
            <a:normAutofit fontScale="92500" lnSpcReduction="1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In general, it is recommended to limit simple and refined carbohydrates, however, there is no specific goal</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Significant restriction leads to ketosis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Fiber is a type of insoluble carbohydrate that promotes satiety, improves cholesterol, improves blood glucose and promotes good gut health</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Adequate Intake according to the Dietary Guidelines for Americans:</a:t>
            </a:r>
          </a:p>
          <a:p>
            <a:pPr lvl="1">
              <a:buClr>
                <a:schemeClr val="accent1">
                  <a:lumMod val="75000"/>
                </a:schemeClr>
              </a:buClr>
            </a:pPr>
            <a:r>
              <a:rPr lang="en-US" dirty="0">
                <a:latin typeface="Avenir Book" panose="02000503020000020003" pitchFamily="2" charset="0"/>
              </a:rPr>
              <a:t>Men (ages 19–50): 38 grams/day</a:t>
            </a:r>
          </a:p>
          <a:p>
            <a:pPr lvl="1">
              <a:buClr>
                <a:schemeClr val="accent1">
                  <a:lumMod val="75000"/>
                </a:schemeClr>
              </a:buClr>
            </a:pPr>
            <a:r>
              <a:rPr lang="en-US" dirty="0">
                <a:latin typeface="Avenir Book" panose="02000503020000020003" pitchFamily="2" charset="0"/>
              </a:rPr>
              <a:t>Men (51+): 30 grams/day</a:t>
            </a:r>
          </a:p>
          <a:p>
            <a:pPr lvl="1">
              <a:buClr>
                <a:schemeClr val="accent1">
                  <a:lumMod val="75000"/>
                </a:schemeClr>
              </a:buClr>
            </a:pPr>
            <a:r>
              <a:rPr lang="en-US" dirty="0">
                <a:latin typeface="Avenir Book" panose="02000503020000020003" pitchFamily="2" charset="0"/>
              </a:rPr>
              <a:t>Women (ages 19–50): 25 grams/day</a:t>
            </a:r>
          </a:p>
          <a:p>
            <a:pPr lvl="1">
              <a:buClr>
                <a:schemeClr val="accent1">
                  <a:lumMod val="75000"/>
                </a:schemeClr>
              </a:buClr>
            </a:pPr>
            <a:r>
              <a:rPr lang="en-US" dirty="0">
                <a:latin typeface="Avenir Book" panose="02000503020000020003" pitchFamily="2" charset="0"/>
              </a:rPr>
              <a:t>Women (51+): 21 grams/day</a:t>
            </a:r>
          </a:p>
        </p:txBody>
      </p:sp>
      <p:sp>
        <p:nvSpPr>
          <p:cNvPr id="4" name="TextBox 3">
            <a:extLst>
              <a:ext uri="{FF2B5EF4-FFF2-40B4-BE49-F238E27FC236}">
                <a16:creationId xmlns:a16="http://schemas.microsoft.com/office/drawing/2014/main" id="{EE988826-CFAF-9D6D-C3A9-FEC643952F9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F5866E1F-CDDE-8ED6-45E2-5AF2D7590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490512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88B71-24CD-C82B-997B-448F05E1FF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C16AD-0A45-C217-39CC-6F5621A26D39}"/>
              </a:ext>
            </a:extLst>
          </p:cNvPr>
          <p:cNvSpPr>
            <a:spLocks noGrp="1"/>
          </p:cNvSpPr>
          <p:nvPr>
            <p:ph type="title"/>
          </p:nvPr>
        </p:nvSpPr>
        <p:spPr/>
        <p:txBody>
          <a:bodyPr/>
          <a:lstStyle/>
          <a:p>
            <a:pPr algn="ctr"/>
            <a:r>
              <a:rPr lang="en-US" dirty="0">
                <a:latin typeface="Avenir Book" panose="02000503020000020003" pitchFamily="2" charset="0"/>
              </a:rPr>
              <a:t>CONTINUOUS GLUCOSE MONITORING (CGM)</a:t>
            </a:r>
          </a:p>
        </p:txBody>
      </p:sp>
      <p:sp>
        <p:nvSpPr>
          <p:cNvPr id="3" name="Content Placeholder 2">
            <a:extLst>
              <a:ext uri="{FF2B5EF4-FFF2-40B4-BE49-F238E27FC236}">
                <a16:creationId xmlns:a16="http://schemas.microsoft.com/office/drawing/2014/main" id="{B032E39F-E3EF-DA0F-7213-D0A876C6D5C0}"/>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We no longer must rely upon dietary recall alone.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Tests interstitial fluid, not a capillary or venous blood sample.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Great for monitoring diet and instituting dietary changes.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Not meant for diagnosis.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Readings may be up to 10 nmol/dL off and may be delayed by 15 minutes depending upon monitor.</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Goal is an average blood glucose of 95 nmol/dL ± 15</a:t>
            </a:r>
          </a:p>
        </p:txBody>
      </p:sp>
      <p:sp>
        <p:nvSpPr>
          <p:cNvPr id="4" name="TextBox 3">
            <a:extLst>
              <a:ext uri="{FF2B5EF4-FFF2-40B4-BE49-F238E27FC236}">
                <a16:creationId xmlns:a16="http://schemas.microsoft.com/office/drawing/2014/main" id="{1828F4D9-12C7-771B-EE8F-40D6AAA7206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764D94E1-CA33-ABDF-AD0F-82BE3472A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165097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EFF6C-9376-B64B-84F2-0BBCA223D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B554B8-1023-28D0-5A33-D72786CD841C}"/>
              </a:ext>
            </a:extLst>
          </p:cNvPr>
          <p:cNvSpPr>
            <a:spLocks noGrp="1"/>
          </p:cNvSpPr>
          <p:nvPr>
            <p:ph type="title"/>
          </p:nvPr>
        </p:nvSpPr>
        <p:spPr/>
        <p:txBody>
          <a:bodyPr/>
          <a:lstStyle/>
          <a:p>
            <a:pPr algn="ctr"/>
            <a:r>
              <a:rPr lang="en-US" dirty="0">
                <a:latin typeface="Avenir Book" panose="02000503020000020003" pitchFamily="2" charset="0"/>
              </a:rPr>
              <a:t>CGM OPTIONS</a:t>
            </a:r>
          </a:p>
        </p:txBody>
      </p:sp>
      <p:sp>
        <p:nvSpPr>
          <p:cNvPr id="3" name="Content Placeholder 2">
            <a:extLst>
              <a:ext uri="{FF2B5EF4-FFF2-40B4-BE49-F238E27FC236}">
                <a16:creationId xmlns:a16="http://schemas.microsoft.com/office/drawing/2014/main" id="{B836E33F-AAB1-0E76-5D0A-92323A037910}"/>
              </a:ext>
            </a:extLst>
          </p:cNvPr>
          <p:cNvSpPr>
            <a:spLocks noGrp="1"/>
          </p:cNvSpPr>
          <p:nvPr>
            <p:ph sz="half"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Prescription CGMs:</a:t>
            </a:r>
          </a:p>
          <a:p>
            <a:pPr lvl="1">
              <a:buClr>
                <a:schemeClr val="accent1">
                  <a:lumMod val="75000"/>
                </a:schemeClr>
              </a:buClr>
            </a:pPr>
            <a:r>
              <a:rPr lang="en-US" dirty="0">
                <a:latin typeface="Avenir Book" panose="02000503020000020003" pitchFamily="2" charset="0"/>
              </a:rPr>
              <a:t>Dexcom G6:</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Receiver (one-time): Approximately $437.</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Sensors (monthly): Around $420 for a 30-day supply.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Transmitter (quarterly): About $300 every 90 days.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Total Estimated Monthly Cost: Approximately $500 without insurance. ​</a:t>
            </a:r>
          </a:p>
          <a:p>
            <a:pPr lvl="1">
              <a:buClr>
                <a:schemeClr val="accent1">
                  <a:lumMod val="75000"/>
                </a:schemeClr>
              </a:buClr>
            </a:pPr>
            <a:r>
              <a:rPr lang="en-US" dirty="0">
                <a:latin typeface="Avenir Book" panose="02000503020000020003" pitchFamily="2" charset="0"/>
              </a:rPr>
              <a:t>Dexcom G7:</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Cost: Varies; Dexcom offers a savings program providing over 50% off the standard monthly cash price.</a:t>
            </a:r>
          </a:p>
          <a:p>
            <a:pPr lvl="1">
              <a:buClr>
                <a:schemeClr val="accent1">
                  <a:lumMod val="75000"/>
                </a:schemeClr>
              </a:buClr>
            </a:pPr>
            <a:r>
              <a:rPr lang="en-US" dirty="0">
                <a:latin typeface="Avenir Book" panose="02000503020000020003" pitchFamily="2" charset="0"/>
              </a:rPr>
              <a:t>Abbott </a:t>
            </a:r>
            <a:r>
              <a:rPr lang="en-US" dirty="0" err="1">
                <a:latin typeface="Avenir Book" panose="02000503020000020003" pitchFamily="2" charset="0"/>
              </a:rPr>
              <a:t>FreeStyle</a:t>
            </a:r>
            <a:r>
              <a:rPr lang="en-US" dirty="0">
                <a:latin typeface="Avenir Book" panose="02000503020000020003" pitchFamily="2" charset="0"/>
              </a:rPr>
              <a:t> Libre 2:</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Reader: Approximately $130 to $150 (one-time).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Sensors: Around $130 for a month's supply.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Total Estimated Monthly Cost: About $130 without insurance.</a:t>
            </a:r>
          </a:p>
          <a:p>
            <a:pPr lvl="1">
              <a:buClr>
                <a:schemeClr val="accent1">
                  <a:lumMod val="75000"/>
                </a:schemeClr>
              </a:buClr>
            </a:pPr>
            <a:r>
              <a:rPr lang="en-US" dirty="0">
                <a:latin typeface="Avenir Book" panose="02000503020000020003" pitchFamily="2" charset="0"/>
              </a:rPr>
              <a:t>Abbott </a:t>
            </a:r>
            <a:r>
              <a:rPr lang="en-US" dirty="0" err="1">
                <a:latin typeface="Avenir Book" panose="02000503020000020003" pitchFamily="2" charset="0"/>
              </a:rPr>
              <a:t>FreeStyle</a:t>
            </a:r>
            <a:r>
              <a:rPr lang="en-US" dirty="0">
                <a:latin typeface="Avenir Book" panose="02000503020000020003" pitchFamily="2" charset="0"/>
              </a:rPr>
              <a:t> Libre 3 Plus: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Cost with Insurance: Most commercially insured patients pay between $0 to $75 per month. </a:t>
            </a:r>
          </a:p>
          <a:p>
            <a:pPr marL="0" indent="0">
              <a:buClr>
                <a:schemeClr val="accent1">
                  <a:lumMod val="75000"/>
                </a:schemeClr>
              </a:buClr>
              <a:buNone/>
            </a:pPr>
            <a:endParaRPr lang="en-US" dirty="0">
              <a:latin typeface="Avenir Book" panose="02000503020000020003" pitchFamily="2" charset="0"/>
            </a:endParaRPr>
          </a:p>
          <a:p>
            <a:endParaRPr lang="en-US" dirty="0"/>
          </a:p>
        </p:txBody>
      </p:sp>
      <p:sp>
        <p:nvSpPr>
          <p:cNvPr id="4" name="Content Placeholder 3">
            <a:extLst>
              <a:ext uri="{FF2B5EF4-FFF2-40B4-BE49-F238E27FC236}">
                <a16:creationId xmlns:a16="http://schemas.microsoft.com/office/drawing/2014/main" id="{13D7EC97-8AD0-9327-3977-34971F05CA6A}"/>
              </a:ext>
            </a:extLst>
          </p:cNvPr>
          <p:cNvSpPr>
            <a:spLocks noGrp="1"/>
          </p:cNvSpPr>
          <p:nvPr>
            <p:ph sz="half" idx="2"/>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Over-the-Counter (OTC) CGMs:</a:t>
            </a:r>
          </a:p>
          <a:p>
            <a:pPr lvl="1">
              <a:buClr>
                <a:schemeClr val="accent1">
                  <a:lumMod val="75000"/>
                </a:schemeClr>
              </a:buClr>
            </a:pPr>
            <a:r>
              <a:rPr lang="en-US" dirty="0">
                <a:latin typeface="Avenir Book" panose="02000503020000020003" pitchFamily="2" charset="0"/>
              </a:rPr>
              <a:t>Dexcom </a:t>
            </a:r>
            <a:r>
              <a:rPr lang="en-US" dirty="0" err="1">
                <a:latin typeface="Avenir Book" panose="02000503020000020003" pitchFamily="2" charset="0"/>
              </a:rPr>
              <a:t>Stelo</a:t>
            </a:r>
            <a:r>
              <a:rPr lang="en-US" dirty="0">
                <a:latin typeface="Avenir Book" panose="02000503020000020003" pitchFamily="2" charset="0"/>
              </a:rPr>
              <a: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One-time purchase: $99 for two sensors (30-day supply).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Monthly subscription: $89 per month for two sensors. </a:t>
            </a:r>
          </a:p>
          <a:p>
            <a:pPr lvl="1">
              <a:buClr>
                <a:schemeClr val="accent1">
                  <a:lumMod val="75000"/>
                </a:schemeClr>
              </a:buClr>
            </a:pPr>
            <a:r>
              <a:rPr lang="en-US" dirty="0">
                <a:latin typeface="Avenir Book" panose="02000503020000020003" pitchFamily="2" charset="0"/>
              </a:rPr>
              <a:t>Abbott Lingo:</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One-time purchase: $49 for a 14-day sensor.</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Monthly subscription: $89 for two sensors (28-day supply).</a:t>
            </a:r>
          </a:p>
          <a:p>
            <a:endParaRPr lang="en-US" dirty="0"/>
          </a:p>
        </p:txBody>
      </p:sp>
      <p:sp>
        <p:nvSpPr>
          <p:cNvPr id="5" name="TextBox 4">
            <a:extLst>
              <a:ext uri="{FF2B5EF4-FFF2-40B4-BE49-F238E27FC236}">
                <a16:creationId xmlns:a16="http://schemas.microsoft.com/office/drawing/2014/main" id="{F3C54670-338B-E7D7-BA63-1E04644A437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DF92A67C-FF87-2BB6-3759-A808C8A258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6155581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E860-A90A-6173-25F7-56D3A8870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C04205-2874-D538-6C04-35ACCDB3310C}"/>
              </a:ext>
            </a:extLst>
          </p:cNvPr>
          <p:cNvSpPr>
            <a:spLocks noGrp="1"/>
          </p:cNvSpPr>
          <p:nvPr>
            <p:ph type="title"/>
          </p:nvPr>
        </p:nvSpPr>
        <p:spPr/>
        <p:txBody>
          <a:bodyPr/>
          <a:lstStyle/>
          <a:p>
            <a:pPr algn="ctr"/>
            <a:r>
              <a:rPr lang="en-US" dirty="0">
                <a:latin typeface="Avenir Book" panose="02000503020000020003" pitchFamily="2" charset="0"/>
              </a:rPr>
              <a:t>CGM DATA</a:t>
            </a:r>
          </a:p>
        </p:txBody>
      </p:sp>
      <p:pic>
        <p:nvPicPr>
          <p:cNvPr id="7" name="Content Placeholder 6" descr="A screenshot of a computer&#10;&#10;AI-generated content may be incorrect.">
            <a:extLst>
              <a:ext uri="{FF2B5EF4-FFF2-40B4-BE49-F238E27FC236}">
                <a16:creationId xmlns:a16="http://schemas.microsoft.com/office/drawing/2014/main" id="{C49ED354-1333-363D-1E05-A9F680CAAC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0614" y="1825625"/>
            <a:ext cx="5930771" cy="4351338"/>
          </a:xfrm>
        </p:spPr>
      </p:pic>
      <p:sp>
        <p:nvSpPr>
          <p:cNvPr id="3" name="TextBox 2">
            <a:extLst>
              <a:ext uri="{FF2B5EF4-FFF2-40B4-BE49-F238E27FC236}">
                <a16:creationId xmlns:a16="http://schemas.microsoft.com/office/drawing/2014/main" id="{8D252A55-90DA-D2EF-D7C2-979998B6B27D}"/>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4E1A4447-4B77-4D05-1D19-41E3BAB72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11290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16A18-4169-546D-C720-6FC9D45D47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3F314-B95B-0E5D-751D-76795963009E}"/>
              </a:ext>
            </a:extLst>
          </p:cNvPr>
          <p:cNvSpPr>
            <a:spLocks noGrp="1"/>
          </p:cNvSpPr>
          <p:nvPr>
            <p:ph type="title"/>
          </p:nvPr>
        </p:nvSpPr>
        <p:spPr/>
        <p:txBody>
          <a:bodyPr/>
          <a:lstStyle/>
          <a:p>
            <a:pPr algn="ctr"/>
            <a:r>
              <a:rPr lang="en-US" dirty="0">
                <a:latin typeface="Avenir Book" panose="02000503020000020003" pitchFamily="2" charset="0"/>
              </a:rPr>
              <a:t>CGM DATA</a:t>
            </a:r>
          </a:p>
        </p:txBody>
      </p:sp>
      <p:sp>
        <p:nvSpPr>
          <p:cNvPr id="3" name="TextBox 2">
            <a:extLst>
              <a:ext uri="{FF2B5EF4-FFF2-40B4-BE49-F238E27FC236}">
                <a16:creationId xmlns:a16="http://schemas.microsoft.com/office/drawing/2014/main" id="{F64AE96B-2D53-E3C5-71EF-F0A9D433FD4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F99A45D9-7FFA-78EB-53B8-347449E56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9" name="Picture 8" descr="A screenshot of a phone&#10;&#10;AI-generated content may be incorrect.">
            <a:extLst>
              <a:ext uri="{FF2B5EF4-FFF2-40B4-BE49-F238E27FC236}">
                <a16:creationId xmlns:a16="http://schemas.microsoft.com/office/drawing/2014/main" id="{EC04B771-D743-EC48-7681-152460449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7799" y="0"/>
            <a:ext cx="3156402" cy="6858000"/>
          </a:xfrm>
          <a:prstGeom prst="rect">
            <a:avLst/>
          </a:prstGeom>
        </p:spPr>
      </p:pic>
    </p:spTree>
    <p:extLst>
      <p:ext uri="{BB962C8B-B14F-4D97-AF65-F5344CB8AC3E}">
        <p14:creationId xmlns:p14="http://schemas.microsoft.com/office/powerpoint/2010/main" val="36749603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01AE-4E56-E2B9-7FD9-C5BE465881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294FE-CA32-EAF3-3DED-EA06A7DF9C71}"/>
              </a:ext>
            </a:extLst>
          </p:cNvPr>
          <p:cNvSpPr>
            <a:spLocks noGrp="1"/>
          </p:cNvSpPr>
          <p:nvPr>
            <p:ph type="title"/>
          </p:nvPr>
        </p:nvSpPr>
        <p:spPr/>
        <p:txBody>
          <a:bodyPr/>
          <a:lstStyle/>
          <a:p>
            <a:pPr algn="ctr"/>
            <a:r>
              <a:rPr lang="en-US" dirty="0">
                <a:latin typeface="Avenir Book" panose="02000503020000020003" pitchFamily="2" charset="0"/>
              </a:rPr>
              <a:t>CGM DATA</a:t>
            </a:r>
          </a:p>
        </p:txBody>
      </p:sp>
      <p:sp>
        <p:nvSpPr>
          <p:cNvPr id="3" name="TextBox 2">
            <a:extLst>
              <a:ext uri="{FF2B5EF4-FFF2-40B4-BE49-F238E27FC236}">
                <a16:creationId xmlns:a16="http://schemas.microsoft.com/office/drawing/2014/main" id="{13064B4D-8D8C-CFA9-0421-7A56AA0AE45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C2E60CB5-18DE-88F9-C769-F47802DC5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9" name="Picture 8" descr="A screenshot of a phone&#10;&#10;AI-generated content may be incorrect.">
            <a:extLst>
              <a:ext uri="{FF2B5EF4-FFF2-40B4-BE49-F238E27FC236}">
                <a16:creationId xmlns:a16="http://schemas.microsoft.com/office/drawing/2014/main" id="{33002C22-0198-1A7E-DCDA-3E71CAE5A4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7799" y="0"/>
            <a:ext cx="3156402" cy="6858000"/>
          </a:xfrm>
          <a:prstGeom prst="rect">
            <a:avLst/>
          </a:prstGeom>
        </p:spPr>
      </p:pic>
    </p:spTree>
    <p:extLst>
      <p:ext uri="{BB962C8B-B14F-4D97-AF65-F5344CB8AC3E}">
        <p14:creationId xmlns:p14="http://schemas.microsoft.com/office/powerpoint/2010/main" val="27145567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4BE4-0FF2-7D7E-9852-3E723DA52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8CA34-DD64-FDC9-B5CE-219954AB2AD7}"/>
              </a:ext>
            </a:extLst>
          </p:cNvPr>
          <p:cNvSpPr>
            <a:spLocks noGrp="1"/>
          </p:cNvSpPr>
          <p:nvPr>
            <p:ph type="title"/>
          </p:nvPr>
        </p:nvSpPr>
        <p:spPr/>
        <p:txBody>
          <a:bodyPr/>
          <a:lstStyle/>
          <a:p>
            <a:pPr algn="ctr"/>
            <a:r>
              <a:rPr lang="en-US" dirty="0">
                <a:latin typeface="Avenir Book" panose="02000503020000020003" pitchFamily="2" charset="0"/>
              </a:rPr>
              <a:t>ALCOHOL</a:t>
            </a:r>
          </a:p>
        </p:txBody>
      </p:sp>
      <p:sp>
        <p:nvSpPr>
          <p:cNvPr id="3" name="Content Placeholder 2">
            <a:extLst>
              <a:ext uri="{FF2B5EF4-FFF2-40B4-BE49-F238E27FC236}">
                <a16:creationId xmlns:a16="http://schemas.microsoft.com/office/drawing/2014/main" id="{7AFDD481-E386-8F49-6B60-73A211109F32}"/>
              </a:ext>
            </a:extLst>
          </p:cNvPr>
          <p:cNvSpPr>
            <a:spLocks noGrp="1"/>
          </p:cNvSpPr>
          <p:nvPr>
            <p:ph idx="1"/>
          </p:nvPr>
        </p:nvSpPr>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There is no healthy level of alcohol consumption. </a:t>
            </a:r>
          </a:p>
        </p:txBody>
      </p:sp>
      <p:sp>
        <p:nvSpPr>
          <p:cNvPr id="4" name="TextBox 3">
            <a:extLst>
              <a:ext uri="{FF2B5EF4-FFF2-40B4-BE49-F238E27FC236}">
                <a16:creationId xmlns:a16="http://schemas.microsoft.com/office/drawing/2014/main" id="{06DAAEF7-1F48-6279-EE57-C5AE1941771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7653B082-C38A-4437-3F1E-8087C84DE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929216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22B5F-01D7-8B36-A9EF-8F66B6A39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3C5D0-1D5A-6DE1-E2BC-438E7C3F04B9}"/>
              </a:ext>
            </a:extLst>
          </p:cNvPr>
          <p:cNvSpPr>
            <a:spLocks noGrp="1"/>
          </p:cNvSpPr>
          <p:nvPr>
            <p:ph type="title"/>
          </p:nvPr>
        </p:nvSpPr>
        <p:spPr/>
        <p:txBody>
          <a:bodyPr/>
          <a:lstStyle/>
          <a:p>
            <a:pPr algn="ctr"/>
            <a:r>
              <a:rPr lang="en-US" dirty="0">
                <a:latin typeface="Avenir Book" panose="02000503020000020003" pitchFamily="2" charset="0"/>
              </a:rPr>
              <a:t>TIME RESTRICTION</a:t>
            </a:r>
          </a:p>
        </p:txBody>
      </p:sp>
      <p:sp>
        <p:nvSpPr>
          <p:cNvPr id="3" name="Content Placeholder 2">
            <a:extLst>
              <a:ext uri="{FF2B5EF4-FFF2-40B4-BE49-F238E27FC236}">
                <a16:creationId xmlns:a16="http://schemas.microsoft.com/office/drawing/2014/main" id="{2F5EC0CB-12F0-F5B0-8C30-4DFA01DFFFB1}"/>
              </a:ext>
            </a:extLst>
          </p:cNvPr>
          <p:cNvSpPr>
            <a:spLocks noGrp="1"/>
          </p:cNvSpPr>
          <p:nvPr>
            <p:ph idx="1"/>
          </p:nvPr>
        </p:nvSpPr>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Intermittent fasting has shown varying levels of success depending upon the outcome being measured (e.g., weight loss, metabolic health, insulin sensitivity)</a:t>
            </a:r>
          </a:p>
          <a:p>
            <a:pPr lvl="1">
              <a:buClr>
                <a:schemeClr val="accent1">
                  <a:lumMod val="75000"/>
                </a:schemeClr>
              </a:buClr>
            </a:pPr>
            <a:r>
              <a:rPr lang="en-US" dirty="0">
                <a:latin typeface="Avenir Book" panose="02000503020000020003" pitchFamily="2" charset="0"/>
              </a:rPr>
              <a:t>Time-Restricted Eating (TRE) </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16:8 is the most well studied</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Average weight loss is 2-3kg over 12 weeks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Modest reduction in insulin resistance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No difference in lean muscle mass compared to control</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8:6 or 20:4 regimens often show faster weight loss, but may be harder to maintain and risk muscle loss if not combined with resistance training and sufficient protein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Early Time-Restricted Eating (</a:t>
            </a:r>
            <a:r>
              <a:rPr lang="en-US" dirty="0" err="1">
                <a:latin typeface="Avenir Book" panose="02000503020000020003" pitchFamily="2" charset="0"/>
              </a:rPr>
              <a:t>eTRE</a:t>
            </a:r>
            <a:r>
              <a:rPr lang="en-US" dirty="0">
                <a:latin typeface="Avenir Book" panose="02000503020000020003" pitchFamily="2" charset="0"/>
              </a:rPr>
              <a:t>) defined as eating window from 7a-3p did not show significant improvements in weight, but improvements in insulin sensitivity, lower blood glucose and oxidative stress </a:t>
            </a:r>
          </a:p>
          <a:p>
            <a:pPr lvl="1">
              <a:buClr>
                <a:schemeClr val="accent1">
                  <a:lumMod val="75000"/>
                </a:schemeClr>
              </a:buClr>
            </a:pPr>
            <a:r>
              <a:rPr lang="en-US" dirty="0">
                <a:latin typeface="Avenir Book" panose="02000503020000020003" pitchFamily="2" charset="0"/>
              </a:rPr>
              <a:t>5:2 Twice-Weekly fasting</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Comparable weight loss to daily calorie restriction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Greater improvement in insulin sensitivity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Adherence can be better than daily restriction due to fewer fasting days</a:t>
            </a:r>
          </a:p>
          <a:p>
            <a:pPr lvl="1">
              <a:buClr>
                <a:schemeClr val="accent1">
                  <a:lumMod val="75000"/>
                </a:schemeClr>
              </a:buClr>
            </a:pPr>
            <a:r>
              <a:rPr lang="en-US" dirty="0">
                <a:latin typeface="Avenir Book" panose="02000503020000020003" pitchFamily="2" charset="0"/>
              </a:rPr>
              <a:t>Alternate Day Fasting (ADF) </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Comparable weight loss to daily calorie restriction (5–6% of body weight)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Improved LDL cholesterol and triglycerides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Adherence is often harder due to hunger and fatigue</a:t>
            </a:r>
          </a:p>
          <a:p>
            <a:endParaRPr lang="en-US" dirty="0">
              <a:latin typeface="Avenir Book" panose="02000503020000020003" pitchFamily="2" charset="0"/>
            </a:endParaRPr>
          </a:p>
          <a:p>
            <a:pPr>
              <a:buClr>
                <a:schemeClr val="accent1">
                  <a:lumMod val="75000"/>
                </a:schemeClr>
              </a:buClr>
              <a:buFont typeface="Courier New" panose="02070309020205020404" pitchFamily="49" charset="0"/>
              <a:buChar char="o"/>
            </a:pP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59CDFB56-41A6-8B06-69C3-F2F98432C95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24640B23-B462-7FBB-5C8D-8180C9B57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6915847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0FB3-1E94-B111-6640-F8D1F19966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3572BE-0C3A-4BEC-CE26-B7E7B53321A2}"/>
              </a:ext>
            </a:extLst>
          </p:cNvPr>
          <p:cNvSpPr>
            <a:spLocks noGrp="1"/>
          </p:cNvSpPr>
          <p:nvPr>
            <p:ph type="title"/>
          </p:nvPr>
        </p:nvSpPr>
        <p:spPr/>
        <p:txBody>
          <a:bodyPr/>
          <a:lstStyle/>
          <a:p>
            <a:pPr algn="ctr"/>
            <a:r>
              <a:rPr lang="en-US" dirty="0">
                <a:latin typeface="Avenir Book" panose="02000503020000020003" pitchFamily="2" charset="0"/>
              </a:rPr>
              <a:t>TIME RESTRICTION</a:t>
            </a:r>
          </a:p>
        </p:txBody>
      </p:sp>
      <p:sp>
        <p:nvSpPr>
          <p:cNvPr id="4" name="TextBox 3">
            <a:extLst>
              <a:ext uri="{FF2B5EF4-FFF2-40B4-BE49-F238E27FC236}">
                <a16:creationId xmlns:a16="http://schemas.microsoft.com/office/drawing/2014/main" id="{E57E39CF-A9FF-492B-C7AF-EEFB66312E7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FCB8AF28-4DBB-B703-DB90-19DD20511C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8" name="Content Placeholder 7">
            <a:extLst>
              <a:ext uri="{FF2B5EF4-FFF2-40B4-BE49-F238E27FC236}">
                <a16:creationId xmlns:a16="http://schemas.microsoft.com/office/drawing/2014/main" id="{67F8C305-38CF-F571-FB51-608E5B324F77}"/>
              </a:ext>
            </a:extLst>
          </p:cNvPr>
          <p:cNvGraphicFramePr>
            <a:graphicFrameLocks noGrp="1"/>
          </p:cNvGraphicFramePr>
          <p:nvPr>
            <p:ph idx="1"/>
            <p:extLst>
              <p:ext uri="{D42A27DB-BD31-4B8C-83A1-F6EECF244321}">
                <p14:modId xmlns:p14="http://schemas.microsoft.com/office/powerpoint/2010/main" val="1131107228"/>
              </p:ext>
            </p:extLst>
          </p:nvPr>
        </p:nvGraphicFramePr>
        <p:xfrm>
          <a:off x="838200" y="1825625"/>
          <a:ext cx="10515600" cy="222504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551797760"/>
                    </a:ext>
                  </a:extLst>
                </a:gridCol>
                <a:gridCol w="2103120">
                  <a:extLst>
                    <a:ext uri="{9D8B030D-6E8A-4147-A177-3AD203B41FA5}">
                      <a16:colId xmlns:a16="http://schemas.microsoft.com/office/drawing/2014/main" val="1682044385"/>
                    </a:ext>
                  </a:extLst>
                </a:gridCol>
                <a:gridCol w="2103120">
                  <a:extLst>
                    <a:ext uri="{9D8B030D-6E8A-4147-A177-3AD203B41FA5}">
                      <a16:colId xmlns:a16="http://schemas.microsoft.com/office/drawing/2014/main" val="3834670018"/>
                    </a:ext>
                  </a:extLst>
                </a:gridCol>
                <a:gridCol w="2103120">
                  <a:extLst>
                    <a:ext uri="{9D8B030D-6E8A-4147-A177-3AD203B41FA5}">
                      <a16:colId xmlns:a16="http://schemas.microsoft.com/office/drawing/2014/main" val="1688745911"/>
                    </a:ext>
                  </a:extLst>
                </a:gridCol>
                <a:gridCol w="2103120">
                  <a:extLst>
                    <a:ext uri="{9D8B030D-6E8A-4147-A177-3AD203B41FA5}">
                      <a16:colId xmlns:a16="http://schemas.microsoft.com/office/drawing/2014/main" val="3729198123"/>
                    </a:ext>
                  </a:extLst>
                </a:gridCol>
              </a:tblGrid>
              <a:tr h="370840">
                <a:tc>
                  <a:txBody>
                    <a:bodyPr/>
                    <a:lstStyle/>
                    <a:p>
                      <a:r>
                        <a:rPr lang="en-US" dirty="0"/>
                        <a:t>Method</a:t>
                      </a:r>
                    </a:p>
                  </a:txBody>
                  <a:tcPr/>
                </a:tc>
                <a:tc>
                  <a:txBody>
                    <a:bodyPr/>
                    <a:lstStyle/>
                    <a:p>
                      <a:r>
                        <a:rPr lang="en-US" dirty="0"/>
                        <a:t>Weight Loss</a:t>
                      </a:r>
                    </a:p>
                  </a:txBody>
                  <a:tcPr/>
                </a:tc>
                <a:tc>
                  <a:txBody>
                    <a:bodyPr/>
                    <a:lstStyle/>
                    <a:p>
                      <a:r>
                        <a:rPr lang="en-US" dirty="0"/>
                        <a:t>Insulin Sensitivity</a:t>
                      </a:r>
                    </a:p>
                  </a:txBody>
                  <a:tcPr/>
                </a:tc>
                <a:tc>
                  <a:txBody>
                    <a:bodyPr/>
                    <a:lstStyle/>
                    <a:p>
                      <a:r>
                        <a:rPr lang="en-US" dirty="0"/>
                        <a:t>Adherence</a:t>
                      </a:r>
                    </a:p>
                  </a:txBody>
                  <a:tcPr/>
                </a:tc>
                <a:tc>
                  <a:txBody>
                    <a:bodyPr/>
                    <a:lstStyle/>
                    <a:p>
                      <a:r>
                        <a:rPr lang="en-US" dirty="0"/>
                        <a:t>Notable Benefit</a:t>
                      </a:r>
                    </a:p>
                  </a:txBody>
                  <a:tcPr/>
                </a:tc>
                <a:extLst>
                  <a:ext uri="{0D108BD9-81ED-4DB2-BD59-A6C34878D82A}">
                    <a16:rowId xmlns:a16="http://schemas.microsoft.com/office/drawing/2014/main" val="3598677109"/>
                  </a:ext>
                </a:extLst>
              </a:tr>
              <a:tr h="370840">
                <a:tc>
                  <a:txBody>
                    <a:bodyPr/>
                    <a:lstStyle/>
                    <a:p>
                      <a:r>
                        <a:rPr lang="en-US" dirty="0"/>
                        <a:t>16:8</a:t>
                      </a:r>
                    </a:p>
                  </a:txBody>
                  <a:tcPr/>
                </a:tc>
                <a:tc>
                  <a:txBody>
                    <a:bodyPr/>
                    <a:lstStyle/>
                    <a:p>
                      <a:r>
                        <a:rPr lang="en-US" dirty="0"/>
                        <a:t>Moderate</a:t>
                      </a:r>
                    </a:p>
                  </a:txBody>
                  <a:tcPr/>
                </a:tc>
                <a:tc>
                  <a:txBody>
                    <a:bodyPr/>
                    <a:lstStyle/>
                    <a:p>
                      <a:r>
                        <a:rPr lang="en-US" dirty="0"/>
                        <a:t>Good</a:t>
                      </a:r>
                    </a:p>
                  </a:txBody>
                  <a:tcPr/>
                </a:tc>
                <a:tc>
                  <a:txBody>
                    <a:bodyPr/>
                    <a:lstStyle/>
                    <a:p>
                      <a:r>
                        <a:rPr lang="en-US" dirty="0"/>
                        <a:t>Easy</a:t>
                      </a:r>
                    </a:p>
                  </a:txBody>
                  <a:tcPr/>
                </a:tc>
                <a:tc>
                  <a:txBody>
                    <a:bodyPr/>
                    <a:lstStyle/>
                    <a:p>
                      <a:r>
                        <a:rPr lang="en-US" dirty="0"/>
                        <a:t>Habit-forming</a:t>
                      </a:r>
                    </a:p>
                  </a:txBody>
                  <a:tcPr/>
                </a:tc>
                <a:extLst>
                  <a:ext uri="{0D108BD9-81ED-4DB2-BD59-A6C34878D82A}">
                    <a16:rowId xmlns:a16="http://schemas.microsoft.com/office/drawing/2014/main" val="347706935"/>
                  </a:ext>
                </a:extLst>
              </a:tr>
              <a:tr h="370840">
                <a:tc>
                  <a:txBody>
                    <a:bodyPr/>
                    <a:lstStyle/>
                    <a:p>
                      <a:r>
                        <a:rPr lang="en-US" dirty="0"/>
                        <a:t>18:6 or 20:4</a:t>
                      </a:r>
                    </a:p>
                  </a:txBody>
                  <a:tcPr/>
                </a:tc>
                <a:tc>
                  <a:txBody>
                    <a:bodyPr/>
                    <a:lstStyle/>
                    <a:p>
                      <a:r>
                        <a:rPr lang="en-US" dirty="0"/>
                        <a:t>Faster</a:t>
                      </a:r>
                    </a:p>
                  </a:txBody>
                  <a:tcPr/>
                </a:tc>
                <a:tc>
                  <a:txBody>
                    <a:bodyPr/>
                    <a:lstStyle/>
                    <a:p>
                      <a:r>
                        <a:rPr lang="en-US" dirty="0"/>
                        <a:t>Good</a:t>
                      </a:r>
                    </a:p>
                  </a:txBody>
                  <a:tcPr/>
                </a:tc>
                <a:tc>
                  <a:txBody>
                    <a:bodyPr/>
                    <a:lstStyle/>
                    <a:p>
                      <a:r>
                        <a:rPr lang="en-US" dirty="0"/>
                        <a:t>Medium</a:t>
                      </a:r>
                    </a:p>
                  </a:txBody>
                  <a:tcPr/>
                </a:tc>
                <a:tc>
                  <a:txBody>
                    <a:bodyPr/>
                    <a:lstStyle/>
                    <a:p>
                      <a:r>
                        <a:rPr lang="en-US" dirty="0"/>
                        <a:t>Fast results</a:t>
                      </a:r>
                    </a:p>
                  </a:txBody>
                  <a:tcPr/>
                </a:tc>
                <a:extLst>
                  <a:ext uri="{0D108BD9-81ED-4DB2-BD59-A6C34878D82A}">
                    <a16:rowId xmlns:a16="http://schemas.microsoft.com/office/drawing/2014/main" val="1256757280"/>
                  </a:ext>
                </a:extLst>
              </a:tr>
              <a:tr h="370840">
                <a:tc>
                  <a:txBody>
                    <a:bodyPr/>
                    <a:lstStyle/>
                    <a:p>
                      <a:r>
                        <a:rPr lang="en-US" dirty="0" err="1"/>
                        <a:t>eTRE</a:t>
                      </a:r>
                      <a:endParaRPr lang="en-US" dirty="0"/>
                    </a:p>
                  </a:txBody>
                  <a:tcPr/>
                </a:tc>
                <a:tc>
                  <a:txBody>
                    <a:bodyPr/>
                    <a:lstStyle/>
                    <a:p>
                      <a:r>
                        <a:rPr lang="en-US" dirty="0"/>
                        <a:t>Mild</a:t>
                      </a:r>
                    </a:p>
                  </a:txBody>
                  <a:tcPr/>
                </a:tc>
                <a:tc>
                  <a:txBody>
                    <a:bodyPr/>
                    <a:lstStyle/>
                    <a:p>
                      <a:r>
                        <a:rPr lang="en-US" dirty="0"/>
                        <a:t>High</a:t>
                      </a:r>
                    </a:p>
                  </a:txBody>
                  <a:tcPr/>
                </a:tc>
                <a:tc>
                  <a:txBody>
                    <a:bodyPr/>
                    <a:lstStyle/>
                    <a:p>
                      <a:r>
                        <a:rPr lang="en-US" dirty="0"/>
                        <a:t>Medium</a:t>
                      </a:r>
                    </a:p>
                  </a:txBody>
                  <a:tcPr/>
                </a:tc>
                <a:tc>
                  <a:txBody>
                    <a:bodyPr/>
                    <a:lstStyle/>
                    <a:p>
                      <a:r>
                        <a:rPr lang="en-US" dirty="0"/>
                        <a:t>Best metabolically</a:t>
                      </a:r>
                    </a:p>
                  </a:txBody>
                  <a:tcPr/>
                </a:tc>
                <a:extLst>
                  <a:ext uri="{0D108BD9-81ED-4DB2-BD59-A6C34878D82A}">
                    <a16:rowId xmlns:a16="http://schemas.microsoft.com/office/drawing/2014/main" val="3711884670"/>
                  </a:ext>
                </a:extLst>
              </a:tr>
              <a:tr h="370840">
                <a:tc>
                  <a:txBody>
                    <a:bodyPr/>
                    <a:lstStyle/>
                    <a:p>
                      <a:r>
                        <a:rPr lang="en-US" dirty="0"/>
                        <a:t>5:2</a:t>
                      </a:r>
                    </a:p>
                  </a:txBody>
                  <a:tcPr/>
                </a:tc>
                <a:tc>
                  <a:txBody>
                    <a:bodyPr/>
                    <a:lstStyle/>
                    <a:p>
                      <a:r>
                        <a:rPr lang="en-US" dirty="0"/>
                        <a:t>Moderate</a:t>
                      </a:r>
                    </a:p>
                  </a:txBody>
                  <a:tcPr/>
                </a:tc>
                <a:tc>
                  <a:txBody>
                    <a:bodyPr/>
                    <a:lstStyle/>
                    <a:p>
                      <a:r>
                        <a:rPr lang="en-US" dirty="0"/>
                        <a:t>High</a:t>
                      </a:r>
                    </a:p>
                  </a:txBody>
                  <a:tcPr/>
                </a:tc>
                <a:tc>
                  <a:txBody>
                    <a:bodyPr/>
                    <a:lstStyle/>
                    <a:p>
                      <a:r>
                        <a:rPr lang="en-US" dirty="0"/>
                        <a:t>High</a:t>
                      </a:r>
                    </a:p>
                  </a:txBody>
                  <a:tcPr/>
                </a:tc>
                <a:tc>
                  <a:txBody>
                    <a:bodyPr/>
                    <a:lstStyle/>
                    <a:p>
                      <a:r>
                        <a:rPr lang="en-US" dirty="0"/>
                        <a:t>Long-term success</a:t>
                      </a:r>
                    </a:p>
                  </a:txBody>
                  <a:tcPr/>
                </a:tc>
                <a:extLst>
                  <a:ext uri="{0D108BD9-81ED-4DB2-BD59-A6C34878D82A}">
                    <a16:rowId xmlns:a16="http://schemas.microsoft.com/office/drawing/2014/main" val="61013421"/>
                  </a:ext>
                </a:extLst>
              </a:tr>
              <a:tr h="370840">
                <a:tc>
                  <a:txBody>
                    <a:bodyPr/>
                    <a:lstStyle/>
                    <a:p>
                      <a:r>
                        <a:rPr lang="en-US" dirty="0"/>
                        <a:t>ADF</a:t>
                      </a:r>
                    </a:p>
                  </a:txBody>
                  <a:tcPr/>
                </a:tc>
                <a:tc>
                  <a:txBody>
                    <a:bodyPr/>
                    <a:lstStyle/>
                    <a:p>
                      <a:r>
                        <a:rPr lang="en-US" dirty="0"/>
                        <a:t>High</a:t>
                      </a:r>
                    </a:p>
                  </a:txBody>
                  <a:tcPr/>
                </a:tc>
                <a:tc>
                  <a:txBody>
                    <a:bodyPr/>
                    <a:lstStyle/>
                    <a:p>
                      <a:r>
                        <a:rPr lang="en-US" dirty="0"/>
                        <a:t>High</a:t>
                      </a:r>
                    </a:p>
                  </a:txBody>
                  <a:tcPr/>
                </a:tc>
                <a:tc>
                  <a:txBody>
                    <a:bodyPr/>
                    <a:lstStyle/>
                    <a:p>
                      <a:r>
                        <a:rPr lang="en-US" dirty="0"/>
                        <a:t>Low</a:t>
                      </a:r>
                    </a:p>
                  </a:txBody>
                  <a:tcPr/>
                </a:tc>
                <a:tc>
                  <a:txBody>
                    <a:bodyPr/>
                    <a:lstStyle/>
                    <a:p>
                      <a:r>
                        <a:rPr lang="en-US" dirty="0"/>
                        <a:t>Rapid weight loss</a:t>
                      </a:r>
                    </a:p>
                  </a:txBody>
                  <a:tcPr/>
                </a:tc>
                <a:extLst>
                  <a:ext uri="{0D108BD9-81ED-4DB2-BD59-A6C34878D82A}">
                    <a16:rowId xmlns:a16="http://schemas.microsoft.com/office/drawing/2014/main" val="1588045295"/>
                  </a:ext>
                </a:extLst>
              </a:tr>
            </a:tbl>
          </a:graphicData>
        </a:graphic>
      </p:graphicFrame>
    </p:spTree>
    <p:extLst>
      <p:ext uri="{BB962C8B-B14F-4D97-AF65-F5344CB8AC3E}">
        <p14:creationId xmlns:p14="http://schemas.microsoft.com/office/powerpoint/2010/main" val="1179438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B46C6-DF98-CD04-5354-81498A7C4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3A038-7E06-F052-F828-2726D1F28F71}"/>
              </a:ext>
            </a:extLst>
          </p:cNvPr>
          <p:cNvSpPr>
            <a:spLocks noGrp="1"/>
          </p:cNvSpPr>
          <p:nvPr>
            <p:ph type="title"/>
          </p:nvPr>
        </p:nvSpPr>
        <p:spPr/>
        <p:txBody>
          <a:bodyPr/>
          <a:lstStyle/>
          <a:p>
            <a:pPr algn="ctr"/>
            <a:r>
              <a:rPr lang="en-US" dirty="0">
                <a:latin typeface="Avenir Book" panose="02000503020000020003" pitchFamily="2" charset="0"/>
              </a:rPr>
              <a:t>CALORIC RESTRICTION</a:t>
            </a:r>
          </a:p>
        </p:txBody>
      </p:sp>
      <p:sp>
        <p:nvSpPr>
          <p:cNvPr id="3" name="Content Placeholder 2">
            <a:extLst>
              <a:ext uri="{FF2B5EF4-FFF2-40B4-BE49-F238E27FC236}">
                <a16:creationId xmlns:a16="http://schemas.microsoft.com/office/drawing/2014/main" id="{D3D581B7-47AF-8E6C-CAD6-82FCD161CA60}"/>
              </a:ext>
            </a:extLst>
          </p:cNvPr>
          <p:cNvSpPr>
            <a:spLocks noGrp="1"/>
          </p:cNvSpPr>
          <p:nvPr>
            <p:ph idx="1"/>
          </p:nvPr>
        </p:nvSpPr>
        <p:spPr>
          <a:xfrm>
            <a:off x="838200" y="1825625"/>
            <a:ext cx="10230853" cy="4351338"/>
          </a:xfrm>
        </p:spPr>
        <p:txBody>
          <a:bodyPr>
            <a:normAutofit fontScale="92500" lnSpcReduction="1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Sometimes patients fail despite adhering to a balanced nutrition regimen and require more intensive management</a:t>
            </a:r>
          </a:p>
          <a:p>
            <a:pPr>
              <a:buClr>
                <a:schemeClr val="accent1">
                  <a:lumMod val="75000"/>
                </a:schemeClr>
              </a:buClr>
              <a:buFont typeface="Courier New" panose="02070309020205020404" pitchFamily="49" charset="0"/>
              <a:buChar char="o"/>
            </a:pPr>
            <a:r>
              <a:rPr lang="en-US" dirty="0">
                <a:latin typeface="Avenir Book" panose="02000503020000020003" pitchFamily="2" charset="0"/>
                <a:hlinkClick r:id="rId2"/>
              </a:rPr>
              <a:t>Mifflin-St. Jeor Equation </a:t>
            </a:r>
            <a:r>
              <a:rPr lang="en-US" dirty="0">
                <a:latin typeface="Avenir Book" panose="02000503020000020003" pitchFamily="2" charset="0"/>
              </a:rPr>
              <a:t>provides </a:t>
            </a:r>
            <a:br>
              <a:rPr lang="en-US" dirty="0">
                <a:latin typeface="Avenir Book" panose="02000503020000020003" pitchFamily="2" charset="0"/>
              </a:rPr>
            </a:br>
            <a:r>
              <a:rPr lang="en-US" dirty="0">
                <a:latin typeface="Avenir Book" panose="02000503020000020003" pitchFamily="2" charset="0"/>
              </a:rPr>
              <a:t>daily caloric need as well as daily </a:t>
            </a:r>
            <a:br>
              <a:rPr lang="en-US" dirty="0">
                <a:latin typeface="Avenir Book" panose="02000503020000020003" pitchFamily="2" charset="0"/>
              </a:rPr>
            </a:br>
            <a:r>
              <a:rPr lang="en-US" dirty="0">
                <a:latin typeface="Avenir Book" panose="02000503020000020003" pitchFamily="2" charset="0"/>
              </a:rPr>
              <a:t>caloric range for weight loss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hlinkClick r:id="rId3"/>
              </a:rPr>
              <a:t>Harris-Benedict Equation </a:t>
            </a:r>
            <a:r>
              <a:rPr lang="en-US" dirty="0">
                <a:latin typeface="Avenir Book" panose="02000503020000020003" pitchFamily="2" charset="0"/>
              </a:rPr>
              <a:t>is older and </a:t>
            </a:r>
            <a:br>
              <a:rPr lang="en-US" dirty="0">
                <a:latin typeface="Avenir Book" panose="02000503020000020003" pitchFamily="2" charset="0"/>
              </a:rPr>
            </a:br>
            <a:r>
              <a:rPr lang="en-US" dirty="0">
                <a:latin typeface="Avenir Book" panose="02000503020000020003" pitchFamily="2" charset="0"/>
              </a:rPr>
              <a:t>provides an estimated </a:t>
            </a:r>
            <a:br>
              <a:rPr lang="en-US" dirty="0">
                <a:latin typeface="Avenir Book" panose="02000503020000020003" pitchFamily="2" charset="0"/>
              </a:rPr>
            </a:br>
            <a:r>
              <a:rPr lang="en-US" dirty="0">
                <a:latin typeface="Avenir Book" panose="02000503020000020003" pitchFamily="2" charset="0"/>
              </a:rPr>
              <a:t>Basal Metabolic Rate (BMR) </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Equations are sometimes unreliable</a:t>
            </a:r>
          </a:p>
          <a:p>
            <a:pPr>
              <a:buClr>
                <a:schemeClr val="accent1">
                  <a:lumMod val="75000"/>
                </a:schemeClr>
              </a:buClr>
              <a:buFont typeface="Courier New" panose="02070309020205020404" pitchFamily="49" charset="0"/>
              <a:buChar char="o"/>
            </a:pPr>
            <a:r>
              <a:rPr lang="en-US" b="1" u="sng" dirty="0">
                <a:latin typeface="Avenir Book" panose="02000503020000020003" pitchFamily="2" charset="0"/>
              </a:rPr>
              <a:t>Indirect Calorimetry is superior </a:t>
            </a:r>
            <a:r>
              <a:rPr lang="en-US" dirty="0">
                <a:latin typeface="Avenir Book" panose="02000503020000020003" pitchFamily="2" charset="0"/>
              </a:rPr>
              <a:t>to get an accurate Resting Metabolic Rate (RMR) but may cost $100-200. </a:t>
            </a:r>
          </a:p>
        </p:txBody>
      </p:sp>
      <p:sp>
        <p:nvSpPr>
          <p:cNvPr id="4" name="TextBox 3">
            <a:extLst>
              <a:ext uri="{FF2B5EF4-FFF2-40B4-BE49-F238E27FC236}">
                <a16:creationId xmlns:a16="http://schemas.microsoft.com/office/drawing/2014/main" id="{34770C74-1806-1678-C14B-7E1F2AD1759C}"/>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07E28781-E57A-6DEF-53FE-BA347A0D5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7" name="Picture 6" descr="A black and white text&#10;&#10;AI-generated content may be incorrect.">
            <a:extLst>
              <a:ext uri="{FF2B5EF4-FFF2-40B4-BE49-F238E27FC236}">
                <a16:creationId xmlns:a16="http://schemas.microsoft.com/office/drawing/2014/main" id="{BCBCFE51-8369-8B49-023D-3D8D86F6E3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6427" y="3105944"/>
            <a:ext cx="4749800" cy="1790700"/>
          </a:xfrm>
          <a:prstGeom prst="rect">
            <a:avLst/>
          </a:prstGeom>
        </p:spPr>
      </p:pic>
      <p:sp>
        <p:nvSpPr>
          <p:cNvPr id="8" name="TextBox 7">
            <a:extLst>
              <a:ext uri="{FF2B5EF4-FFF2-40B4-BE49-F238E27FC236}">
                <a16:creationId xmlns:a16="http://schemas.microsoft.com/office/drawing/2014/main" id="{F59E6CA8-968D-C615-C1C4-4051ED1DED5C}"/>
              </a:ext>
            </a:extLst>
          </p:cNvPr>
          <p:cNvSpPr txBox="1"/>
          <p:nvPr/>
        </p:nvSpPr>
        <p:spPr>
          <a:xfrm>
            <a:off x="7185947" y="2853810"/>
            <a:ext cx="2421690" cy="369332"/>
          </a:xfrm>
          <a:prstGeom prst="rect">
            <a:avLst/>
          </a:prstGeom>
          <a:noFill/>
        </p:spPr>
        <p:txBody>
          <a:bodyPr wrap="square" rtlCol="0">
            <a:spAutoFit/>
          </a:bodyPr>
          <a:lstStyle/>
          <a:p>
            <a:r>
              <a:rPr lang="en-US" dirty="0"/>
              <a:t>Mifflin-St. Jeor</a:t>
            </a:r>
          </a:p>
        </p:txBody>
      </p:sp>
    </p:spTree>
    <p:extLst>
      <p:ext uri="{BB962C8B-B14F-4D97-AF65-F5344CB8AC3E}">
        <p14:creationId xmlns:p14="http://schemas.microsoft.com/office/powerpoint/2010/main" val="11882961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7D9F-CCCC-8C3A-336F-71D700CBBDB4}"/>
              </a:ext>
            </a:extLst>
          </p:cNvPr>
          <p:cNvSpPr>
            <a:spLocks noGrp="1"/>
          </p:cNvSpPr>
          <p:nvPr>
            <p:ph type="title"/>
          </p:nvPr>
        </p:nvSpPr>
        <p:spPr/>
        <p:txBody>
          <a:bodyPr/>
          <a:lstStyle/>
          <a:p>
            <a:pPr algn="ctr"/>
            <a:r>
              <a:rPr lang="en-US" dirty="0">
                <a:latin typeface="Avenir Book" panose="02000503020000020003" pitchFamily="2" charset="0"/>
              </a:rPr>
              <a:t>SLEEP</a:t>
            </a:r>
          </a:p>
        </p:txBody>
      </p:sp>
      <p:sp>
        <p:nvSpPr>
          <p:cNvPr id="3" name="Content Placeholder 2">
            <a:extLst>
              <a:ext uri="{FF2B5EF4-FFF2-40B4-BE49-F238E27FC236}">
                <a16:creationId xmlns:a16="http://schemas.microsoft.com/office/drawing/2014/main" id="{D4DE346C-7700-6B88-247E-4363752CCBC4}"/>
              </a:ext>
            </a:extLst>
          </p:cNvPr>
          <p:cNvSpPr>
            <a:spLocks noGrp="1"/>
          </p:cNvSpPr>
          <p:nvPr>
            <p:ph idx="1"/>
          </p:nvPr>
        </p:nvSpPr>
        <p:spPr>
          <a:xfrm>
            <a:off x="657972" y="1373546"/>
            <a:ext cx="10381752" cy="5119329"/>
          </a:xfrm>
        </p:spPr>
        <p:txBody>
          <a:bodyPr>
            <a:normAutofit fontScale="70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Poor sleep can significantly impair weight loss by  affecting hormones, metabolism, appetite, and willpower</a:t>
            </a:r>
          </a:p>
          <a:p>
            <a:pPr lvl="1">
              <a:buClr>
                <a:schemeClr val="accent1">
                  <a:lumMod val="75000"/>
                </a:schemeClr>
              </a:buClr>
            </a:pPr>
            <a:r>
              <a:rPr lang="en-US" dirty="0">
                <a:latin typeface="Avenir Book" panose="02000503020000020003" pitchFamily="2" charset="0"/>
              </a:rPr>
              <a:t>Hormonal disruption</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Decreased Leptin (satiety hormone) and increased Ghrelin (hunger hormone) </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Increased appetite, especially for high-carb, high-fat foods</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Increased cravings &amp; emotional eating</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Impulse control drops which leads to  overeating </a:t>
            </a:r>
          </a:p>
          <a:p>
            <a:pPr lvl="1">
              <a:buClr>
                <a:schemeClr val="accent1">
                  <a:lumMod val="75000"/>
                </a:schemeClr>
              </a:buClr>
            </a:pPr>
            <a:r>
              <a:rPr lang="en-US" dirty="0">
                <a:latin typeface="Avenir Book" panose="02000503020000020003" pitchFamily="2" charset="0"/>
              </a:rPr>
              <a:t>Insulin resistance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Higher blood glucose and more fat storage, especially visceral fat</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Even short-term sleep loss (4–5 nights) can increase insulin resistance.</a:t>
            </a:r>
          </a:p>
          <a:p>
            <a:pPr lvl="1">
              <a:buClr>
                <a:schemeClr val="accent1">
                  <a:lumMod val="75000"/>
                </a:schemeClr>
              </a:buClr>
            </a:pPr>
            <a:r>
              <a:rPr lang="en-US" dirty="0">
                <a:latin typeface="Avenir Book" panose="02000503020000020003" pitchFamily="2" charset="0"/>
              </a:rPr>
              <a:t>Slower metabolism and reduced physical activity</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Resting energy expenditure decreased</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The body conserves energy when sleep-deprived.</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Low energy  leads to less motivation to exercise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Fatigue also makes workouts less effective or shorter.</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Patients who sleep &lt;6 hours/night lose less fat mass than those who sleep 7–9 hours, even with the same calorie intake.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Sleep-deprived patients tend to consume 200–500 more calories/day on average.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Aim for 7–9 hours of quality sleep</a:t>
            </a:r>
          </a:p>
          <a:p>
            <a:pPr lvl="2">
              <a:buClr>
                <a:schemeClr val="accent1">
                  <a:lumMod val="75000"/>
                </a:schemeClr>
              </a:buClr>
              <a:buFont typeface="Courier New" panose="02070309020205020404" pitchFamily="49" charset="0"/>
              <a:buChar char="o"/>
            </a:pPr>
            <a:endParaRPr lang="en-US" dirty="0">
              <a:latin typeface="Avenir Book" panose="02000503020000020003" pitchFamily="2" charset="0"/>
            </a:endParaRPr>
          </a:p>
          <a:p>
            <a:endParaRPr lang="en-US" dirty="0"/>
          </a:p>
        </p:txBody>
      </p:sp>
      <p:sp>
        <p:nvSpPr>
          <p:cNvPr id="4" name="TextBox 3">
            <a:extLst>
              <a:ext uri="{FF2B5EF4-FFF2-40B4-BE49-F238E27FC236}">
                <a16:creationId xmlns:a16="http://schemas.microsoft.com/office/drawing/2014/main" id="{90E66D87-3F19-82DD-BA4F-B79CDCE7E16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59EC2393-2A6B-C662-2FFF-3AABF610A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2639371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EB9C-433C-6A27-B56F-679CF3C56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2A8A6-E3E7-A590-FC4F-7E330C7FA29B}"/>
              </a:ext>
            </a:extLst>
          </p:cNvPr>
          <p:cNvSpPr>
            <a:spLocks noGrp="1"/>
          </p:cNvSpPr>
          <p:nvPr>
            <p:ph type="title"/>
          </p:nvPr>
        </p:nvSpPr>
        <p:spPr/>
        <p:txBody>
          <a:bodyPr/>
          <a:lstStyle/>
          <a:p>
            <a:pPr algn="ctr"/>
            <a:r>
              <a:rPr lang="en-US" dirty="0">
                <a:latin typeface="Avenir Book" panose="02000503020000020003" pitchFamily="2" charset="0"/>
              </a:rPr>
              <a:t>OBSTRUCTIVE SLEEP APNEA (OSA)</a:t>
            </a:r>
          </a:p>
        </p:txBody>
      </p:sp>
      <p:sp>
        <p:nvSpPr>
          <p:cNvPr id="3" name="Content Placeholder 2">
            <a:extLst>
              <a:ext uri="{FF2B5EF4-FFF2-40B4-BE49-F238E27FC236}">
                <a16:creationId xmlns:a16="http://schemas.microsoft.com/office/drawing/2014/main" id="{70B3BB7A-EA94-E8A4-37E8-675FBBCE1D49}"/>
              </a:ext>
            </a:extLst>
          </p:cNvPr>
          <p:cNvSpPr>
            <a:spLocks noGrp="1"/>
          </p:cNvSpPr>
          <p:nvPr>
            <p:ph sz="half" idx="1"/>
          </p:nvPr>
        </p:nvSpPr>
        <p:spPr/>
        <p:txBody>
          <a:bodyPr>
            <a:normAutofit fontScale="475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Sleepy: Epworth Sleepiness Scale (EPSS)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Scoring System (per question):</a:t>
            </a:r>
          </a:p>
          <a:p>
            <a:pPr lvl="1">
              <a:buClr>
                <a:schemeClr val="accent1">
                  <a:lumMod val="75000"/>
                </a:schemeClr>
              </a:buClr>
            </a:pPr>
            <a:r>
              <a:rPr lang="en-US" dirty="0">
                <a:latin typeface="Avenir Book" panose="02000503020000020003" pitchFamily="2" charset="0"/>
              </a:rPr>
              <a:t>0 = Would never doze</a:t>
            </a:r>
          </a:p>
          <a:p>
            <a:pPr lvl="1">
              <a:buClr>
                <a:schemeClr val="accent1">
                  <a:lumMod val="75000"/>
                </a:schemeClr>
              </a:buClr>
            </a:pPr>
            <a:r>
              <a:rPr lang="en-US" dirty="0">
                <a:latin typeface="Avenir Book" panose="02000503020000020003" pitchFamily="2" charset="0"/>
              </a:rPr>
              <a:t>1 = Slight chance of dozing</a:t>
            </a:r>
          </a:p>
          <a:p>
            <a:pPr lvl="1">
              <a:buClr>
                <a:schemeClr val="accent1">
                  <a:lumMod val="75000"/>
                </a:schemeClr>
              </a:buClr>
            </a:pPr>
            <a:r>
              <a:rPr lang="en-US" dirty="0">
                <a:latin typeface="Avenir Book" panose="02000503020000020003" pitchFamily="2" charset="0"/>
              </a:rPr>
              <a:t>2 = Moderate chance of dozing</a:t>
            </a:r>
          </a:p>
          <a:p>
            <a:pPr lvl="1">
              <a:buClr>
                <a:schemeClr val="accent1">
                  <a:lumMod val="75000"/>
                </a:schemeClr>
              </a:buClr>
            </a:pPr>
            <a:r>
              <a:rPr lang="en-US" dirty="0">
                <a:latin typeface="Avenir Book" panose="02000503020000020003" pitchFamily="2" charset="0"/>
              </a:rPr>
              <a:t>3 = High chance of dozing</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The 8 Situations:</a:t>
            </a:r>
          </a:p>
          <a:p>
            <a:pPr lvl="1">
              <a:buClr>
                <a:schemeClr val="accent1">
                  <a:lumMod val="75000"/>
                </a:schemeClr>
              </a:buClr>
            </a:pPr>
            <a:r>
              <a:rPr lang="en-US" dirty="0">
                <a:latin typeface="Avenir Book" panose="02000503020000020003" pitchFamily="2" charset="0"/>
              </a:rPr>
              <a:t>Sitting and reading</a:t>
            </a:r>
          </a:p>
          <a:p>
            <a:pPr lvl="1">
              <a:buClr>
                <a:schemeClr val="accent1">
                  <a:lumMod val="75000"/>
                </a:schemeClr>
              </a:buClr>
            </a:pPr>
            <a:r>
              <a:rPr lang="en-US" dirty="0">
                <a:latin typeface="Avenir Book" panose="02000503020000020003" pitchFamily="2" charset="0"/>
              </a:rPr>
              <a:t>Watching TV</a:t>
            </a:r>
          </a:p>
          <a:p>
            <a:pPr lvl="1">
              <a:buClr>
                <a:schemeClr val="accent1">
                  <a:lumMod val="75000"/>
                </a:schemeClr>
              </a:buClr>
            </a:pPr>
            <a:r>
              <a:rPr lang="en-US" dirty="0">
                <a:latin typeface="Avenir Book" panose="02000503020000020003" pitchFamily="2" charset="0"/>
              </a:rPr>
              <a:t>Sitting inactive in a public place (e.g., a theater or meeting)</a:t>
            </a:r>
          </a:p>
          <a:p>
            <a:pPr lvl="1">
              <a:buClr>
                <a:schemeClr val="accent1">
                  <a:lumMod val="75000"/>
                </a:schemeClr>
              </a:buClr>
            </a:pPr>
            <a:r>
              <a:rPr lang="en-US" dirty="0">
                <a:latin typeface="Avenir Book" panose="02000503020000020003" pitchFamily="2" charset="0"/>
              </a:rPr>
              <a:t>As a passenger in a car for an hour without a break</a:t>
            </a:r>
          </a:p>
          <a:p>
            <a:pPr lvl="1">
              <a:buClr>
                <a:schemeClr val="accent1">
                  <a:lumMod val="75000"/>
                </a:schemeClr>
              </a:buClr>
            </a:pPr>
            <a:r>
              <a:rPr lang="en-US" dirty="0">
                <a:latin typeface="Avenir Book" panose="02000503020000020003" pitchFamily="2" charset="0"/>
              </a:rPr>
              <a:t>Lying down to rest in the afternoon when circumstances permit</a:t>
            </a:r>
          </a:p>
          <a:p>
            <a:pPr lvl="1">
              <a:buClr>
                <a:schemeClr val="accent1">
                  <a:lumMod val="75000"/>
                </a:schemeClr>
              </a:buClr>
            </a:pPr>
            <a:r>
              <a:rPr lang="en-US" dirty="0">
                <a:latin typeface="Avenir Book" panose="02000503020000020003" pitchFamily="2" charset="0"/>
              </a:rPr>
              <a:t>Sitting and talking to someone</a:t>
            </a:r>
          </a:p>
          <a:p>
            <a:pPr lvl="1">
              <a:buClr>
                <a:schemeClr val="accent1">
                  <a:lumMod val="75000"/>
                </a:schemeClr>
              </a:buClr>
            </a:pPr>
            <a:r>
              <a:rPr lang="en-US" dirty="0">
                <a:latin typeface="Avenir Book" panose="02000503020000020003" pitchFamily="2" charset="0"/>
              </a:rPr>
              <a:t>Sitting quietly after a lunch without alcohol</a:t>
            </a:r>
          </a:p>
          <a:p>
            <a:pPr lvl="1">
              <a:buClr>
                <a:schemeClr val="accent1">
                  <a:lumMod val="75000"/>
                </a:schemeClr>
              </a:buClr>
            </a:pPr>
            <a:r>
              <a:rPr lang="en-US" dirty="0">
                <a:latin typeface="Avenir Book" panose="02000503020000020003" pitchFamily="2" charset="0"/>
              </a:rPr>
              <a:t>In a car, while stopped for a few minutes in traffic</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Interpretation of Total Score:</a:t>
            </a:r>
          </a:p>
          <a:p>
            <a:pPr lvl="1">
              <a:buClr>
                <a:schemeClr val="accent1">
                  <a:lumMod val="75000"/>
                </a:schemeClr>
              </a:buClr>
            </a:pPr>
            <a:r>
              <a:rPr lang="en-US" dirty="0">
                <a:latin typeface="Avenir Book" panose="02000503020000020003" pitchFamily="2" charset="0"/>
              </a:rPr>
              <a:t>0–7 = Normal sleepiness</a:t>
            </a:r>
          </a:p>
          <a:p>
            <a:pPr lvl="1">
              <a:buClr>
                <a:schemeClr val="accent1">
                  <a:lumMod val="75000"/>
                </a:schemeClr>
              </a:buClr>
            </a:pPr>
            <a:r>
              <a:rPr lang="en-US" dirty="0">
                <a:latin typeface="Avenir Book" panose="02000503020000020003" pitchFamily="2" charset="0"/>
              </a:rPr>
              <a:t>8–9 = Mild sleepiness</a:t>
            </a:r>
          </a:p>
          <a:p>
            <a:pPr lvl="1">
              <a:buClr>
                <a:schemeClr val="accent1">
                  <a:lumMod val="75000"/>
                </a:schemeClr>
              </a:buClr>
            </a:pPr>
            <a:r>
              <a:rPr lang="en-US" dirty="0">
                <a:latin typeface="Avenir Book" panose="02000503020000020003" pitchFamily="2" charset="0"/>
              </a:rPr>
              <a:t>10–15 = Moderate sleepiness (Needs further evaluation)</a:t>
            </a:r>
          </a:p>
          <a:p>
            <a:pPr lvl="1">
              <a:buClr>
                <a:schemeClr val="accent1">
                  <a:lumMod val="75000"/>
                </a:schemeClr>
              </a:buClr>
            </a:pPr>
            <a:r>
              <a:rPr lang="en-US" dirty="0">
                <a:latin typeface="Avenir Book" panose="02000503020000020003" pitchFamily="2" charset="0"/>
              </a:rPr>
              <a:t>16–24 = Severe sleepiness (strongly suggests a sleep disorder)</a:t>
            </a:r>
          </a:p>
          <a:p>
            <a:endParaRPr lang="en-US" dirty="0"/>
          </a:p>
        </p:txBody>
      </p:sp>
      <p:sp>
        <p:nvSpPr>
          <p:cNvPr id="4" name="Content Placeholder 3">
            <a:extLst>
              <a:ext uri="{FF2B5EF4-FFF2-40B4-BE49-F238E27FC236}">
                <a16:creationId xmlns:a16="http://schemas.microsoft.com/office/drawing/2014/main" id="{3D2F2106-40C2-9076-A9A4-7FECFFCFCDE5}"/>
              </a:ext>
            </a:extLst>
          </p:cNvPr>
          <p:cNvSpPr>
            <a:spLocks noGrp="1"/>
          </p:cNvSpPr>
          <p:nvPr>
            <p:ph sz="half" idx="2"/>
          </p:nvPr>
        </p:nvSpPr>
        <p:spPr/>
        <p:txBody>
          <a:bodyPr>
            <a:normAutofit fontScale="475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Not Sleepy: STOP-BANG Questionnaire</a:t>
            </a:r>
          </a:p>
          <a:p>
            <a:pPr lvl="1">
              <a:buClr>
                <a:schemeClr val="accent1">
                  <a:lumMod val="75000"/>
                </a:schemeClr>
              </a:buClr>
            </a:pPr>
            <a:r>
              <a:rPr lang="en-US" dirty="0">
                <a:latin typeface="Avenir Book" panose="02000503020000020003" pitchFamily="2" charset="0"/>
              </a:rPr>
              <a:t>Snoring: Do you snore loudly (louder than talking or loud enough to be heard through closed doors)?</a:t>
            </a:r>
          </a:p>
          <a:p>
            <a:pPr lvl="1">
              <a:buClr>
                <a:schemeClr val="accent1">
                  <a:lumMod val="75000"/>
                </a:schemeClr>
              </a:buClr>
            </a:pPr>
            <a:r>
              <a:rPr lang="en-US" dirty="0">
                <a:latin typeface="Avenir Book" panose="02000503020000020003" pitchFamily="2" charset="0"/>
              </a:rPr>
              <a:t>Tired: Do you often feel tired, fatigued, or sleepy during the daytime?</a:t>
            </a:r>
          </a:p>
          <a:p>
            <a:pPr lvl="1">
              <a:buClr>
                <a:schemeClr val="accent1">
                  <a:lumMod val="75000"/>
                </a:schemeClr>
              </a:buClr>
            </a:pPr>
            <a:r>
              <a:rPr lang="en-US" dirty="0">
                <a:latin typeface="Avenir Book" panose="02000503020000020003" pitchFamily="2" charset="0"/>
              </a:rPr>
              <a:t>Observed: Has anyone observed you stop breathing during your sleep?</a:t>
            </a:r>
          </a:p>
          <a:p>
            <a:pPr lvl="1">
              <a:buClr>
                <a:schemeClr val="accent1">
                  <a:lumMod val="75000"/>
                </a:schemeClr>
              </a:buClr>
            </a:pPr>
            <a:r>
              <a:rPr lang="en-US" dirty="0">
                <a:latin typeface="Avenir Book" panose="02000503020000020003" pitchFamily="2" charset="0"/>
              </a:rPr>
              <a:t>Pressure: Do you have or are you being treated for high blood pressure?</a:t>
            </a:r>
          </a:p>
          <a:p>
            <a:pPr lvl="1">
              <a:buClr>
                <a:schemeClr val="accent1">
                  <a:lumMod val="75000"/>
                </a:schemeClr>
              </a:buClr>
            </a:pPr>
            <a:r>
              <a:rPr lang="en-US" dirty="0">
                <a:latin typeface="Avenir Book" panose="02000503020000020003" pitchFamily="2" charset="0"/>
              </a:rPr>
              <a:t>BMI: Is your body mass index (BMI) over 35 kg/m²?</a:t>
            </a:r>
          </a:p>
          <a:p>
            <a:pPr lvl="1">
              <a:buClr>
                <a:schemeClr val="accent1">
                  <a:lumMod val="75000"/>
                </a:schemeClr>
              </a:buClr>
            </a:pPr>
            <a:r>
              <a:rPr lang="en-US" dirty="0">
                <a:latin typeface="Avenir Book" panose="02000503020000020003" pitchFamily="2" charset="0"/>
              </a:rPr>
              <a:t>Age: Are you over 50 years old?</a:t>
            </a:r>
          </a:p>
          <a:p>
            <a:pPr lvl="1">
              <a:buClr>
                <a:schemeClr val="accent1">
                  <a:lumMod val="75000"/>
                </a:schemeClr>
              </a:buClr>
            </a:pPr>
            <a:r>
              <a:rPr lang="en-US" dirty="0">
                <a:latin typeface="Avenir Book" panose="02000503020000020003" pitchFamily="2" charset="0"/>
              </a:rPr>
              <a:t>Neck circumference: Is your neck circumference greater than 40 cm (15.75 inches)?</a:t>
            </a:r>
          </a:p>
          <a:p>
            <a:pPr lvl="1">
              <a:buClr>
                <a:schemeClr val="accent1">
                  <a:lumMod val="75000"/>
                </a:schemeClr>
              </a:buClr>
            </a:pPr>
            <a:r>
              <a:rPr lang="en-US" dirty="0">
                <a:latin typeface="Avenir Book" panose="02000503020000020003" pitchFamily="2" charset="0"/>
              </a:rPr>
              <a:t>Gender: Are you male?</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Scoring:</a:t>
            </a:r>
          </a:p>
          <a:p>
            <a:pPr lvl="1">
              <a:buClr>
                <a:schemeClr val="accent1">
                  <a:lumMod val="75000"/>
                </a:schemeClr>
              </a:buClr>
            </a:pPr>
            <a:r>
              <a:rPr lang="en-US" dirty="0">
                <a:latin typeface="Avenir Book" panose="02000503020000020003" pitchFamily="2" charset="0"/>
              </a:rPr>
              <a:t>0–2 points: Low risk of OSA</a:t>
            </a:r>
          </a:p>
          <a:p>
            <a:pPr lvl="1">
              <a:buClr>
                <a:schemeClr val="accent1">
                  <a:lumMod val="75000"/>
                </a:schemeClr>
              </a:buClr>
            </a:pPr>
            <a:r>
              <a:rPr lang="en-US" dirty="0">
                <a:latin typeface="Avenir Book" panose="02000503020000020003" pitchFamily="2" charset="0"/>
              </a:rPr>
              <a:t>3–4 points: Intermediate risk</a:t>
            </a:r>
          </a:p>
          <a:p>
            <a:pPr lvl="1">
              <a:buClr>
                <a:schemeClr val="accent1">
                  <a:lumMod val="75000"/>
                </a:schemeClr>
              </a:buClr>
            </a:pPr>
            <a:r>
              <a:rPr lang="en-US" dirty="0">
                <a:latin typeface="Avenir Book" panose="02000503020000020003" pitchFamily="2" charset="0"/>
              </a:rPr>
              <a:t>5–8 points: High risk</a:t>
            </a:r>
          </a:p>
          <a:p>
            <a:endParaRPr lang="en-US" dirty="0"/>
          </a:p>
          <a:p>
            <a:endParaRPr lang="en-US" dirty="0"/>
          </a:p>
        </p:txBody>
      </p:sp>
      <p:sp>
        <p:nvSpPr>
          <p:cNvPr id="5" name="TextBox 4">
            <a:extLst>
              <a:ext uri="{FF2B5EF4-FFF2-40B4-BE49-F238E27FC236}">
                <a16:creationId xmlns:a16="http://schemas.microsoft.com/office/drawing/2014/main" id="{E69B949A-49EC-8470-0DE9-0E4355E613F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A728F817-3B5C-2869-BA57-F8182FD10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0971522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87210-0F18-0832-391C-9FBA15AA5740}"/>
              </a:ext>
            </a:extLst>
          </p:cNvPr>
          <p:cNvSpPr>
            <a:spLocks noGrp="1"/>
          </p:cNvSpPr>
          <p:nvPr>
            <p:ph type="title"/>
          </p:nvPr>
        </p:nvSpPr>
        <p:spPr/>
        <p:txBody>
          <a:bodyPr/>
          <a:lstStyle/>
          <a:p>
            <a:pPr algn="ctr"/>
            <a:r>
              <a:rPr lang="en-US" dirty="0">
                <a:latin typeface="Avenir Book" panose="02000503020000020003" pitchFamily="2" charset="0"/>
              </a:rPr>
              <a:t>MENTAL HEALTH</a:t>
            </a:r>
          </a:p>
        </p:txBody>
      </p:sp>
      <p:sp>
        <p:nvSpPr>
          <p:cNvPr id="3" name="Content Placeholder 2">
            <a:extLst>
              <a:ext uri="{FF2B5EF4-FFF2-40B4-BE49-F238E27FC236}">
                <a16:creationId xmlns:a16="http://schemas.microsoft.com/office/drawing/2014/main" id="{D4CA92C5-3CA6-2E30-AB70-31DC2F98B7EA}"/>
              </a:ext>
            </a:extLst>
          </p:cNvPr>
          <p:cNvSpPr>
            <a:spLocks noGrp="1"/>
          </p:cNvSpPr>
          <p:nvPr>
            <p:ph idx="1"/>
          </p:nvPr>
        </p:nvSpPr>
        <p:spPr/>
        <p:txBody>
          <a:bodyPr>
            <a:normAutofit fontScale="92500" lnSpcReduction="20000"/>
          </a:bodyPr>
          <a:lstStyle/>
          <a:p>
            <a:pPr>
              <a:buNone/>
            </a:pPr>
            <a:r>
              <a:rPr lang="en-US" dirty="0">
                <a:latin typeface="Avenir Book" panose="02000503020000020003" pitchFamily="2" charset="0"/>
              </a:rPr>
              <a:t>Mental health can significantly impact weight loss efforts through:</a:t>
            </a:r>
          </a:p>
          <a:p>
            <a:pPr>
              <a:buFont typeface="Arial" panose="020B0604020202020204" pitchFamily="34" charset="0"/>
              <a:buChar char="•"/>
            </a:pPr>
            <a:r>
              <a:rPr lang="en-US" dirty="0">
                <a:latin typeface="Avenir Book" panose="02000503020000020003" pitchFamily="2" charset="0"/>
              </a:rPr>
              <a:t>Mood disorders (e.g., MDD, SAD, </a:t>
            </a:r>
            <a:r>
              <a:rPr lang="en-US" dirty="0" err="1">
                <a:latin typeface="Avenir Book" panose="02000503020000020003" pitchFamily="2" charset="0"/>
              </a:rPr>
              <a:t>etc</a:t>
            </a:r>
            <a:r>
              <a:rPr lang="en-US" dirty="0">
                <a:latin typeface="Avenir Book" panose="02000503020000020003" pitchFamily="2" charset="0"/>
              </a:rPr>
              <a:t>): decreased motivation, increased emotional eating</a:t>
            </a:r>
          </a:p>
          <a:p>
            <a:pPr>
              <a:buFont typeface="Arial" panose="020B0604020202020204" pitchFamily="34" charset="0"/>
              <a:buChar char="•"/>
            </a:pPr>
            <a:r>
              <a:rPr lang="en-US" dirty="0">
                <a:latin typeface="Avenir Book" panose="02000503020000020003" pitchFamily="2" charset="0"/>
              </a:rPr>
              <a:t>Anxiety and stress: increased cortisol, increased cravings, increased fat storage</a:t>
            </a:r>
          </a:p>
          <a:p>
            <a:pPr>
              <a:buFont typeface="Arial" panose="020B0604020202020204" pitchFamily="34" charset="0"/>
              <a:buChar char="•"/>
            </a:pPr>
            <a:r>
              <a:rPr lang="en-US" dirty="0">
                <a:latin typeface="Avenir Book" panose="02000503020000020003" pitchFamily="2" charset="0"/>
              </a:rPr>
              <a:t>Emotional eating: Using food to cope with sadness, boredom, loneliness</a:t>
            </a:r>
          </a:p>
          <a:p>
            <a:pPr>
              <a:buFont typeface="Arial" panose="020B0604020202020204" pitchFamily="34" charset="0"/>
              <a:buChar char="•"/>
            </a:pPr>
            <a:r>
              <a:rPr lang="en-US" dirty="0">
                <a:latin typeface="Avenir Book" panose="02000503020000020003" pitchFamily="2" charset="0"/>
              </a:rPr>
              <a:t>Negative self-talk: Shame, all-or-nothing thinking, giving up easily</a:t>
            </a:r>
          </a:p>
          <a:p>
            <a:pPr>
              <a:buFont typeface="Arial" panose="020B0604020202020204" pitchFamily="34" charset="0"/>
              <a:buChar char="•"/>
            </a:pPr>
            <a:r>
              <a:rPr lang="en-US" dirty="0">
                <a:latin typeface="Avenir Book" panose="02000503020000020003" pitchFamily="2" charset="0"/>
              </a:rPr>
              <a:t>Executive dysfunction (e.g., ADHD, PTSD, </a:t>
            </a:r>
            <a:r>
              <a:rPr lang="en-US" dirty="0" err="1">
                <a:latin typeface="Avenir Book" panose="02000503020000020003" pitchFamily="2" charset="0"/>
              </a:rPr>
              <a:t>etc</a:t>
            </a:r>
            <a:r>
              <a:rPr lang="en-US" dirty="0">
                <a:latin typeface="Avenir Book" panose="02000503020000020003" pitchFamily="2" charset="0"/>
              </a:rPr>
              <a:t>): Inconsistent habits, poor planning</a:t>
            </a:r>
          </a:p>
          <a:p>
            <a:pPr marL="0" indent="0">
              <a:buNone/>
            </a:pPr>
            <a:r>
              <a:rPr lang="en-US" dirty="0">
                <a:latin typeface="Avenir Book" panose="02000503020000020003" pitchFamily="2" charset="0"/>
              </a:rPr>
              <a:t>Support mental health to support weight loss: therapy, mindfulness, routines, sleep, and self-compassion.</a:t>
            </a:r>
          </a:p>
          <a:p>
            <a:endParaRPr lang="en-US" dirty="0"/>
          </a:p>
        </p:txBody>
      </p:sp>
      <p:sp>
        <p:nvSpPr>
          <p:cNvPr id="4" name="TextBox 3">
            <a:extLst>
              <a:ext uri="{FF2B5EF4-FFF2-40B4-BE49-F238E27FC236}">
                <a16:creationId xmlns:a16="http://schemas.microsoft.com/office/drawing/2014/main" id="{6C7B442D-482A-87FB-C729-AC5705E2018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8E83D41D-F1B3-01C1-26B3-D40FE815E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9664455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C6B0B-3511-806C-C08C-31FD24266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A2C3C-20E4-A9EA-0A83-7EBCE007F73D}"/>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ANTI-OBESITY MEDICATIONS (AOMs)</a:t>
            </a:r>
          </a:p>
        </p:txBody>
      </p:sp>
      <p:pic>
        <p:nvPicPr>
          <p:cNvPr id="4" name="Picture 3">
            <a:extLst>
              <a:ext uri="{FF2B5EF4-FFF2-40B4-BE49-F238E27FC236}">
                <a16:creationId xmlns:a16="http://schemas.microsoft.com/office/drawing/2014/main" id="{0045C095-EB93-378D-CE78-89F316180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3A3028DF-C435-C54F-1331-FA68957663C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5458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5023F-60AE-8A0F-374D-7E0C99A0B91D}"/>
              </a:ext>
            </a:extLst>
          </p:cNvPr>
          <p:cNvSpPr>
            <a:spLocks noGrp="1"/>
          </p:cNvSpPr>
          <p:nvPr>
            <p:ph type="title"/>
          </p:nvPr>
        </p:nvSpPr>
        <p:spPr/>
        <p:txBody>
          <a:bodyPr/>
          <a:lstStyle/>
          <a:p>
            <a:pPr algn="ctr"/>
            <a:r>
              <a:rPr lang="en-US" dirty="0">
                <a:latin typeface="Avenir Book" panose="02000503020000020003" pitchFamily="2" charset="0"/>
              </a:rPr>
              <a:t>INDICATIONS*</a:t>
            </a:r>
          </a:p>
        </p:txBody>
      </p:sp>
      <p:sp>
        <p:nvSpPr>
          <p:cNvPr id="3" name="Content Placeholder 2">
            <a:extLst>
              <a:ext uri="{FF2B5EF4-FFF2-40B4-BE49-F238E27FC236}">
                <a16:creationId xmlns:a16="http://schemas.microsoft.com/office/drawing/2014/main" id="{4537DA13-153C-ABFD-219C-6D193718618D}"/>
              </a:ext>
            </a:extLst>
          </p:cNvPr>
          <p:cNvSpPr>
            <a:spLocks noGrp="1"/>
          </p:cNvSpPr>
          <p:nvPr>
            <p:ph idx="1"/>
          </p:nvPr>
        </p:nvSpPr>
        <p:spPr/>
        <p:txBody>
          <a:bodyPr>
            <a:normAutofit fontScale="92500" lnSpcReduction="1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BMI ≥ 30 kg/m</a:t>
            </a:r>
            <a:r>
              <a:rPr lang="en-US" baseline="30000" dirty="0">
                <a:latin typeface="Avenir Book" panose="02000503020000020003" pitchFamily="2" charset="0"/>
              </a:rPr>
              <a:t>2</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BMI ≥ 27kg/m</a:t>
            </a:r>
            <a:r>
              <a:rPr lang="en-US" baseline="30000" dirty="0">
                <a:latin typeface="Avenir Book" panose="02000503020000020003" pitchFamily="2" charset="0"/>
              </a:rPr>
              <a:t>2</a:t>
            </a:r>
            <a:r>
              <a:rPr lang="en-US" dirty="0">
                <a:latin typeface="Avenir Book" panose="02000503020000020003" pitchFamily="2" charset="0"/>
              </a:rPr>
              <a:t> plus comorbidities</a:t>
            </a:r>
          </a:p>
          <a:p>
            <a:pPr lvl="1">
              <a:buClr>
                <a:schemeClr val="accent1">
                  <a:lumMod val="75000"/>
                </a:schemeClr>
              </a:buClr>
            </a:pPr>
            <a:r>
              <a:rPr lang="en-US" dirty="0">
                <a:latin typeface="Avenir Book" panose="02000503020000020003" pitchFamily="2" charset="0"/>
              </a:rPr>
              <a:t>Type 2 Diabetes Mellitus</a:t>
            </a:r>
          </a:p>
          <a:p>
            <a:pPr lvl="1">
              <a:buClr>
                <a:schemeClr val="accent1">
                  <a:lumMod val="75000"/>
                </a:schemeClr>
              </a:buClr>
            </a:pPr>
            <a:r>
              <a:rPr lang="en-US" dirty="0">
                <a:latin typeface="Avenir Book" panose="02000503020000020003" pitchFamily="2" charset="0"/>
              </a:rPr>
              <a:t>Hypertension</a:t>
            </a:r>
          </a:p>
          <a:p>
            <a:pPr lvl="1">
              <a:buClr>
                <a:schemeClr val="accent1">
                  <a:lumMod val="75000"/>
                </a:schemeClr>
              </a:buClr>
            </a:pPr>
            <a:r>
              <a:rPr lang="en-US" dirty="0">
                <a:latin typeface="Avenir Book" panose="02000503020000020003" pitchFamily="2" charset="0"/>
              </a:rPr>
              <a:t>Dyslipidemia</a:t>
            </a:r>
          </a:p>
          <a:p>
            <a:pPr lvl="1">
              <a:buClr>
                <a:schemeClr val="accent1">
                  <a:lumMod val="75000"/>
                </a:schemeClr>
              </a:buClr>
            </a:pPr>
            <a:r>
              <a:rPr lang="en-US" dirty="0">
                <a:latin typeface="Avenir Book" panose="02000503020000020003" pitchFamily="2" charset="0"/>
              </a:rPr>
              <a:t>Cardiovascular disease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Coronary Artery Disease</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History of CVA</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History of MI</a:t>
            </a:r>
          </a:p>
          <a:p>
            <a:pPr lvl="2">
              <a:buClr>
                <a:schemeClr val="accent1">
                  <a:lumMod val="75000"/>
                </a:schemeClr>
              </a:buClr>
              <a:buFont typeface="Courier New" panose="02070309020205020404" pitchFamily="49" charset="0"/>
              <a:buChar char="o"/>
            </a:pPr>
            <a:r>
              <a:rPr lang="en-US" dirty="0">
                <a:latin typeface="Avenir Book" panose="02000503020000020003" pitchFamily="2" charset="0"/>
              </a:rPr>
              <a:t>Peripheral Artery Disease</a:t>
            </a:r>
          </a:p>
          <a:p>
            <a:pPr lvl="1">
              <a:buClr>
                <a:schemeClr val="accent1">
                  <a:lumMod val="75000"/>
                </a:schemeClr>
              </a:buClr>
            </a:pPr>
            <a:r>
              <a:rPr lang="en-US" dirty="0">
                <a:latin typeface="Avenir Book" panose="02000503020000020003" pitchFamily="2" charset="0"/>
              </a:rPr>
              <a:t>Obstructive Sleep Apnea</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To be used alongside lifestyle modifications</a:t>
            </a:r>
          </a:p>
        </p:txBody>
      </p:sp>
      <p:sp>
        <p:nvSpPr>
          <p:cNvPr id="4" name="TextBox 3">
            <a:extLst>
              <a:ext uri="{FF2B5EF4-FFF2-40B4-BE49-F238E27FC236}">
                <a16:creationId xmlns:a16="http://schemas.microsoft.com/office/drawing/2014/main" id="{ED757F67-4005-AB64-B450-4C6B8D7E1B0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A8897E2C-0142-8262-1954-C652429C3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0CF65603-C8A7-DAD3-514A-D4F2A7695249}"/>
              </a:ext>
            </a:extLst>
          </p:cNvPr>
          <p:cNvSpPr txBox="1"/>
          <p:nvPr/>
        </p:nvSpPr>
        <p:spPr>
          <a:xfrm>
            <a:off x="-371911" y="5930742"/>
            <a:ext cx="4572854" cy="246221"/>
          </a:xfrm>
          <a:prstGeom prst="rect">
            <a:avLst/>
          </a:prstGeom>
          <a:noFill/>
        </p:spPr>
        <p:txBody>
          <a:bodyPr wrap="square" rtlCol="0">
            <a:spAutoFit/>
          </a:bodyPr>
          <a:lstStyle/>
          <a:p>
            <a:pPr algn="ctr"/>
            <a:r>
              <a:rPr lang="en-US" sz="1000" dirty="0">
                <a:latin typeface="Avenir Book" panose="02000503020000020003" pitchFamily="2" charset="0"/>
              </a:rPr>
              <a:t>* With exception of </a:t>
            </a:r>
            <a:r>
              <a:rPr lang="en-US" sz="1000" dirty="0" err="1">
                <a:latin typeface="Avenir Book" panose="02000503020000020003" pitchFamily="2" charset="0"/>
              </a:rPr>
              <a:t>Setmelanotide</a:t>
            </a:r>
            <a:endParaRPr lang="en-US" sz="1000" dirty="0">
              <a:latin typeface="Avenir Book" panose="02000503020000020003" pitchFamily="2" charset="0"/>
            </a:endParaRPr>
          </a:p>
        </p:txBody>
      </p:sp>
    </p:spTree>
    <p:extLst>
      <p:ext uri="{BB962C8B-B14F-4D97-AF65-F5344CB8AC3E}">
        <p14:creationId xmlns:p14="http://schemas.microsoft.com/office/powerpoint/2010/main" val="2547096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6BCE3-77B2-CF50-D689-0954D8477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149D-3250-3EF9-3BB6-AB7AD1CDE4EC}"/>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LONG-TERM AOMs</a:t>
            </a:r>
          </a:p>
        </p:txBody>
      </p:sp>
      <p:pic>
        <p:nvPicPr>
          <p:cNvPr id="4" name="Picture 3">
            <a:extLst>
              <a:ext uri="{FF2B5EF4-FFF2-40B4-BE49-F238E27FC236}">
                <a16:creationId xmlns:a16="http://schemas.microsoft.com/office/drawing/2014/main" id="{554F1ACB-EC09-8D20-425B-6B02EECB7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C659A3C6-22A3-FCDC-8AC4-C503785C58A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41682792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8B3DA-FDCE-807A-7C9A-D307B0F73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0B8760-EE41-DCE2-5A2D-16DDAB07969D}"/>
              </a:ext>
            </a:extLst>
          </p:cNvPr>
          <p:cNvSpPr>
            <a:spLocks noGrp="1"/>
          </p:cNvSpPr>
          <p:nvPr>
            <p:ph type="title"/>
          </p:nvPr>
        </p:nvSpPr>
        <p:spPr/>
        <p:txBody>
          <a:bodyPr/>
          <a:lstStyle/>
          <a:p>
            <a:pPr algn="ctr"/>
            <a:r>
              <a:rPr lang="en-US" dirty="0">
                <a:latin typeface="Avenir Book" panose="02000503020000020003" pitchFamily="2" charset="0"/>
              </a:rPr>
              <a:t>ORLISTAT (ALLI)</a:t>
            </a:r>
          </a:p>
        </p:txBody>
      </p:sp>
      <p:graphicFrame>
        <p:nvGraphicFramePr>
          <p:cNvPr id="6" name="Content Placeholder 5">
            <a:extLst>
              <a:ext uri="{FF2B5EF4-FFF2-40B4-BE49-F238E27FC236}">
                <a16:creationId xmlns:a16="http://schemas.microsoft.com/office/drawing/2014/main" id="{2559A638-E2BA-A7E5-30D8-74E386269367}"/>
              </a:ext>
            </a:extLst>
          </p:cNvPr>
          <p:cNvGraphicFramePr>
            <a:graphicFrameLocks noGrp="1"/>
          </p:cNvGraphicFramePr>
          <p:nvPr>
            <p:ph idx="1"/>
            <p:extLst>
              <p:ext uri="{D42A27DB-BD31-4B8C-83A1-F6EECF244321}">
                <p14:modId xmlns:p14="http://schemas.microsoft.com/office/powerpoint/2010/main" val="3158070169"/>
              </p:ext>
            </p:extLst>
          </p:nvPr>
        </p:nvGraphicFramePr>
        <p:xfrm>
          <a:off x="838200" y="1825625"/>
          <a:ext cx="10515600" cy="3672840"/>
        </p:xfrm>
        <a:graphic>
          <a:graphicData uri="http://schemas.openxmlformats.org/drawingml/2006/table">
            <a:tbl>
              <a:tblPr bandRow="1">
                <a:tableStyleId>{5C22544A-7EE6-4342-B048-85BDC9FD1C3A}</a:tableStyleId>
              </a:tblPr>
              <a:tblGrid>
                <a:gridCol w="3090863">
                  <a:extLst>
                    <a:ext uri="{9D8B030D-6E8A-4147-A177-3AD203B41FA5}">
                      <a16:colId xmlns:a16="http://schemas.microsoft.com/office/drawing/2014/main" val="211526369"/>
                    </a:ext>
                  </a:extLst>
                </a:gridCol>
                <a:gridCol w="7424737">
                  <a:extLst>
                    <a:ext uri="{9D8B030D-6E8A-4147-A177-3AD203B41FA5}">
                      <a16:colId xmlns:a16="http://schemas.microsoft.com/office/drawing/2014/main" val="503855829"/>
                    </a:ext>
                  </a:extLst>
                </a:gridCol>
              </a:tblGrid>
              <a:tr h="370840">
                <a:tc>
                  <a:txBody>
                    <a:bodyPr/>
                    <a:lstStyle/>
                    <a:p>
                      <a:r>
                        <a:rPr lang="en-US" dirty="0">
                          <a:latin typeface="Avenir Book" panose="02000503020000020003" pitchFamily="2" charset="0"/>
                        </a:rPr>
                        <a:t>Approval</a:t>
                      </a:r>
                    </a:p>
                  </a:txBody>
                  <a:tcPr/>
                </a:tc>
                <a:tc>
                  <a:txBody>
                    <a:bodyPr/>
                    <a:lstStyle/>
                    <a:p>
                      <a:r>
                        <a:rPr lang="en-US" dirty="0">
                          <a:latin typeface="Avenir Book" panose="02000503020000020003" pitchFamily="2" charset="0"/>
                        </a:rPr>
                        <a:t>FDA approved 1999, study duration 4 years, approved for use in pediatrics</a:t>
                      </a:r>
                    </a:p>
                  </a:txBody>
                  <a:tcPr/>
                </a:tc>
                <a:extLst>
                  <a:ext uri="{0D108BD9-81ED-4DB2-BD59-A6C34878D82A}">
                    <a16:rowId xmlns:a16="http://schemas.microsoft.com/office/drawing/2014/main" val="3097109697"/>
                  </a:ext>
                </a:extLst>
              </a:tr>
              <a:tr h="370840">
                <a:tc>
                  <a:txBody>
                    <a:bodyPr/>
                    <a:lstStyle/>
                    <a:p>
                      <a:r>
                        <a:rPr lang="en-US" dirty="0">
                          <a:latin typeface="Avenir Book" panose="02000503020000020003" pitchFamily="2" charset="0"/>
                        </a:rPr>
                        <a:t>Mechanism</a:t>
                      </a:r>
                    </a:p>
                  </a:txBody>
                  <a:tcPr/>
                </a:tc>
                <a:tc>
                  <a:txBody>
                    <a:bodyPr/>
                    <a:lstStyle/>
                    <a:p>
                      <a:r>
                        <a:rPr lang="en-US" dirty="0">
                          <a:latin typeface="Avenir Book" panose="02000503020000020003" pitchFamily="2" charset="0"/>
                        </a:rPr>
                        <a:t>Lipase inhibitor – causes malabsorption of 30% of ingested fat</a:t>
                      </a:r>
                    </a:p>
                  </a:txBody>
                  <a:tcPr/>
                </a:tc>
                <a:extLst>
                  <a:ext uri="{0D108BD9-81ED-4DB2-BD59-A6C34878D82A}">
                    <a16:rowId xmlns:a16="http://schemas.microsoft.com/office/drawing/2014/main" val="3243757339"/>
                  </a:ext>
                </a:extLst>
              </a:tr>
              <a:tr h="370840">
                <a:tc>
                  <a:txBody>
                    <a:bodyPr/>
                    <a:lstStyle/>
                    <a:p>
                      <a:r>
                        <a:rPr lang="en-US" dirty="0">
                          <a:latin typeface="Avenir Book" panose="02000503020000020003" pitchFamily="2" charset="0"/>
                        </a:rPr>
                        <a:t>Percent weight loss</a:t>
                      </a:r>
                    </a:p>
                  </a:txBody>
                  <a:tcPr/>
                </a:tc>
                <a:tc>
                  <a:txBody>
                    <a:bodyPr/>
                    <a:lstStyle/>
                    <a:p>
                      <a:r>
                        <a:rPr lang="en-US" dirty="0">
                          <a:latin typeface="Avenir Book" panose="02000503020000020003" pitchFamily="2" charset="0"/>
                        </a:rPr>
                        <a:t>2.9-3.4%</a:t>
                      </a:r>
                    </a:p>
                  </a:txBody>
                  <a:tcPr/>
                </a:tc>
                <a:extLst>
                  <a:ext uri="{0D108BD9-81ED-4DB2-BD59-A6C34878D82A}">
                    <a16:rowId xmlns:a16="http://schemas.microsoft.com/office/drawing/2014/main" val="481458828"/>
                  </a:ext>
                </a:extLst>
              </a:tr>
              <a:tr h="370840">
                <a:tc>
                  <a:txBody>
                    <a:bodyPr/>
                    <a:lstStyle/>
                    <a:p>
                      <a:r>
                        <a:rPr lang="en-US" dirty="0">
                          <a:latin typeface="Avenir Book" panose="02000503020000020003" pitchFamily="2" charset="0"/>
                        </a:rPr>
                        <a:t>Dose</a:t>
                      </a:r>
                    </a:p>
                  </a:txBody>
                  <a:tcPr/>
                </a:tc>
                <a:tc>
                  <a:txBody>
                    <a:bodyPr/>
                    <a:lstStyle/>
                    <a:p>
                      <a:r>
                        <a:rPr lang="en-US" dirty="0">
                          <a:latin typeface="Avenir Book" panose="02000503020000020003" pitchFamily="2" charset="0"/>
                        </a:rPr>
                        <a:t>60-120mg TID before meals</a:t>
                      </a:r>
                    </a:p>
                  </a:txBody>
                  <a:tcPr/>
                </a:tc>
                <a:extLst>
                  <a:ext uri="{0D108BD9-81ED-4DB2-BD59-A6C34878D82A}">
                    <a16:rowId xmlns:a16="http://schemas.microsoft.com/office/drawing/2014/main" val="1549606463"/>
                  </a:ext>
                </a:extLst>
              </a:tr>
              <a:tr h="370840">
                <a:tc>
                  <a:txBody>
                    <a:bodyPr/>
                    <a:lstStyle/>
                    <a:p>
                      <a:r>
                        <a:rPr lang="en-US" dirty="0">
                          <a:latin typeface="Avenir Book" panose="02000503020000020003" pitchFamily="2" charset="0"/>
                        </a:rPr>
                        <a:t>Side effects</a:t>
                      </a:r>
                    </a:p>
                  </a:txBody>
                  <a:tcPr/>
                </a:tc>
                <a:tc>
                  <a:txBody>
                    <a:bodyPr/>
                    <a:lstStyle/>
                    <a:p>
                      <a:r>
                        <a:rPr lang="en-US" dirty="0">
                          <a:latin typeface="Avenir Book" panose="02000503020000020003" pitchFamily="2" charset="0"/>
                        </a:rPr>
                        <a:t>Steatorrhea, </a:t>
                      </a:r>
                      <a:r>
                        <a:rPr lang="en-US" dirty="0">
                          <a:solidFill>
                            <a:srgbClr val="FF0000"/>
                          </a:solidFill>
                          <a:latin typeface="Avenir Book" panose="02000503020000020003" pitchFamily="2" charset="0"/>
                        </a:rPr>
                        <a:t>fecal incontinence</a:t>
                      </a:r>
                      <a:r>
                        <a:rPr lang="en-US" dirty="0">
                          <a:latin typeface="Avenir Book" panose="02000503020000020003" pitchFamily="2" charset="0"/>
                        </a:rPr>
                        <a:t>, urgency, flatulence, decreased absorption of vitamins A,D,E, and K</a:t>
                      </a:r>
                    </a:p>
                  </a:txBody>
                  <a:tcPr/>
                </a:tc>
                <a:extLst>
                  <a:ext uri="{0D108BD9-81ED-4DB2-BD59-A6C34878D82A}">
                    <a16:rowId xmlns:a16="http://schemas.microsoft.com/office/drawing/2014/main" val="107626233"/>
                  </a:ext>
                </a:extLst>
              </a:tr>
              <a:tr h="370840">
                <a:tc>
                  <a:txBody>
                    <a:bodyPr/>
                    <a:lstStyle/>
                    <a:p>
                      <a:r>
                        <a:rPr lang="en-US" dirty="0">
                          <a:latin typeface="Avenir Book" panose="02000503020000020003" pitchFamily="2" charset="0"/>
                        </a:rPr>
                        <a:t>Contraindications/Cautions</a:t>
                      </a:r>
                    </a:p>
                  </a:txBody>
                  <a:tcPr/>
                </a:tc>
                <a:tc>
                  <a:txBody>
                    <a:bodyPr/>
                    <a:lstStyle/>
                    <a:p>
                      <a:r>
                        <a:rPr lang="en-US" dirty="0">
                          <a:latin typeface="Avenir Book" panose="02000503020000020003" pitchFamily="2" charset="0"/>
                        </a:rPr>
                        <a:t>Pregnant, breastfeeding, cholestasis, malabsorption syndromes, warfarin, antiepileptic medications</a:t>
                      </a:r>
                    </a:p>
                  </a:txBody>
                  <a:tcPr/>
                </a:tc>
                <a:extLst>
                  <a:ext uri="{0D108BD9-81ED-4DB2-BD59-A6C34878D82A}">
                    <a16:rowId xmlns:a16="http://schemas.microsoft.com/office/drawing/2014/main" val="3982197986"/>
                  </a:ext>
                </a:extLst>
              </a:tr>
              <a:tr h="370840">
                <a:tc>
                  <a:txBody>
                    <a:bodyPr/>
                    <a:lstStyle/>
                    <a:p>
                      <a:r>
                        <a:rPr lang="en-US" dirty="0">
                          <a:latin typeface="Avenir Book" panose="02000503020000020003" pitchFamily="2" charset="0"/>
                        </a:rPr>
                        <a:t>Additional outcomes</a:t>
                      </a:r>
                    </a:p>
                  </a:txBody>
                  <a:tcPr/>
                </a:tc>
                <a:tc>
                  <a:txBody>
                    <a:bodyPr/>
                    <a:lstStyle/>
                    <a:p>
                      <a:r>
                        <a:rPr lang="en-US" dirty="0">
                          <a:latin typeface="Avenir Book" panose="02000503020000020003" pitchFamily="2" charset="0"/>
                        </a:rPr>
                        <a:t>Reduced incidence of T2DM, mixed effect of lipid profiles (lower LDL &amp; HDL), decreased blood pressure, better glycemic control in T2DM</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AA70C616-29A6-99C8-2225-9680984B50C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F81A64B9-CF60-7E61-FE11-0A06338DF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197372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8999F-BD53-48EF-3A97-01EB340B3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8B6708-7D58-8AA9-D400-9DBAD31F5AC6}"/>
              </a:ext>
            </a:extLst>
          </p:cNvPr>
          <p:cNvSpPr>
            <a:spLocks noGrp="1"/>
          </p:cNvSpPr>
          <p:nvPr>
            <p:ph type="title"/>
          </p:nvPr>
        </p:nvSpPr>
        <p:spPr/>
        <p:txBody>
          <a:bodyPr/>
          <a:lstStyle/>
          <a:p>
            <a:pPr algn="ctr"/>
            <a:r>
              <a:rPr lang="en-US" dirty="0">
                <a:latin typeface="Avenir Book" panose="02000503020000020003" pitchFamily="2" charset="0"/>
              </a:rPr>
              <a:t>PHENTERMINE/TOPIRAMATE (QSYMIA)</a:t>
            </a:r>
          </a:p>
        </p:txBody>
      </p:sp>
      <p:graphicFrame>
        <p:nvGraphicFramePr>
          <p:cNvPr id="6" name="Content Placeholder 5">
            <a:extLst>
              <a:ext uri="{FF2B5EF4-FFF2-40B4-BE49-F238E27FC236}">
                <a16:creationId xmlns:a16="http://schemas.microsoft.com/office/drawing/2014/main" id="{0CA39DBE-9300-D814-509F-75EE2B8B32F8}"/>
              </a:ext>
            </a:extLst>
          </p:cNvPr>
          <p:cNvGraphicFramePr>
            <a:graphicFrameLocks noGrp="1"/>
          </p:cNvGraphicFramePr>
          <p:nvPr>
            <p:ph idx="1"/>
            <p:extLst>
              <p:ext uri="{D42A27DB-BD31-4B8C-83A1-F6EECF244321}">
                <p14:modId xmlns:p14="http://schemas.microsoft.com/office/powerpoint/2010/main" val="601418828"/>
              </p:ext>
            </p:extLst>
          </p:nvPr>
        </p:nvGraphicFramePr>
        <p:xfrm>
          <a:off x="838200" y="1825625"/>
          <a:ext cx="10515600" cy="3672840"/>
        </p:xfrm>
        <a:graphic>
          <a:graphicData uri="http://schemas.openxmlformats.org/drawingml/2006/table">
            <a:tbl>
              <a:tblPr bandRow="1">
                <a:tableStyleId>{5C22544A-7EE6-4342-B048-85BDC9FD1C3A}</a:tableStyleId>
              </a:tblPr>
              <a:tblGrid>
                <a:gridCol w="3505200">
                  <a:extLst>
                    <a:ext uri="{9D8B030D-6E8A-4147-A177-3AD203B41FA5}">
                      <a16:colId xmlns:a16="http://schemas.microsoft.com/office/drawing/2014/main" val="211526369"/>
                    </a:ext>
                  </a:extLst>
                </a:gridCol>
                <a:gridCol w="7010400">
                  <a:extLst>
                    <a:ext uri="{9D8B030D-6E8A-4147-A177-3AD203B41FA5}">
                      <a16:colId xmlns:a16="http://schemas.microsoft.com/office/drawing/2014/main" val="503855829"/>
                    </a:ext>
                  </a:extLst>
                </a:gridCol>
              </a:tblGrid>
              <a:tr h="370840">
                <a:tc>
                  <a:txBody>
                    <a:bodyPr/>
                    <a:lstStyle/>
                    <a:p>
                      <a:r>
                        <a:rPr lang="en-US" dirty="0">
                          <a:latin typeface="Avenir Book" panose="02000503020000020003" pitchFamily="2" charset="0"/>
                        </a:rPr>
                        <a:t>Approval</a:t>
                      </a:r>
                    </a:p>
                  </a:txBody>
                  <a:tcPr/>
                </a:tc>
                <a:tc>
                  <a:txBody>
                    <a:bodyPr/>
                    <a:lstStyle/>
                    <a:p>
                      <a:r>
                        <a:rPr lang="en-US" dirty="0">
                          <a:latin typeface="Avenir Book" panose="02000503020000020003" pitchFamily="2" charset="0"/>
                        </a:rPr>
                        <a:t>FDA approved 2012, study duration 2 years</a:t>
                      </a:r>
                    </a:p>
                  </a:txBody>
                  <a:tcPr/>
                </a:tc>
                <a:extLst>
                  <a:ext uri="{0D108BD9-81ED-4DB2-BD59-A6C34878D82A}">
                    <a16:rowId xmlns:a16="http://schemas.microsoft.com/office/drawing/2014/main" val="3097109697"/>
                  </a:ext>
                </a:extLst>
              </a:tr>
              <a:tr h="370840">
                <a:tc>
                  <a:txBody>
                    <a:bodyPr/>
                    <a:lstStyle/>
                    <a:p>
                      <a:r>
                        <a:rPr lang="en-US" dirty="0">
                          <a:latin typeface="Avenir Book" panose="02000503020000020003" pitchFamily="2" charset="0"/>
                        </a:rPr>
                        <a:t>Mechanism</a:t>
                      </a:r>
                    </a:p>
                  </a:txBody>
                  <a:tcPr/>
                </a:tc>
                <a:tc>
                  <a:txBody>
                    <a:bodyPr/>
                    <a:lstStyle/>
                    <a:p>
                      <a:r>
                        <a:rPr lang="en-US" dirty="0">
                          <a:latin typeface="Avenir Book" panose="02000503020000020003" pitchFamily="2" charset="0"/>
                        </a:rPr>
                        <a:t>NE releasing agent/GABA receptor modulator</a:t>
                      </a:r>
                    </a:p>
                  </a:txBody>
                  <a:tcPr/>
                </a:tc>
                <a:extLst>
                  <a:ext uri="{0D108BD9-81ED-4DB2-BD59-A6C34878D82A}">
                    <a16:rowId xmlns:a16="http://schemas.microsoft.com/office/drawing/2014/main" val="3243757339"/>
                  </a:ext>
                </a:extLst>
              </a:tr>
              <a:tr h="370840">
                <a:tc>
                  <a:txBody>
                    <a:bodyPr/>
                    <a:lstStyle/>
                    <a:p>
                      <a:r>
                        <a:rPr lang="en-US" dirty="0">
                          <a:latin typeface="Avenir Book" panose="02000503020000020003" pitchFamily="2" charset="0"/>
                        </a:rPr>
                        <a:t>Percent weight loss</a:t>
                      </a:r>
                    </a:p>
                  </a:txBody>
                  <a:tcPr/>
                </a:tc>
                <a:tc>
                  <a:txBody>
                    <a:bodyPr/>
                    <a:lstStyle/>
                    <a:p>
                      <a:r>
                        <a:rPr lang="en-US" dirty="0">
                          <a:latin typeface="Avenir Book" panose="02000503020000020003" pitchFamily="2" charset="0"/>
                        </a:rPr>
                        <a:t>6.6-8.6%</a:t>
                      </a:r>
                    </a:p>
                  </a:txBody>
                  <a:tcPr/>
                </a:tc>
                <a:extLst>
                  <a:ext uri="{0D108BD9-81ED-4DB2-BD59-A6C34878D82A}">
                    <a16:rowId xmlns:a16="http://schemas.microsoft.com/office/drawing/2014/main" val="481458828"/>
                  </a:ext>
                </a:extLst>
              </a:tr>
              <a:tr h="370840">
                <a:tc>
                  <a:txBody>
                    <a:bodyPr/>
                    <a:lstStyle/>
                    <a:p>
                      <a:r>
                        <a:rPr lang="en-US" dirty="0">
                          <a:latin typeface="Avenir Book" panose="02000503020000020003" pitchFamily="2" charset="0"/>
                        </a:rPr>
                        <a:t>Dose</a:t>
                      </a:r>
                    </a:p>
                  </a:txBody>
                  <a:tcPr/>
                </a:tc>
                <a:tc>
                  <a:txBody>
                    <a:bodyPr/>
                    <a:lstStyle/>
                    <a:p>
                      <a:r>
                        <a:rPr lang="en-US" dirty="0">
                          <a:latin typeface="Avenir Book" panose="02000503020000020003" pitchFamily="2" charset="0"/>
                        </a:rPr>
                        <a:t>3.75/23mg daily, then 7.5/46mg daily, then 11.25/69mg daily then 15/92mg daily</a:t>
                      </a:r>
                    </a:p>
                  </a:txBody>
                  <a:tcPr/>
                </a:tc>
                <a:extLst>
                  <a:ext uri="{0D108BD9-81ED-4DB2-BD59-A6C34878D82A}">
                    <a16:rowId xmlns:a16="http://schemas.microsoft.com/office/drawing/2014/main" val="1549606463"/>
                  </a:ext>
                </a:extLst>
              </a:tr>
              <a:tr h="370840">
                <a:tc>
                  <a:txBody>
                    <a:bodyPr/>
                    <a:lstStyle/>
                    <a:p>
                      <a:r>
                        <a:rPr lang="en-US" dirty="0">
                          <a:latin typeface="Avenir Book" panose="02000503020000020003" pitchFamily="2" charset="0"/>
                        </a:rPr>
                        <a:t>Side effects</a:t>
                      </a:r>
                    </a:p>
                  </a:txBody>
                  <a:tcPr/>
                </a:tc>
                <a:tc>
                  <a:txBody>
                    <a:bodyPr/>
                    <a:lstStyle/>
                    <a:p>
                      <a:r>
                        <a:rPr lang="en-US" dirty="0">
                          <a:latin typeface="Avenir Book" panose="02000503020000020003" pitchFamily="2" charset="0"/>
                        </a:rPr>
                        <a:t>Drowsiness, insomnia, paresthesia cognitive changes, nephrolithiasis, constipation, hypokalemia, metabolic acidosis</a:t>
                      </a:r>
                    </a:p>
                  </a:txBody>
                  <a:tcPr/>
                </a:tc>
                <a:extLst>
                  <a:ext uri="{0D108BD9-81ED-4DB2-BD59-A6C34878D82A}">
                    <a16:rowId xmlns:a16="http://schemas.microsoft.com/office/drawing/2014/main" val="107626233"/>
                  </a:ext>
                </a:extLst>
              </a:tr>
              <a:tr h="370840">
                <a:tc>
                  <a:txBody>
                    <a:bodyPr/>
                    <a:lstStyle/>
                    <a:p>
                      <a:r>
                        <a:rPr lang="en-US" dirty="0">
                          <a:latin typeface="Avenir Book" panose="02000503020000020003" pitchFamily="2" charset="0"/>
                        </a:rPr>
                        <a:t>Contraindications/Cautions</a:t>
                      </a:r>
                    </a:p>
                  </a:txBody>
                  <a:tcPr/>
                </a:tc>
                <a:tc>
                  <a:txBody>
                    <a:bodyPr/>
                    <a:lstStyle/>
                    <a:p>
                      <a:r>
                        <a:rPr lang="en-US" dirty="0">
                          <a:latin typeface="Avenir Book" panose="02000503020000020003" pitchFamily="2" charset="0"/>
                        </a:rPr>
                        <a:t>Pregnancy, breastfeeding, nephrolithiasis, hyperthyroid, glaucoma, </a:t>
                      </a:r>
                      <a:r>
                        <a:rPr lang="en-US" dirty="0" err="1">
                          <a:latin typeface="Avenir Book" panose="02000503020000020003" pitchFamily="2" charset="0"/>
                        </a:rPr>
                        <a:t>MAOi</a:t>
                      </a:r>
                      <a:r>
                        <a:rPr lang="en-US" dirty="0">
                          <a:latin typeface="Avenir Book" panose="02000503020000020003" pitchFamily="2" charset="0"/>
                        </a:rPr>
                        <a:t> use, severe depression, uncontrolled hypertension</a:t>
                      </a:r>
                    </a:p>
                  </a:txBody>
                  <a:tcPr/>
                </a:tc>
                <a:extLst>
                  <a:ext uri="{0D108BD9-81ED-4DB2-BD59-A6C34878D82A}">
                    <a16:rowId xmlns:a16="http://schemas.microsoft.com/office/drawing/2014/main" val="3982197986"/>
                  </a:ext>
                </a:extLst>
              </a:tr>
              <a:tr h="370840">
                <a:tc>
                  <a:txBody>
                    <a:bodyPr/>
                    <a:lstStyle/>
                    <a:p>
                      <a:r>
                        <a:rPr lang="en-US" dirty="0">
                          <a:latin typeface="Avenir Book" panose="02000503020000020003" pitchFamily="2" charset="0"/>
                        </a:rPr>
                        <a:t>Additional outcomes</a:t>
                      </a:r>
                    </a:p>
                  </a:txBody>
                  <a:tcPr/>
                </a:tc>
                <a:tc>
                  <a:txBody>
                    <a:bodyPr/>
                    <a:lstStyle/>
                    <a:p>
                      <a:r>
                        <a:rPr lang="en-US" dirty="0">
                          <a:latin typeface="Avenir Book" panose="02000503020000020003" pitchFamily="2" charset="0"/>
                        </a:rPr>
                        <a:t>Decreased incidence of T2DM, lowered blood pressure, improved lipid profile</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B62F35B7-DBBC-56F8-0CEE-7BEE35FBF14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5DFECEB8-207F-6E25-8029-453458A7C5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959277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F80B1-5875-F826-0EEB-CDA90E123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92783-713C-3B31-6628-14A3080E7CD7}"/>
              </a:ext>
            </a:extLst>
          </p:cNvPr>
          <p:cNvSpPr>
            <a:spLocks noGrp="1"/>
          </p:cNvSpPr>
          <p:nvPr>
            <p:ph type="title"/>
          </p:nvPr>
        </p:nvSpPr>
        <p:spPr/>
        <p:txBody>
          <a:bodyPr/>
          <a:lstStyle/>
          <a:p>
            <a:pPr algn="ctr"/>
            <a:r>
              <a:rPr lang="en-US" dirty="0">
                <a:latin typeface="Avenir Book" panose="02000503020000020003" pitchFamily="2" charset="0"/>
              </a:rPr>
              <a:t>BUPROPRION/NALTREXONE (CONTRAVE)*</a:t>
            </a:r>
          </a:p>
        </p:txBody>
      </p:sp>
      <p:graphicFrame>
        <p:nvGraphicFramePr>
          <p:cNvPr id="6" name="Content Placeholder 5">
            <a:extLst>
              <a:ext uri="{FF2B5EF4-FFF2-40B4-BE49-F238E27FC236}">
                <a16:creationId xmlns:a16="http://schemas.microsoft.com/office/drawing/2014/main" id="{E62733EE-F33E-28A4-02E6-C333DB4385DE}"/>
              </a:ext>
            </a:extLst>
          </p:cNvPr>
          <p:cNvGraphicFramePr>
            <a:graphicFrameLocks noGrp="1"/>
          </p:cNvGraphicFramePr>
          <p:nvPr>
            <p:ph idx="1"/>
            <p:extLst>
              <p:ext uri="{D42A27DB-BD31-4B8C-83A1-F6EECF244321}">
                <p14:modId xmlns:p14="http://schemas.microsoft.com/office/powerpoint/2010/main" val="335807487"/>
              </p:ext>
            </p:extLst>
          </p:nvPr>
        </p:nvGraphicFramePr>
        <p:xfrm>
          <a:off x="838200" y="1825625"/>
          <a:ext cx="10515600" cy="3672840"/>
        </p:xfrm>
        <a:graphic>
          <a:graphicData uri="http://schemas.openxmlformats.org/drawingml/2006/table">
            <a:tbl>
              <a:tblPr bandRow="1">
                <a:tableStyleId>{5C22544A-7EE6-4342-B048-85BDC9FD1C3A}</a:tableStyleId>
              </a:tblPr>
              <a:tblGrid>
                <a:gridCol w="3162300">
                  <a:extLst>
                    <a:ext uri="{9D8B030D-6E8A-4147-A177-3AD203B41FA5}">
                      <a16:colId xmlns:a16="http://schemas.microsoft.com/office/drawing/2014/main" val="211526369"/>
                    </a:ext>
                  </a:extLst>
                </a:gridCol>
                <a:gridCol w="7353300">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2014</a:t>
                      </a: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Opiate antagonist/reuptake inhibitor of dopamine and NE</a:t>
                      </a: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4.8-6.0%, study duration 2 years</a:t>
                      </a:r>
                    </a:p>
                  </a:txBody>
                  <a:tcPr/>
                </a:tc>
                <a:extLst>
                  <a:ext uri="{0D108BD9-81ED-4DB2-BD59-A6C34878D82A}">
                    <a16:rowId xmlns:a16="http://schemas.microsoft.com/office/drawing/2014/main" val="481458828"/>
                  </a:ext>
                </a:extLst>
              </a:tr>
              <a:tr h="370840">
                <a:tc>
                  <a:txBody>
                    <a:bodyPr/>
                    <a:lstStyle/>
                    <a:p>
                      <a:r>
                        <a:rPr lang="en-US" sz="1600" dirty="0">
                          <a:latin typeface="Avenir Book" panose="02000503020000020003" pitchFamily="2" charset="0"/>
                        </a:rPr>
                        <a:t>Dose</a:t>
                      </a:r>
                    </a:p>
                  </a:txBody>
                  <a:tcPr/>
                </a:tc>
                <a:tc>
                  <a:txBody>
                    <a:bodyPr/>
                    <a:lstStyle/>
                    <a:p>
                      <a:r>
                        <a:rPr lang="en-US" sz="1600" dirty="0">
                          <a:latin typeface="Avenir Book" panose="02000503020000020003" pitchFamily="2" charset="0"/>
                        </a:rPr>
                        <a:t>8mg/90mg tablets</a:t>
                      </a:r>
                    </a:p>
                    <a:p>
                      <a:r>
                        <a:rPr lang="en-US" sz="1600" dirty="0">
                          <a:latin typeface="Avenir Book" panose="02000503020000020003" pitchFamily="2" charset="0"/>
                        </a:rPr>
                        <a:t>Titration: 1 tab daily, 1 tab BID, 2 tab </a:t>
                      </a:r>
                      <a:r>
                        <a:rPr lang="en-US" sz="1600" dirty="0" err="1">
                          <a:latin typeface="Avenir Book" panose="02000503020000020003" pitchFamily="2" charset="0"/>
                        </a:rPr>
                        <a:t>qAM</a:t>
                      </a:r>
                      <a:r>
                        <a:rPr lang="en-US" sz="1600" dirty="0">
                          <a:latin typeface="Avenir Book" panose="02000503020000020003" pitchFamily="2" charset="0"/>
                        </a:rPr>
                        <a:t> and 1 tab </a:t>
                      </a:r>
                      <a:r>
                        <a:rPr lang="en-US" sz="1600" dirty="0" err="1">
                          <a:latin typeface="Avenir Book" panose="02000503020000020003" pitchFamily="2" charset="0"/>
                        </a:rPr>
                        <a:t>qPM</a:t>
                      </a:r>
                      <a:r>
                        <a:rPr lang="en-US" sz="1600" dirty="0">
                          <a:latin typeface="Avenir Book" panose="02000503020000020003" pitchFamily="2" charset="0"/>
                        </a:rPr>
                        <a:t>, 2 tabs BID (increase dose weekly as tolerated. </a:t>
                      </a:r>
                    </a:p>
                  </a:txBody>
                  <a:tcPr/>
                </a:tc>
                <a:extLst>
                  <a:ext uri="{0D108BD9-81ED-4DB2-BD59-A6C34878D82A}">
                    <a16:rowId xmlns:a16="http://schemas.microsoft.com/office/drawing/2014/main" val="1549606463"/>
                  </a:ext>
                </a:extLst>
              </a:tr>
              <a:tr h="370840">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Headache, constipation, nausea, vomiting, anxiety, dizziness, increased blood pressure</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Uncontrolled blood pressure, seizure disorder, bulimia, </a:t>
                      </a:r>
                      <a:r>
                        <a:rPr lang="en-US" sz="1600" dirty="0" err="1">
                          <a:latin typeface="Avenir Book" panose="02000503020000020003" pitchFamily="2" charset="0"/>
                        </a:rPr>
                        <a:t>MAOi</a:t>
                      </a:r>
                      <a:r>
                        <a:rPr lang="en-US" sz="1600" dirty="0">
                          <a:latin typeface="Avenir Book" panose="02000503020000020003" pitchFamily="2" charset="0"/>
                        </a:rPr>
                        <a:t> use, history of withdrawal from drugs or ETOH, pregnancy or breastfeeding</a:t>
                      </a:r>
                    </a:p>
                  </a:txBody>
                  <a:tcPr/>
                </a:tc>
                <a:extLst>
                  <a:ext uri="{0D108BD9-81ED-4DB2-BD59-A6C34878D82A}">
                    <a16:rowId xmlns:a16="http://schemas.microsoft.com/office/drawing/2014/main" val="3982197986"/>
                  </a:ext>
                </a:extLst>
              </a:tr>
              <a:tr h="37084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Better HDL and TG, improved glycemia control, improved weight related QoL, control overeating behaviors and sexual function</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68725A2D-1916-B0F3-A225-BE101A9965E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78AE0866-DC77-57A3-433A-4EB5D62A3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09BA9578-A314-CCB0-CDA0-AD93928D5635}"/>
              </a:ext>
            </a:extLst>
          </p:cNvPr>
          <p:cNvSpPr txBox="1"/>
          <p:nvPr/>
        </p:nvSpPr>
        <p:spPr>
          <a:xfrm>
            <a:off x="838201" y="5469540"/>
            <a:ext cx="10515600" cy="246221"/>
          </a:xfrm>
          <a:prstGeom prst="rect">
            <a:avLst/>
          </a:prstGeom>
          <a:noFill/>
        </p:spPr>
        <p:txBody>
          <a:bodyPr wrap="square" rtlCol="0">
            <a:spAutoFit/>
          </a:bodyPr>
          <a:lstStyle/>
          <a:p>
            <a:r>
              <a:rPr lang="en-US" sz="1000" dirty="0">
                <a:latin typeface="Avenir Book" panose="02000503020000020003" pitchFamily="2" charset="0"/>
              </a:rPr>
              <a:t>*Can consider generic bupropion &amp; naltrexone separately off-label for an affordable alternative. </a:t>
            </a:r>
          </a:p>
        </p:txBody>
      </p:sp>
    </p:spTree>
    <p:extLst>
      <p:ext uri="{BB962C8B-B14F-4D97-AF65-F5344CB8AC3E}">
        <p14:creationId xmlns:p14="http://schemas.microsoft.com/office/powerpoint/2010/main" val="42040171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9145-51E0-FE6F-ABF8-25FD806CB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3BBE3-3E14-AAEE-EE43-866E7302B30F}"/>
              </a:ext>
            </a:extLst>
          </p:cNvPr>
          <p:cNvSpPr>
            <a:spLocks noGrp="1"/>
          </p:cNvSpPr>
          <p:nvPr>
            <p:ph type="title"/>
          </p:nvPr>
        </p:nvSpPr>
        <p:spPr/>
        <p:txBody>
          <a:bodyPr/>
          <a:lstStyle/>
          <a:p>
            <a:pPr algn="ctr"/>
            <a:r>
              <a:rPr lang="en-US" dirty="0">
                <a:latin typeface="Avenir Book" panose="02000503020000020003" pitchFamily="2" charset="0"/>
              </a:rPr>
              <a:t>LIRAGLUTIDE (SAXENDA)</a:t>
            </a:r>
          </a:p>
        </p:txBody>
      </p:sp>
      <p:graphicFrame>
        <p:nvGraphicFramePr>
          <p:cNvPr id="6" name="Content Placeholder 5">
            <a:extLst>
              <a:ext uri="{FF2B5EF4-FFF2-40B4-BE49-F238E27FC236}">
                <a16:creationId xmlns:a16="http://schemas.microsoft.com/office/drawing/2014/main" id="{2BD7E607-327A-C1FF-60C0-795D7948A986}"/>
              </a:ext>
            </a:extLst>
          </p:cNvPr>
          <p:cNvGraphicFramePr>
            <a:graphicFrameLocks noGrp="1"/>
          </p:cNvGraphicFramePr>
          <p:nvPr>
            <p:ph idx="1"/>
            <p:extLst>
              <p:ext uri="{D42A27DB-BD31-4B8C-83A1-F6EECF244321}">
                <p14:modId xmlns:p14="http://schemas.microsoft.com/office/powerpoint/2010/main" val="1298590892"/>
              </p:ext>
            </p:extLst>
          </p:nvPr>
        </p:nvGraphicFramePr>
        <p:xfrm>
          <a:off x="838200" y="1825625"/>
          <a:ext cx="10515600" cy="3677920"/>
        </p:xfrm>
        <a:graphic>
          <a:graphicData uri="http://schemas.openxmlformats.org/drawingml/2006/table">
            <a:tbl>
              <a:tblPr bandRow="1">
                <a:tableStyleId>{5C22544A-7EE6-4342-B048-85BDC9FD1C3A}</a:tableStyleId>
              </a:tblPr>
              <a:tblGrid>
                <a:gridCol w="3290888">
                  <a:extLst>
                    <a:ext uri="{9D8B030D-6E8A-4147-A177-3AD203B41FA5}">
                      <a16:colId xmlns:a16="http://schemas.microsoft.com/office/drawing/2014/main" val="211526369"/>
                    </a:ext>
                  </a:extLst>
                </a:gridCol>
                <a:gridCol w="7224712">
                  <a:extLst>
                    <a:ext uri="{9D8B030D-6E8A-4147-A177-3AD203B41FA5}">
                      <a16:colId xmlns:a16="http://schemas.microsoft.com/office/drawing/2014/main" val="503855829"/>
                    </a:ext>
                  </a:extLst>
                </a:gridCol>
              </a:tblGrid>
              <a:tr h="370840">
                <a:tc>
                  <a:txBody>
                    <a:bodyPr/>
                    <a:lstStyle/>
                    <a:p>
                      <a:r>
                        <a:rPr lang="en-US" dirty="0">
                          <a:latin typeface="Avenir Book" panose="02000503020000020003" pitchFamily="2" charset="0"/>
                        </a:rPr>
                        <a:t>Approval</a:t>
                      </a:r>
                    </a:p>
                  </a:txBody>
                  <a:tcPr/>
                </a:tc>
                <a:tc>
                  <a:txBody>
                    <a:bodyPr/>
                    <a:lstStyle/>
                    <a:p>
                      <a:r>
                        <a:rPr lang="en-US" dirty="0">
                          <a:latin typeface="Avenir Book" panose="02000503020000020003" pitchFamily="2" charset="0"/>
                        </a:rPr>
                        <a:t>FDA approved 2014, approved in pediatric patients &gt;12</a:t>
                      </a:r>
                    </a:p>
                  </a:txBody>
                  <a:tcPr/>
                </a:tc>
                <a:extLst>
                  <a:ext uri="{0D108BD9-81ED-4DB2-BD59-A6C34878D82A}">
                    <a16:rowId xmlns:a16="http://schemas.microsoft.com/office/drawing/2014/main" val="3097109697"/>
                  </a:ext>
                </a:extLst>
              </a:tr>
              <a:tr h="370840">
                <a:tc>
                  <a:txBody>
                    <a:bodyPr/>
                    <a:lstStyle/>
                    <a:p>
                      <a:r>
                        <a:rPr lang="en-US" dirty="0">
                          <a:latin typeface="Avenir Book" panose="02000503020000020003" pitchFamily="2" charset="0"/>
                        </a:rPr>
                        <a:t>Mechanism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Book" panose="02000503020000020003" pitchFamily="2" charset="0"/>
                        </a:rPr>
                        <a:t>GLP-1 RA – decreases appetite in hypothalamus, slows gastric emptying, </a:t>
                      </a:r>
                      <a:r>
                        <a:rPr lang="en-US" dirty="0" err="1">
                          <a:latin typeface="Avenir Book" panose="02000503020000020003" pitchFamily="2" charset="0"/>
                        </a:rPr>
                        <a:t>etc</a:t>
                      </a:r>
                      <a:endParaRPr lang="en-US" dirty="0">
                        <a:latin typeface="Avenir Book" panose="02000503020000020003" pitchFamily="2" charset="0"/>
                      </a:endParaRPr>
                    </a:p>
                  </a:txBody>
                  <a:tcPr/>
                </a:tc>
                <a:extLst>
                  <a:ext uri="{0D108BD9-81ED-4DB2-BD59-A6C34878D82A}">
                    <a16:rowId xmlns:a16="http://schemas.microsoft.com/office/drawing/2014/main" val="3243757339"/>
                  </a:ext>
                </a:extLst>
              </a:tr>
              <a:tr h="370840">
                <a:tc>
                  <a:txBody>
                    <a:bodyPr/>
                    <a:lstStyle/>
                    <a:p>
                      <a:r>
                        <a:rPr lang="en-US" dirty="0">
                          <a:latin typeface="Avenir Book" panose="02000503020000020003" pitchFamily="2" charset="0"/>
                        </a:rPr>
                        <a:t>Percent weight loss</a:t>
                      </a:r>
                    </a:p>
                  </a:txBody>
                  <a:tcPr/>
                </a:tc>
                <a:tc>
                  <a:txBody>
                    <a:bodyPr/>
                    <a:lstStyle/>
                    <a:p>
                      <a:r>
                        <a:rPr lang="en-US" dirty="0">
                          <a:latin typeface="Avenir Book" panose="02000503020000020003" pitchFamily="2" charset="0"/>
                        </a:rPr>
                        <a:t>7-8%, study duration 1 year</a:t>
                      </a:r>
                    </a:p>
                  </a:txBody>
                  <a:tcPr/>
                </a:tc>
                <a:extLst>
                  <a:ext uri="{0D108BD9-81ED-4DB2-BD59-A6C34878D82A}">
                    <a16:rowId xmlns:a16="http://schemas.microsoft.com/office/drawing/2014/main" val="481458828"/>
                  </a:ext>
                </a:extLst>
              </a:tr>
              <a:tr h="370840">
                <a:tc>
                  <a:txBody>
                    <a:bodyPr/>
                    <a:lstStyle/>
                    <a:p>
                      <a:r>
                        <a:rPr lang="en-US" dirty="0">
                          <a:latin typeface="Avenir Book" panose="02000503020000020003" pitchFamily="2" charset="0"/>
                        </a:rPr>
                        <a:t>Dose</a:t>
                      </a:r>
                    </a:p>
                  </a:txBody>
                  <a:tcPr/>
                </a:tc>
                <a:tc>
                  <a:txBody>
                    <a:bodyPr/>
                    <a:lstStyle/>
                    <a:p>
                      <a:r>
                        <a:rPr lang="en-US" b="1" u="sng" dirty="0">
                          <a:latin typeface="Avenir Book" panose="02000503020000020003" pitchFamily="2" charset="0"/>
                        </a:rPr>
                        <a:t>0.6mg, 1.2mg, 1.8mg (diabetic doses 1.8mg and below available as generic), </a:t>
                      </a:r>
                      <a:r>
                        <a:rPr lang="en-US" dirty="0">
                          <a:latin typeface="Avenir Book" panose="02000503020000020003" pitchFamily="2" charset="0"/>
                        </a:rPr>
                        <a:t>2.4mg, 3.0mg, subcutaneously daily</a:t>
                      </a:r>
                    </a:p>
                  </a:txBody>
                  <a:tcPr/>
                </a:tc>
                <a:extLst>
                  <a:ext uri="{0D108BD9-81ED-4DB2-BD59-A6C34878D82A}">
                    <a16:rowId xmlns:a16="http://schemas.microsoft.com/office/drawing/2014/main" val="1549606463"/>
                  </a:ext>
                </a:extLst>
              </a:tr>
              <a:tr h="370840">
                <a:tc>
                  <a:txBody>
                    <a:bodyPr/>
                    <a:lstStyle/>
                    <a:p>
                      <a:r>
                        <a:rPr lang="en-US" dirty="0">
                          <a:latin typeface="Avenir Book" panose="02000503020000020003" pitchFamily="2" charset="0"/>
                        </a:rPr>
                        <a:t>Side effects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Book" panose="02000503020000020003" pitchFamily="2" charset="0"/>
                        </a:rPr>
                        <a:t>Nausea, vomiting, diarrhea, constipation, fatigue, reflux</a:t>
                      </a:r>
                    </a:p>
                  </a:txBody>
                  <a:tcPr/>
                </a:tc>
                <a:extLst>
                  <a:ext uri="{0D108BD9-81ED-4DB2-BD59-A6C34878D82A}">
                    <a16:rowId xmlns:a16="http://schemas.microsoft.com/office/drawing/2014/main" val="107626233"/>
                  </a:ext>
                </a:extLst>
              </a:tr>
              <a:tr h="370840">
                <a:tc>
                  <a:txBody>
                    <a:bodyPr/>
                    <a:lstStyle/>
                    <a:p>
                      <a:r>
                        <a:rPr lang="en-US" dirty="0">
                          <a:latin typeface="Avenir Book" panose="02000503020000020003" pitchFamily="2" charset="0"/>
                        </a:rPr>
                        <a:t>Contraindications/Cautions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Book" panose="02000503020000020003" pitchFamily="2" charset="0"/>
                        </a:rPr>
                        <a:t>History of medullary thyroid cancer or MEN-2 syndrome, history of pancreatitis, gastroparesis, diabetic retinopathy, pregnancy or breastfeeding</a:t>
                      </a:r>
                    </a:p>
                  </a:txBody>
                  <a:tcPr/>
                </a:tc>
                <a:extLst>
                  <a:ext uri="{0D108BD9-81ED-4DB2-BD59-A6C34878D82A}">
                    <a16:rowId xmlns:a16="http://schemas.microsoft.com/office/drawing/2014/main" val="3982197986"/>
                  </a:ext>
                </a:extLst>
              </a:tr>
              <a:tr h="370840">
                <a:tc>
                  <a:txBody>
                    <a:bodyPr/>
                    <a:lstStyle/>
                    <a:p>
                      <a:r>
                        <a:rPr lang="en-US" dirty="0">
                          <a:latin typeface="Avenir Book" panose="02000503020000020003" pitchFamily="2" charset="0"/>
                        </a:rPr>
                        <a:t>Additional outcomes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Book" panose="02000503020000020003" pitchFamily="2" charset="0"/>
                        </a:rPr>
                        <a:t>Better cardiovascular outcomes in T2DM</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4E0C3BAC-EF41-DC41-9D3F-AA69EFE74553}"/>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FF937104-3D19-F219-7F75-BBD3EA052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2320846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D9B4B-67C1-8521-A9B8-D29DA9E12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7BBAF-5A31-E5B8-7C79-9A220685AF20}"/>
              </a:ext>
            </a:extLst>
          </p:cNvPr>
          <p:cNvSpPr>
            <a:spLocks noGrp="1"/>
          </p:cNvSpPr>
          <p:nvPr>
            <p:ph type="title"/>
          </p:nvPr>
        </p:nvSpPr>
        <p:spPr/>
        <p:txBody>
          <a:bodyPr/>
          <a:lstStyle/>
          <a:p>
            <a:pPr algn="ctr"/>
            <a:r>
              <a:rPr lang="en-US" dirty="0">
                <a:latin typeface="Avenir Book" panose="02000503020000020003" pitchFamily="2" charset="0"/>
              </a:rPr>
              <a:t>SEMAGLUTIDE (WEGOVY)</a:t>
            </a:r>
          </a:p>
        </p:txBody>
      </p:sp>
      <p:graphicFrame>
        <p:nvGraphicFramePr>
          <p:cNvPr id="6" name="Content Placeholder 5">
            <a:extLst>
              <a:ext uri="{FF2B5EF4-FFF2-40B4-BE49-F238E27FC236}">
                <a16:creationId xmlns:a16="http://schemas.microsoft.com/office/drawing/2014/main" id="{3702C0FF-0CB5-C873-0D12-5D540B0BF96C}"/>
              </a:ext>
            </a:extLst>
          </p:cNvPr>
          <p:cNvGraphicFramePr>
            <a:graphicFrameLocks noGrp="1"/>
          </p:cNvGraphicFramePr>
          <p:nvPr>
            <p:ph idx="1"/>
            <p:extLst>
              <p:ext uri="{D42A27DB-BD31-4B8C-83A1-F6EECF244321}">
                <p14:modId xmlns:p14="http://schemas.microsoft.com/office/powerpoint/2010/main" val="2507520021"/>
              </p:ext>
            </p:extLst>
          </p:nvPr>
        </p:nvGraphicFramePr>
        <p:xfrm>
          <a:off x="838200" y="1825625"/>
          <a:ext cx="10515600" cy="3220720"/>
        </p:xfrm>
        <a:graphic>
          <a:graphicData uri="http://schemas.openxmlformats.org/drawingml/2006/table">
            <a:tbl>
              <a:tblPr bandRow="1">
                <a:tableStyleId>{5C22544A-7EE6-4342-B048-85BDC9FD1C3A}</a:tableStyleId>
              </a:tblPr>
              <a:tblGrid>
                <a:gridCol w="3119438">
                  <a:extLst>
                    <a:ext uri="{9D8B030D-6E8A-4147-A177-3AD203B41FA5}">
                      <a16:colId xmlns:a16="http://schemas.microsoft.com/office/drawing/2014/main" val="211526369"/>
                    </a:ext>
                  </a:extLst>
                </a:gridCol>
                <a:gridCol w="7396162">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June 2021 for weight loss</a:t>
                      </a: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GLP-1 RA – decreases appetite in hypothalamus, slows gastric emptying, </a:t>
                      </a:r>
                      <a:r>
                        <a:rPr lang="en-US" sz="1600" dirty="0" err="1">
                          <a:latin typeface="Avenir Book" panose="02000503020000020003" pitchFamily="2" charset="0"/>
                        </a:rPr>
                        <a:t>etc</a:t>
                      </a:r>
                      <a:endParaRPr lang="en-US" sz="1600" dirty="0">
                        <a:latin typeface="Avenir Book" panose="02000503020000020003" pitchFamily="2" charset="0"/>
                      </a:endParaRP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14.9% over 68 weeks (STEP 3 trial showed 16% with intensive lifestyle modification)</a:t>
                      </a:r>
                    </a:p>
                  </a:txBody>
                  <a:tcPr/>
                </a:tc>
                <a:extLst>
                  <a:ext uri="{0D108BD9-81ED-4DB2-BD59-A6C34878D82A}">
                    <a16:rowId xmlns:a16="http://schemas.microsoft.com/office/drawing/2014/main" val="481458828"/>
                  </a:ext>
                </a:extLst>
              </a:tr>
              <a:tr h="370840">
                <a:tc>
                  <a:txBody>
                    <a:bodyPr/>
                    <a:lstStyle/>
                    <a:p>
                      <a:r>
                        <a:rPr lang="en-US" sz="1600" dirty="0">
                          <a:latin typeface="Avenir Book" panose="02000503020000020003" pitchFamily="2" charset="0"/>
                        </a:rPr>
                        <a:t>Dose</a:t>
                      </a:r>
                    </a:p>
                  </a:txBody>
                  <a:tcPr/>
                </a:tc>
                <a:tc>
                  <a:txBody>
                    <a:bodyPr/>
                    <a:lstStyle/>
                    <a:p>
                      <a:r>
                        <a:rPr lang="en-US" sz="1600" dirty="0">
                          <a:latin typeface="Avenir Book" panose="02000503020000020003" pitchFamily="2" charset="0"/>
                        </a:rPr>
                        <a:t>Titrate: 0.25mg, 0.5mg, 1.0mg, 1.7mg, 2.4mg subcutaneously weekly</a:t>
                      </a:r>
                    </a:p>
                  </a:txBody>
                  <a:tcPr/>
                </a:tc>
                <a:extLst>
                  <a:ext uri="{0D108BD9-81ED-4DB2-BD59-A6C34878D82A}">
                    <a16:rowId xmlns:a16="http://schemas.microsoft.com/office/drawing/2014/main" val="1549606463"/>
                  </a:ext>
                </a:extLst>
              </a:tr>
              <a:tr h="370840">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Nausea, vomiting, diarrhea, constipation, fatigue, reflux</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History of medullary thyroid cancer or MEN-2 syndrome, history of pancreatitis, gastroparesis, diabetic retinopathy, pregnancy or breastfeeding</a:t>
                      </a:r>
                    </a:p>
                  </a:txBody>
                  <a:tcPr/>
                </a:tc>
                <a:extLst>
                  <a:ext uri="{0D108BD9-81ED-4DB2-BD59-A6C34878D82A}">
                    <a16:rowId xmlns:a16="http://schemas.microsoft.com/office/drawing/2014/main" val="3982197986"/>
                  </a:ext>
                </a:extLst>
              </a:tr>
              <a:tr h="37084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Increased physical functioning scores, decreased BP, improved QoL, decreased CV events in T2DM</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279C081D-766F-86BA-21B7-0273C1236DF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C827D874-8B2F-7A2A-7B64-DA858544E7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9706852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46046-A4F4-832C-96B5-74D9C7103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B0F31-C84C-5C43-60A8-71DD80409F96}"/>
              </a:ext>
            </a:extLst>
          </p:cNvPr>
          <p:cNvSpPr>
            <a:spLocks noGrp="1"/>
          </p:cNvSpPr>
          <p:nvPr>
            <p:ph type="title"/>
          </p:nvPr>
        </p:nvSpPr>
        <p:spPr/>
        <p:txBody>
          <a:bodyPr/>
          <a:lstStyle/>
          <a:p>
            <a:pPr algn="ctr"/>
            <a:r>
              <a:rPr lang="en-US" dirty="0">
                <a:latin typeface="Avenir Book" panose="02000503020000020003" pitchFamily="2" charset="0"/>
              </a:rPr>
              <a:t>TIRZEPETIDE (ZEPBOUND)</a:t>
            </a:r>
          </a:p>
        </p:txBody>
      </p:sp>
      <p:graphicFrame>
        <p:nvGraphicFramePr>
          <p:cNvPr id="6" name="Content Placeholder 5">
            <a:extLst>
              <a:ext uri="{FF2B5EF4-FFF2-40B4-BE49-F238E27FC236}">
                <a16:creationId xmlns:a16="http://schemas.microsoft.com/office/drawing/2014/main" id="{B93E8B63-90E9-F633-D7D9-7F9B47B979D3}"/>
              </a:ext>
            </a:extLst>
          </p:cNvPr>
          <p:cNvGraphicFramePr>
            <a:graphicFrameLocks noGrp="1"/>
          </p:cNvGraphicFramePr>
          <p:nvPr>
            <p:ph idx="1"/>
            <p:extLst>
              <p:ext uri="{D42A27DB-BD31-4B8C-83A1-F6EECF244321}">
                <p14:modId xmlns:p14="http://schemas.microsoft.com/office/powerpoint/2010/main" val="737346251"/>
              </p:ext>
            </p:extLst>
          </p:nvPr>
        </p:nvGraphicFramePr>
        <p:xfrm>
          <a:off x="838200" y="1825625"/>
          <a:ext cx="10515600" cy="3220720"/>
        </p:xfrm>
        <a:graphic>
          <a:graphicData uri="http://schemas.openxmlformats.org/drawingml/2006/table">
            <a:tbl>
              <a:tblPr bandRow="1">
                <a:tableStyleId>{5C22544A-7EE6-4342-B048-85BDC9FD1C3A}</a:tableStyleId>
              </a:tblPr>
              <a:tblGrid>
                <a:gridCol w="3119438">
                  <a:extLst>
                    <a:ext uri="{9D8B030D-6E8A-4147-A177-3AD203B41FA5}">
                      <a16:colId xmlns:a16="http://schemas.microsoft.com/office/drawing/2014/main" val="211526369"/>
                    </a:ext>
                  </a:extLst>
                </a:gridCol>
                <a:gridCol w="7396162">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November 2023 for weight loss, Feb 2025 for OSA</a:t>
                      </a: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GLP-1/GIP RA – decreases appetite in hypothalamus, slows gastric emptying, </a:t>
                      </a:r>
                      <a:r>
                        <a:rPr lang="en-US" sz="1600" dirty="0" err="1">
                          <a:latin typeface="Avenir Book" panose="02000503020000020003" pitchFamily="2" charset="0"/>
                        </a:rPr>
                        <a:t>etc</a:t>
                      </a:r>
                      <a:endParaRPr lang="en-US" sz="1600" dirty="0">
                        <a:latin typeface="Avenir Book" panose="02000503020000020003" pitchFamily="2" charset="0"/>
                      </a:endParaRP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20.8% over 68 weeks (SURMOUNT trial)</a:t>
                      </a:r>
                    </a:p>
                  </a:txBody>
                  <a:tcPr/>
                </a:tc>
                <a:extLst>
                  <a:ext uri="{0D108BD9-81ED-4DB2-BD59-A6C34878D82A}">
                    <a16:rowId xmlns:a16="http://schemas.microsoft.com/office/drawing/2014/main" val="481458828"/>
                  </a:ext>
                </a:extLst>
              </a:tr>
              <a:tr h="370840">
                <a:tc>
                  <a:txBody>
                    <a:bodyPr/>
                    <a:lstStyle/>
                    <a:p>
                      <a:r>
                        <a:rPr lang="en-US" sz="1600" dirty="0">
                          <a:latin typeface="Avenir Book" panose="02000503020000020003" pitchFamily="2" charset="0"/>
                        </a:rPr>
                        <a:t>Dose</a:t>
                      </a:r>
                    </a:p>
                  </a:txBody>
                  <a:tcPr/>
                </a:tc>
                <a:tc>
                  <a:txBody>
                    <a:bodyPr/>
                    <a:lstStyle/>
                    <a:p>
                      <a:r>
                        <a:rPr lang="en-US" sz="1600" dirty="0">
                          <a:latin typeface="Avenir Book" panose="02000503020000020003" pitchFamily="2" charset="0"/>
                        </a:rPr>
                        <a:t>Titrate: 2.5mg, 5.0mg, 7.5mg, 10.00mg, 12.50mg, 15.00mg subcutaneously weekly</a:t>
                      </a:r>
                    </a:p>
                  </a:txBody>
                  <a:tcPr/>
                </a:tc>
                <a:extLst>
                  <a:ext uri="{0D108BD9-81ED-4DB2-BD59-A6C34878D82A}">
                    <a16:rowId xmlns:a16="http://schemas.microsoft.com/office/drawing/2014/main" val="1549606463"/>
                  </a:ext>
                </a:extLst>
              </a:tr>
              <a:tr h="370840">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Nausea, vomiting, diarrhea, constipation, fatigue, reflux</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History of medullary thyroid cancer or MEN-2 syndrome, history of pancreatitis, gastroparesis, diabetic retinopathy, pregnancy or breastfeeding</a:t>
                      </a:r>
                    </a:p>
                  </a:txBody>
                  <a:tcPr/>
                </a:tc>
                <a:extLst>
                  <a:ext uri="{0D108BD9-81ED-4DB2-BD59-A6C34878D82A}">
                    <a16:rowId xmlns:a16="http://schemas.microsoft.com/office/drawing/2014/main" val="3982197986"/>
                  </a:ext>
                </a:extLst>
              </a:tr>
              <a:tr h="37084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Increased physical functioning scores, decreased BP, improved sleep apnea</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4F87AAC7-28E6-7EFE-E492-B18BF3D4283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A23CA837-C354-EFCD-B159-A82A94F8A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6877941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4C8A-B9AB-8089-F092-4DC3482A6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F1C7B-A668-41E5-2A99-5768B3243A12}"/>
              </a:ext>
            </a:extLst>
          </p:cNvPr>
          <p:cNvSpPr>
            <a:spLocks noGrp="1"/>
          </p:cNvSpPr>
          <p:nvPr>
            <p:ph type="title"/>
          </p:nvPr>
        </p:nvSpPr>
        <p:spPr/>
        <p:txBody>
          <a:bodyPr/>
          <a:lstStyle/>
          <a:p>
            <a:pPr algn="ctr"/>
            <a:r>
              <a:rPr lang="en-US" dirty="0">
                <a:latin typeface="Avenir Book" panose="02000503020000020003" pitchFamily="2" charset="0"/>
              </a:rPr>
              <a:t>SETMELANOTIDE (IMCIVREE)*</a:t>
            </a:r>
          </a:p>
        </p:txBody>
      </p:sp>
      <p:graphicFrame>
        <p:nvGraphicFramePr>
          <p:cNvPr id="6" name="Content Placeholder 5">
            <a:extLst>
              <a:ext uri="{FF2B5EF4-FFF2-40B4-BE49-F238E27FC236}">
                <a16:creationId xmlns:a16="http://schemas.microsoft.com/office/drawing/2014/main" id="{85935A51-04BB-13B6-8318-50AB79543659}"/>
              </a:ext>
            </a:extLst>
          </p:cNvPr>
          <p:cNvGraphicFramePr>
            <a:graphicFrameLocks noGrp="1"/>
          </p:cNvGraphicFramePr>
          <p:nvPr>
            <p:ph idx="1"/>
            <p:extLst>
              <p:ext uri="{D42A27DB-BD31-4B8C-83A1-F6EECF244321}">
                <p14:modId xmlns:p14="http://schemas.microsoft.com/office/powerpoint/2010/main" val="3466678502"/>
              </p:ext>
            </p:extLst>
          </p:nvPr>
        </p:nvGraphicFramePr>
        <p:xfrm>
          <a:off x="838200" y="1825625"/>
          <a:ext cx="10515600" cy="3845560"/>
        </p:xfrm>
        <a:graphic>
          <a:graphicData uri="http://schemas.openxmlformats.org/drawingml/2006/table">
            <a:tbl>
              <a:tblPr bandRow="1">
                <a:tableStyleId>{5C22544A-7EE6-4342-B048-85BDC9FD1C3A}</a:tableStyleId>
              </a:tblPr>
              <a:tblGrid>
                <a:gridCol w="3119438">
                  <a:extLst>
                    <a:ext uri="{9D8B030D-6E8A-4147-A177-3AD203B41FA5}">
                      <a16:colId xmlns:a16="http://schemas.microsoft.com/office/drawing/2014/main" val="211526369"/>
                    </a:ext>
                  </a:extLst>
                </a:gridCol>
                <a:gridCol w="7396162">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200" b="0" i="0" kern="1200" dirty="0">
                          <a:solidFill>
                            <a:schemeClr val="dk1"/>
                          </a:solidFill>
                          <a:effectLst/>
                          <a:latin typeface="Avenir Book" panose="02000503020000020003" pitchFamily="2" charset="0"/>
                          <a:ea typeface="+mn-ea"/>
                          <a:cs typeface="+mn-cs"/>
                        </a:rPr>
                        <a:t>November 25, 2020 for use only in patients &gt; 2 years with </a:t>
                      </a:r>
                      <a:r>
                        <a:rPr lang="en-US" sz="1200" b="1" i="0" u="sng" kern="1200" dirty="0">
                          <a:solidFill>
                            <a:schemeClr val="dk1"/>
                          </a:solidFill>
                          <a:effectLst/>
                          <a:latin typeface="Avenir Book" panose="02000503020000020003" pitchFamily="2" charset="0"/>
                          <a:ea typeface="+mn-ea"/>
                          <a:cs typeface="+mn-cs"/>
                        </a:rPr>
                        <a:t>obesity due to Bardet-Biedl syndrome (BBS), or </a:t>
                      </a:r>
                      <a:r>
                        <a:rPr lang="en-US" sz="1200" b="0" i="0" kern="1200" dirty="0">
                          <a:solidFill>
                            <a:schemeClr val="dk1"/>
                          </a:solidFill>
                          <a:effectLst/>
                          <a:latin typeface="Avenir Book" panose="02000503020000020003" pitchFamily="2" charset="0"/>
                          <a:ea typeface="+mn-ea"/>
                          <a:cs typeface="+mn-cs"/>
                        </a:rPr>
                        <a:t>due to pro-opiomelanocortin (</a:t>
                      </a:r>
                      <a:r>
                        <a:rPr lang="en-US" sz="1200" b="0" i="1" kern="1200" dirty="0">
                          <a:solidFill>
                            <a:schemeClr val="dk1"/>
                          </a:solidFill>
                          <a:effectLst/>
                          <a:latin typeface="Avenir Book" panose="02000503020000020003" pitchFamily="2" charset="0"/>
                          <a:ea typeface="+mn-ea"/>
                          <a:cs typeface="+mn-cs"/>
                        </a:rPr>
                        <a:t>POMC)</a:t>
                      </a:r>
                      <a:r>
                        <a:rPr lang="en-US" sz="1200" b="0" i="0" kern="1200" dirty="0">
                          <a:solidFill>
                            <a:schemeClr val="dk1"/>
                          </a:solidFill>
                          <a:effectLst/>
                          <a:latin typeface="Avenir Book" panose="02000503020000020003" pitchFamily="2" charset="0"/>
                          <a:ea typeface="+mn-ea"/>
                          <a:cs typeface="+mn-cs"/>
                        </a:rPr>
                        <a:t>, proprotein convertase subtilisin/</a:t>
                      </a:r>
                      <a:r>
                        <a:rPr lang="en-US" sz="1200" b="0" i="0" kern="1200" dirty="0" err="1">
                          <a:solidFill>
                            <a:schemeClr val="dk1"/>
                          </a:solidFill>
                          <a:effectLst/>
                          <a:latin typeface="Avenir Book" panose="02000503020000020003" pitchFamily="2" charset="0"/>
                          <a:ea typeface="+mn-ea"/>
                          <a:cs typeface="+mn-cs"/>
                        </a:rPr>
                        <a:t>kexin</a:t>
                      </a:r>
                      <a:r>
                        <a:rPr lang="en-US" sz="1200" b="0" i="0" kern="1200" dirty="0">
                          <a:solidFill>
                            <a:schemeClr val="dk1"/>
                          </a:solidFill>
                          <a:effectLst/>
                          <a:latin typeface="Avenir Book" panose="02000503020000020003" pitchFamily="2" charset="0"/>
                          <a:ea typeface="+mn-ea"/>
                          <a:cs typeface="+mn-cs"/>
                        </a:rPr>
                        <a:t> type 1 (</a:t>
                      </a:r>
                      <a:r>
                        <a:rPr lang="en-US" sz="1200" b="0" i="1" kern="1200" dirty="0">
                          <a:solidFill>
                            <a:schemeClr val="dk1"/>
                          </a:solidFill>
                          <a:effectLst/>
                          <a:latin typeface="Avenir Book" panose="02000503020000020003" pitchFamily="2" charset="0"/>
                          <a:ea typeface="+mn-ea"/>
                          <a:cs typeface="+mn-cs"/>
                        </a:rPr>
                        <a:t>PCSK1)</a:t>
                      </a:r>
                      <a:r>
                        <a:rPr lang="en-US" sz="1200" b="0" i="0" kern="1200" dirty="0">
                          <a:solidFill>
                            <a:schemeClr val="dk1"/>
                          </a:solidFill>
                          <a:effectLst/>
                          <a:latin typeface="Avenir Book" panose="02000503020000020003" pitchFamily="2" charset="0"/>
                          <a:ea typeface="+mn-ea"/>
                          <a:cs typeface="+mn-cs"/>
                        </a:rPr>
                        <a:t>, or leptin receptor (</a:t>
                      </a:r>
                      <a:r>
                        <a:rPr lang="en-US" sz="1200" b="0" i="1" kern="1200" dirty="0">
                          <a:solidFill>
                            <a:schemeClr val="dk1"/>
                          </a:solidFill>
                          <a:effectLst/>
                          <a:latin typeface="Avenir Book" panose="02000503020000020003" pitchFamily="2" charset="0"/>
                          <a:ea typeface="+mn-ea"/>
                          <a:cs typeface="+mn-cs"/>
                        </a:rPr>
                        <a:t>LEPR)</a:t>
                      </a:r>
                      <a:r>
                        <a:rPr lang="en-US" sz="1200" b="0" i="0" kern="1200" dirty="0">
                          <a:solidFill>
                            <a:schemeClr val="dk1"/>
                          </a:solidFill>
                          <a:effectLst/>
                          <a:latin typeface="Avenir Book" panose="02000503020000020003" pitchFamily="2" charset="0"/>
                          <a:ea typeface="+mn-ea"/>
                          <a:cs typeface="+mn-cs"/>
                        </a:rPr>
                        <a:t> deficiency </a:t>
                      </a:r>
                      <a:r>
                        <a:rPr lang="en-US" sz="1200" b="1" i="0" u="sng" kern="1200" dirty="0">
                          <a:solidFill>
                            <a:schemeClr val="dk1"/>
                          </a:solidFill>
                          <a:effectLst/>
                          <a:latin typeface="Avenir Book" panose="02000503020000020003" pitchFamily="2" charset="0"/>
                          <a:ea typeface="+mn-ea"/>
                          <a:cs typeface="+mn-cs"/>
                        </a:rPr>
                        <a:t>confirmed by genetic testing demonstrating variants in </a:t>
                      </a:r>
                      <a:r>
                        <a:rPr lang="en-US" sz="1200" b="1" i="1" u="sng" kern="1200" dirty="0">
                          <a:solidFill>
                            <a:schemeClr val="dk1"/>
                          </a:solidFill>
                          <a:effectLst/>
                          <a:latin typeface="Avenir Book" panose="02000503020000020003" pitchFamily="2" charset="0"/>
                          <a:ea typeface="+mn-ea"/>
                          <a:cs typeface="+mn-cs"/>
                        </a:rPr>
                        <a:t>POMC</a:t>
                      </a:r>
                      <a:r>
                        <a:rPr lang="en-US" sz="1200" b="1" i="0" u="sng" kern="1200" dirty="0">
                          <a:solidFill>
                            <a:schemeClr val="dk1"/>
                          </a:solidFill>
                          <a:effectLst/>
                          <a:latin typeface="Avenir Book" panose="02000503020000020003" pitchFamily="2" charset="0"/>
                          <a:ea typeface="+mn-ea"/>
                          <a:cs typeface="+mn-cs"/>
                        </a:rPr>
                        <a:t>, </a:t>
                      </a:r>
                      <a:r>
                        <a:rPr lang="en-US" sz="1200" b="1" i="1" u="sng" kern="1200" dirty="0">
                          <a:solidFill>
                            <a:schemeClr val="dk1"/>
                          </a:solidFill>
                          <a:effectLst/>
                          <a:latin typeface="Avenir Book" panose="02000503020000020003" pitchFamily="2" charset="0"/>
                          <a:ea typeface="+mn-ea"/>
                          <a:cs typeface="+mn-cs"/>
                        </a:rPr>
                        <a:t>PCSK1</a:t>
                      </a:r>
                      <a:r>
                        <a:rPr lang="en-US" sz="1200" b="1" i="0" u="sng" kern="1200" dirty="0">
                          <a:solidFill>
                            <a:schemeClr val="dk1"/>
                          </a:solidFill>
                          <a:effectLst/>
                          <a:latin typeface="Avenir Book" panose="02000503020000020003" pitchFamily="2" charset="0"/>
                          <a:ea typeface="+mn-ea"/>
                          <a:cs typeface="+mn-cs"/>
                        </a:rPr>
                        <a:t>, or </a:t>
                      </a:r>
                      <a:r>
                        <a:rPr lang="en-US" sz="1200" b="1" i="1" u="sng" kern="1200" dirty="0">
                          <a:solidFill>
                            <a:schemeClr val="dk1"/>
                          </a:solidFill>
                          <a:effectLst/>
                          <a:latin typeface="Avenir Book" panose="02000503020000020003" pitchFamily="2" charset="0"/>
                          <a:ea typeface="+mn-ea"/>
                          <a:cs typeface="+mn-cs"/>
                        </a:rPr>
                        <a:t>LEPR</a:t>
                      </a:r>
                      <a:r>
                        <a:rPr lang="en-US" sz="1200" b="1" i="0" u="sng" kern="1200" dirty="0">
                          <a:solidFill>
                            <a:schemeClr val="dk1"/>
                          </a:solidFill>
                          <a:effectLst/>
                          <a:latin typeface="Avenir Book" panose="02000503020000020003" pitchFamily="2" charset="0"/>
                          <a:ea typeface="+mn-ea"/>
                          <a:cs typeface="+mn-cs"/>
                        </a:rPr>
                        <a:t> genes </a:t>
                      </a:r>
                      <a:r>
                        <a:rPr lang="en-US" sz="1200" b="0" i="0" kern="1200" dirty="0">
                          <a:solidFill>
                            <a:schemeClr val="dk1"/>
                          </a:solidFill>
                          <a:effectLst/>
                          <a:latin typeface="Avenir Book" panose="02000503020000020003" pitchFamily="2" charset="0"/>
                          <a:ea typeface="+mn-ea"/>
                          <a:cs typeface="+mn-cs"/>
                        </a:rPr>
                        <a:t>that are interpreted as pathogenic, likely pathogenic, or of uncertain significance.</a:t>
                      </a:r>
                      <a:endParaRPr lang="en-US" sz="1200" b="0" dirty="0">
                        <a:latin typeface="Avenir Book" panose="02000503020000020003" pitchFamily="2" charset="0"/>
                      </a:endParaRP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200" b="0" dirty="0">
                          <a:latin typeface="Avenir Book" panose="02000503020000020003" pitchFamily="2" charset="0"/>
                        </a:rPr>
                        <a:t>MC4R agonist that restores the function of the melanocortin-4 receptor in the brain to regulate hunger and metabolism, thereby reducing appetite and promoting weight loss in individuals with rare genetic forms of obesity.</a:t>
                      </a: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200" b="0" dirty="0">
                          <a:latin typeface="Avenir Book" panose="02000503020000020003" pitchFamily="2" charset="0"/>
                        </a:rPr>
                        <a:t>POMC deficiency: Mean weight loss of 25.4%, approximately 31.9 kg (70.2 lbs), with 80% of participants achieving at least 10% weight loss</a:t>
                      </a:r>
                      <a:br>
                        <a:rPr lang="en-US" sz="1200" b="0" dirty="0">
                          <a:latin typeface="Avenir Book" panose="02000503020000020003" pitchFamily="2" charset="0"/>
                        </a:rPr>
                      </a:br>
                      <a:r>
                        <a:rPr lang="en-US" sz="1200" b="0" dirty="0">
                          <a:latin typeface="Avenir Book" panose="02000503020000020003" pitchFamily="2" charset="0"/>
                        </a:rPr>
                        <a:t>LEPR deficiency: Mean weight loss of 12.5%, about 16.7 kg (36.8 lbs), with 45.5% of participants achieving at least 10% weight loss</a:t>
                      </a:r>
                      <a:br>
                        <a:rPr lang="en-US" sz="1200" b="0" dirty="0">
                          <a:latin typeface="Avenir Book" panose="02000503020000020003" pitchFamily="2" charset="0"/>
                        </a:rPr>
                      </a:br>
                      <a:r>
                        <a:rPr lang="en-US" sz="1200" b="0" dirty="0">
                          <a:latin typeface="Avenir Book" panose="02000503020000020003" pitchFamily="2" charset="0"/>
                        </a:rPr>
                        <a:t>Hypothalamic obesity: Mean BMI reduction of 25.5%</a:t>
                      </a:r>
                    </a:p>
                  </a:txBody>
                  <a:tcPr/>
                </a:tc>
                <a:extLst>
                  <a:ext uri="{0D108BD9-81ED-4DB2-BD59-A6C34878D82A}">
                    <a16:rowId xmlns:a16="http://schemas.microsoft.com/office/drawing/2014/main" val="481458828"/>
                  </a:ext>
                </a:extLst>
              </a:tr>
              <a:tr h="0">
                <a:tc>
                  <a:txBody>
                    <a:bodyPr/>
                    <a:lstStyle/>
                    <a:p>
                      <a:r>
                        <a:rPr lang="en-US" sz="1600" dirty="0">
                          <a:latin typeface="Avenir Book" panose="02000503020000020003" pitchFamily="2" charset="0"/>
                        </a:rPr>
                        <a:t>Dose</a:t>
                      </a:r>
                    </a:p>
                  </a:txBody>
                  <a:tcPr/>
                </a:tc>
                <a:tc>
                  <a:txBody>
                    <a:bodyPr/>
                    <a:lstStyle/>
                    <a:p>
                      <a:r>
                        <a:rPr lang="en-US" sz="1200" b="0" i="0" kern="1200" dirty="0">
                          <a:solidFill>
                            <a:schemeClr val="dk1"/>
                          </a:solidFill>
                          <a:effectLst/>
                          <a:latin typeface="Avenir Book" panose="02000503020000020003" pitchFamily="2" charset="0"/>
                          <a:ea typeface="+mn-ea"/>
                          <a:cs typeface="+mn-cs"/>
                        </a:rPr>
                        <a:t>2 mg once daily for 2 weeks, then increase to the maintenance dose of 3 mg once daily</a:t>
                      </a:r>
                    </a:p>
                  </a:txBody>
                  <a:tcPr/>
                </a:tc>
                <a:extLst>
                  <a:ext uri="{0D108BD9-81ED-4DB2-BD59-A6C34878D82A}">
                    <a16:rowId xmlns:a16="http://schemas.microsoft.com/office/drawing/2014/main" val="1549606463"/>
                  </a:ext>
                </a:extLst>
              </a:tr>
              <a:tr h="0">
                <a:tc>
                  <a:txBody>
                    <a:bodyPr/>
                    <a:lstStyle/>
                    <a:p>
                      <a:r>
                        <a:rPr lang="en-US" sz="1600" dirty="0">
                          <a:latin typeface="Avenir Book" panose="02000503020000020003" pitchFamily="2" charset="0"/>
                        </a:rPr>
                        <a:t>Side effects</a:t>
                      </a:r>
                    </a:p>
                  </a:txBody>
                  <a:tcPr/>
                </a:tc>
                <a:tc>
                  <a:txBody>
                    <a:bodyPr/>
                    <a:lstStyle/>
                    <a:p>
                      <a:r>
                        <a:rPr lang="en-US" sz="1200" dirty="0">
                          <a:latin typeface="Avenir Book" panose="02000503020000020003" pitchFamily="2" charset="0"/>
                        </a:rPr>
                        <a:t>Nausea, vomiting, diarrhea, fatigue, headache, mood changes, skin darkening</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200" dirty="0">
                          <a:latin typeface="Avenir Book" panose="02000503020000020003" pitchFamily="2" charset="0"/>
                        </a:rPr>
                        <a:t>Pregnancy or breastfeeding, patients &lt; 2 years</a:t>
                      </a:r>
                    </a:p>
                  </a:txBody>
                  <a:tcPr/>
                </a:tc>
                <a:extLst>
                  <a:ext uri="{0D108BD9-81ED-4DB2-BD59-A6C34878D82A}">
                    <a16:rowId xmlns:a16="http://schemas.microsoft.com/office/drawing/2014/main" val="3982197986"/>
                  </a:ext>
                </a:extLst>
              </a:tr>
              <a:tr h="240930">
                <a:tc>
                  <a:txBody>
                    <a:bodyPr/>
                    <a:lstStyle/>
                    <a:p>
                      <a:r>
                        <a:rPr lang="en-US" sz="1600" dirty="0">
                          <a:latin typeface="Avenir Book" panose="02000503020000020003" pitchFamily="2" charset="0"/>
                        </a:rPr>
                        <a:t>Additional outcomes</a:t>
                      </a:r>
                    </a:p>
                  </a:txBody>
                  <a:tcPr/>
                </a:tc>
                <a:tc>
                  <a:txBody>
                    <a:bodyPr/>
                    <a:lstStyle/>
                    <a:p>
                      <a:r>
                        <a:rPr lang="en-US" sz="1200" dirty="0">
                          <a:latin typeface="Avenir Book" panose="02000503020000020003" pitchFamily="2" charset="0"/>
                        </a:rPr>
                        <a:t>N/A</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FFBEDE99-E0D5-DA58-57A8-685573343B2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289AB3D2-0B92-299F-86CD-2455AD8FD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8FB5DABE-E83F-5EB8-631A-00F8D4574D46}"/>
              </a:ext>
            </a:extLst>
          </p:cNvPr>
          <p:cNvSpPr txBox="1"/>
          <p:nvPr/>
        </p:nvSpPr>
        <p:spPr>
          <a:xfrm>
            <a:off x="206312" y="5683011"/>
            <a:ext cx="6275170" cy="246221"/>
          </a:xfrm>
          <a:prstGeom prst="rect">
            <a:avLst/>
          </a:prstGeom>
          <a:noFill/>
        </p:spPr>
        <p:txBody>
          <a:bodyPr wrap="square" rtlCol="0">
            <a:spAutoFit/>
          </a:bodyPr>
          <a:lstStyle/>
          <a:p>
            <a:pPr algn="ctr"/>
            <a:r>
              <a:rPr lang="en-US" sz="1000" dirty="0">
                <a:latin typeface="Avenir Book" panose="02000503020000020003" pitchFamily="2" charset="0"/>
              </a:rPr>
              <a:t>* Special indication only for rare genetic forms (BBS, POMC, PCSK1 or LEPR) of obesity</a:t>
            </a:r>
          </a:p>
        </p:txBody>
      </p:sp>
    </p:spTree>
    <p:extLst>
      <p:ext uri="{BB962C8B-B14F-4D97-AF65-F5344CB8AC3E}">
        <p14:creationId xmlns:p14="http://schemas.microsoft.com/office/powerpoint/2010/main" val="4456545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574E760-88B9-5C0E-5BB1-720399083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C7967-8B33-1ACB-0A0C-9B1882AD8C25}"/>
              </a:ext>
            </a:extLst>
          </p:cNvPr>
          <p:cNvSpPr>
            <a:spLocks noGrp="1"/>
          </p:cNvSpPr>
          <p:nvPr>
            <p:ph type="title"/>
          </p:nvPr>
        </p:nvSpPr>
        <p:spPr/>
        <p:txBody>
          <a:bodyPr/>
          <a:lstStyle/>
          <a:p>
            <a:pPr algn="ctr"/>
            <a:r>
              <a:rPr lang="en-US" dirty="0">
                <a:latin typeface="Avenir Book" panose="02000503020000020003" pitchFamily="2" charset="0"/>
              </a:rPr>
              <a:t>CELLULOSE &amp; CITRIC ACID HYDROGEL (PLENITY)*</a:t>
            </a:r>
          </a:p>
        </p:txBody>
      </p:sp>
      <p:graphicFrame>
        <p:nvGraphicFramePr>
          <p:cNvPr id="6" name="Content Placeholder 5">
            <a:extLst>
              <a:ext uri="{FF2B5EF4-FFF2-40B4-BE49-F238E27FC236}">
                <a16:creationId xmlns:a16="http://schemas.microsoft.com/office/drawing/2014/main" id="{1FDD5AA2-74E5-497D-038F-2CAD7A0858B7}"/>
              </a:ext>
            </a:extLst>
          </p:cNvPr>
          <p:cNvGraphicFramePr>
            <a:graphicFrameLocks noGrp="1"/>
          </p:cNvGraphicFramePr>
          <p:nvPr>
            <p:ph idx="1"/>
            <p:extLst>
              <p:ext uri="{D42A27DB-BD31-4B8C-83A1-F6EECF244321}">
                <p14:modId xmlns:p14="http://schemas.microsoft.com/office/powerpoint/2010/main" val="1882058363"/>
              </p:ext>
            </p:extLst>
          </p:nvPr>
        </p:nvGraphicFramePr>
        <p:xfrm>
          <a:off x="838200" y="1825625"/>
          <a:ext cx="10515600" cy="3672840"/>
        </p:xfrm>
        <a:graphic>
          <a:graphicData uri="http://schemas.openxmlformats.org/drawingml/2006/table">
            <a:tbl>
              <a:tblPr bandRow="1">
                <a:tableStyleId>{5C22544A-7EE6-4342-B048-85BDC9FD1C3A}</a:tableStyleId>
              </a:tblPr>
              <a:tblGrid>
                <a:gridCol w="3162300">
                  <a:extLst>
                    <a:ext uri="{9D8B030D-6E8A-4147-A177-3AD203B41FA5}">
                      <a16:colId xmlns:a16="http://schemas.microsoft.com/office/drawing/2014/main" val="211526369"/>
                    </a:ext>
                  </a:extLst>
                </a:gridCol>
                <a:gridCol w="7353300">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600" b="0" dirty="0">
                          <a:latin typeface="Avenir Book" panose="02000503020000020003" pitchFamily="2" charset="0"/>
                        </a:rPr>
                        <a:t>FDA approval on April 12, 2019, for adults 22 and up with a BMI of </a:t>
                      </a:r>
                      <a:r>
                        <a:rPr lang="en-US" sz="1600" b="1" u="sng" dirty="0">
                          <a:latin typeface="Avenir Book" panose="02000503020000020003" pitchFamily="2" charset="0"/>
                        </a:rPr>
                        <a:t>25 to 40</a:t>
                      </a: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600" b="0" dirty="0">
                          <a:latin typeface="Avenir Book" panose="02000503020000020003" pitchFamily="2" charset="0"/>
                        </a:rPr>
                        <a:t>Expands in the stomach and small intestine after water intake to create a sense of fullness, helping reduce appetite and calorie intake without being absorbed or metabolized.</a:t>
                      </a: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600" b="0" dirty="0">
                          <a:latin typeface="Avenir Book" panose="02000503020000020003" pitchFamily="2" charset="0"/>
                        </a:rPr>
                        <a:t>In the initial 24-week GLOW study, participants taking </a:t>
                      </a:r>
                      <a:r>
                        <a:rPr lang="en-US" sz="1600" b="0" dirty="0" err="1">
                          <a:latin typeface="Avenir Book" panose="02000503020000020003" pitchFamily="2" charset="0"/>
                        </a:rPr>
                        <a:t>Plenity</a:t>
                      </a:r>
                      <a:r>
                        <a:rPr lang="en-US" sz="1600" b="0" dirty="0">
                          <a:latin typeface="Avenir Book" panose="02000503020000020003" pitchFamily="2" charset="0"/>
                        </a:rPr>
                        <a:t> lost an average of 6.4% of their body weight</a:t>
                      </a:r>
                    </a:p>
                  </a:txBody>
                  <a:tcPr/>
                </a:tc>
                <a:extLst>
                  <a:ext uri="{0D108BD9-81ED-4DB2-BD59-A6C34878D82A}">
                    <a16:rowId xmlns:a16="http://schemas.microsoft.com/office/drawing/2014/main" val="481458828"/>
                  </a:ext>
                </a:extLst>
              </a:tr>
              <a:tr h="370840">
                <a:tc>
                  <a:txBody>
                    <a:bodyPr/>
                    <a:lstStyle/>
                    <a:p>
                      <a:r>
                        <a:rPr lang="en-US" sz="1600" dirty="0">
                          <a:latin typeface="Avenir Book" panose="02000503020000020003" pitchFamily="2" charset="0"/>
                        </a:rPr>
                        <a:t>Dose</a:t>
                      </a:r>
                    </a:p>
                  </a:txBody>
                  <a:tcPr/>
                </a:tc>
                <a:tc>
                  <a:txBody>
                    <a:bodyPr/>
                    <a:lstStyle/>
                    <a:p>
                      <a:r>
                        <a:rPr lang="en-US" sz="1600" b="0" i="0" kern="1200" dirty="0">
                          <a:solidFill>
                            <a:schemeClr val="dk1"/>
                          </a:solidFill>
                          <a:effectLst/>
                          <a:latin typeface="Avenir Book" panose="02000503020000020003" pitchFamily="2" charset="0"/>
                          <a:ea typeface="+mn-ea"/>
                          <a:cs typeface="+mn-cs"/>
                        </a:rPr>
                        <a:t>2.25 g (3 capsules) twice daily (before lunch and dinner)</a:t>
                      </a:r>
                      <a:endParaRPr lang="en-US" sz="1600" b="0" dirty="0">
                        <a:latin typeface="Avenir Book" panose="02000503020000020003" pitchFamily="2" charset="0"/>
                      </a:endParaRPr>
                    </a:p>
                  </a:txBody>
                  <a:tcPr/>
                </a:tc>
                <a:extLst>
                  <a:ext uri="{0D108BD9-81ED-4DB2-BD59-A6C34878D82A}">
                    <a16:rowId xmlns:a16="http://schemas.microsoft.com/office/drawing/2014/main" val="1549606463"/>
                  </a:ext>
                </a:extLst>
              </a:tr>
              <a:tr h="370840">
                <a:tc>
                  <a:txBody>
                    <a:bodyPr/>
                    <a:lstStyle/>
                    <a:p>
                      <a:r>
                        <a:rPr lang="en-US" sz="1600" dirty="0">
                          <a:latin typeface="Avenir Book" panose="02000503020000020003" pitchFamily="2" charset="0"/>
                        </a:rPr>
                        <a:t>Side effects</a:t>
                      </a:r>
                    </a:p>
                  </a:txBody>
                  <a:tcPr/>
                </a:tc>
                <a:tc>
                  <a:txBody>
                    <a:bodyPr/>
                    <a:lstStyle/>
                    <a:p>
                      <a:r>
                        <a:rPr lang="en-US" sz="1600" b="0" dirty="0">
                          <a:latin typeface="Avenir Book" panose="02000503020000020003" pitchFamily="2" charset="0"/>
                        </a:rPr>
                        <a:t>bloating, constipation, nausea, diarrhea, abdominal discomfort</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600" b="0" dirty="0">
                          <a:latin typeface="Avenir Book" panose="02000503020000020003" pitchFamily="2" charset="0"/>
                        </a:rPr>
                        <a:t>History of bowel obstruction, gastroparesis, chronic malabsorption syndrome, pregnancy or breastfeeding</a:t>
                      </a:r>
                    </a:p>
                  </a:txBody>
                  <a:tcPr/>
                </a:tc>
                <a:extLst>
                  <a:ext uri="{0D108BD9-81ED-4DB2-BD59-A6C34878D82A}">
                    <a16:rowId xmlns:a16="http://schemas.microsoft.com/office/drawing/2014/main" val="3982197986"/>
                  </a:ext>
                </a:extLst>
              </a:tr>
              <a:tr h="370840">
                <a:tc>
                  <a:txBody>
                    <a:bodyPr/>
                    <a:lstStyle/>
                    <a:p>
                      <a:r>
                        <a:rPr lang="en-US" sz="1600" dirty="0">
                          <a:latin typeface="Avenir Book" panose="02000503020000020003" pitchFamily="2" charset="0"/>
                        </a:rPr>
                        <a:t>Additional outcomes</a:t>
                      </a:r>
                    </a:p>
                  </a:txBody>
                  <a:tcPr/>
                </a:tc>
                <a:tc>
                  <a:txBody>
                    <a:bodyPr/>
                    <a:lstStyle/>
                    <a:p>
                      <a:r>
                        <a:rPr lang="en-US" sz="1600" b="0" dirty="0">
                          <a:latin typeface="Avenir Book" panose="02000503020000020003" pitchFamily="2" charset="0"/>
                        </a:rPr>
                        <a:t>No absorption into the bloodstream. Functions as a device, not a medication.</a:t>
                      </a:r>
                      <a:br>
                        <a:rPr lang="en-US" sz="1600" b="0" dirty="0">
                          <a:latin typeface="Avenir Book" panose="02000503020000020003" pitchFamily="2" charset="0"/>
                        </a:rPr>
                      </a:br>
                      <a:r>
                        <a:rPr lang="en-US" sz="1600" b="0" dirty="0">
                          <a:latin typeface="Avenir Book" panose="02000503020000020003" pitchFamily="2" charset="0"/>
                        </a:rPr>
                        <a:t>DISCONTINUED DUE TO MANUFACTURER FINANCIAL DIFFICULTY</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91143258-7B53-2A14-6D67-AB501A4A4FA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5BF77540-899B-A6D2-4E76-96D0316B6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22C79FAE-1808-B79E-D80A-5B3FD6363E3D}"/>
              </a:ext>
            </a:extLst>
          </p:cNvPr>
          <p:cNvSpPr txBox="1"/>
          <p:nvPr/>
        </p:nvSpPr>
        <p:spPr>
          <a:xfrm>
            <a:off x="-1219076" y="5510291"/>
            <a:ext cx="6275170" cy="246221"/>
          </a:xfrm>
          <a:prstGeom prst="rect">
            <a:avLst/>
          </a:prstGeom>
          <a:noFill/>
        </p:spPr>
        <p:txBody>
          <a:bodyPr wrap="square" rtlCol="0">
            <a:spAutoFit/>
          </a:bodyPr>
          <a:lstStyle/>
          <a:p>
            <a:pPr algn="ctr"/>
            <a:r>
              <a:rPr lang="en-US" sz="1000" dirty="0">
                <a:latin typeface="Avenir Book" panose="02000503020000020003" pitchFamily="2" charset="0"/>
              </a:rPr>
              <a:t>* Special indication for BMI 25-40%</a:t>
            </a:r>
          </a:p>
        </p:txBody>
      </p:sp>
    </p:spTree>
    <p:extLst>
      <p:ext uri="{BB962C8B-B14F-4D97-AF65-F5344CB8AC3E}">
        <p14:creationId xmlns:p14="http://schemas.microsoft.com/office/powerpoint/2010/main" val="38032847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EAB99-E7C4-5301-8DA1-6756E6493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B2148-D2A8-0DBE-521A-8526EA886AC9}"/>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SHORT-TERM AOMs</a:t>
            </a:r>
          </a:p>
        </p:txBody>
      </p:sp>
      <p:pic>
        <p:nvPicPr>
          <p:cNvPr id="4" name="Picture 3">
            <a:extLst>
              <a:ext uri="{FF2B5EF4-FFF2-40B4-BE49-F238E27FC236}">
                <a16:creationId xmlns:a16="http://schemas.microsoft.com/office/drawing/2014/main" id="{F2515C29-ABB9-213A-FD5E-8C8B5462A3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AAB19301-534B-8BC8-ED38-649EE1F489B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40184513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AF61-B2CE-C4C7-D3BB-7C91D01F6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0DAF4-F350-6DBD-71BC-1A87B3F807B9}"/>
              </a:ext>
            </a:extLst>
          </p:cNvPr>
          <p:cNvSpPr>
            <a:spLocks noGrp="1"/>
          </p:cNvSpPr>
          <p:nvPr>
            <p:ph type="title"/>
          </p:nvPr>
        </p:nvSpPr>
        <p:spPr/>
        <p:txBody>
          <a:bodyPr/>
          <a:lstStyle/>
          <a:p>
            <a:pPr algn="ctr"/>
            <a:r>
              <a:rPr lang="en-US" dirty="0">
                <a:latin typeface="Avenir Book" panose="02000503020000020003" pitchFamily="2" charset="0"/>
              </a:rPr>
              <a:t>PHENTERMINE (ADIPEX-P, LOMAIRA)*</a:t>
            </a:r>
          </a:p>
        </p:txBody>
      </p:sp>
      <p:graphicFrame>
        <p:nvGraphicFramePr>
          <p:cNvPr id="6" name="Content Placeholder 5">
            <a:extLst>
              <a:ext uri="{FF2B5EF4-FFF2-40B4-BE49-F238E27FC236}">
                <a16:creationId xmlns:a16="http://schemas.microsoft.com/office/drawing/2014/main" id="{B91DB15B-D128-C292-72DB-31E00B8BE87A}"/>
              </a:ext>
            </a:extLst>
          </p:cNvPr>
          <p:cNvGraphicFramePr>
            <a:graphicFrameLocks noGrp="1"/>
          </p:cNvGraphicFramePr>
          <p:nvPr>
            <p:ph idx="1"/>
            <p:extLst>
              <p:ext uri="{D42A27DB-BD31-4B8C-83A1-F6EECF244321}">
                <p14:modId xmlns:p14="http://schemas.microsoft.com/office/powerpoint/2010/main" val="3267179702"/>
              </p:ext>
            </p:extLst>
          </p:nvPr>
        </p:nvGraphicFramePr>
        <p:xfrm>
          <a:off x="838200" y="1825625"/>
          <a:ext cx="10515600" cy="3637664"/>
        </p:xfrm>
        <a:graphic>
          <a:graphicData uri="http://schemas.openxmlformats.org/drawingml/2006/table">
            <a:tbl>
              <a:tblPr bandRow="1">
                <a:tableStyleId>{5C22544A-7EE6-4342-B048-85BDC9FD1C3A}</a:tableStyleId>
              </a:tblPr>
              <a:tblGrid>
                <a:gridCol w="3276600">
                  <a:extLst>
                    <a:ext uri="{9D8B030D-6E8A-4147-A177-3AD203B41FA5}">
                      <a16:colId xmlns:a16="http://schemas.microsoft.com/office/drawing/2014/main" val="211526369"/>
                    </a:ext>
                  </a:extLst>
                </a:gridCol>
                <a:gridCol w="7239000">
                  <a:extLst>
                    <a:ext uri="{9D8B030D-6E8A-4147-A177-3AD203B41FA5}">
                      <a16:colId xmlns:a16="http://schemas.microsoft.com/office/drawing/2014/main" val="503855829"/>
                    </a:ext>
                  </a:extLst>
                </a:gridCol>
              </a:tblGrid>
              <a:tr h="583542">
                <a:tc>
                  <a:txBody>
                    <a:bodyPr/>
                    <a:lstStyle/>
                    <a:p>
                      <a:r>
                        <a:rPr lang="en-US" sz="1600" dirty="0">
                          <a:latin typeface="Avenir Book" panose="02000503020000020003" pitchFamily="2" charset="0"/>
                        </a:rPr>
                        <a:t>Approval</a:t>
                      </a:r>
                    </a:p>
                  </a:txBody>
                  <a:tcPr/>
                </a:tc>
                <a:tc>
                  <a:txBody>
                    <a:bodyPr/>
                    <a:lstStyle/>
                    <a:p>
                      <a:r>
                        <a:rPr lang="en-US" sz="1200" dirty="0">
                          <a:latin typeface="Avenir Book" panose="02000503020000020003" pitchFamily="2" charset="0"/>
                        </a:rPr>
                        <a:t>FDA approved in 1952 for short-term use (12 weeks), study duration 2-52 weeks, approved for adolescents (defined as 17+)</a:t>
                      </a:r>
                    </a:p>
                  </a:txBody>
                  <a:tcPr/>
                </a:tc>
                <a:extLst>
                  <a:ext uri="{0D108BD9-81ED-4DB2-BD59-A6C34878D82A}">
                    <a16:rowId xmlns:a16="http://schemas.microsoft.com/office/drawing/2014/main" val="3097109697"/>
                  </a:ext>
                </a:extLst>
              </a:tr>
              <a:tr h="583542">
                <a:tc>
                  <a:txBody>
                    <a:bodyPr/>
                    <a:lstStyle/>
                    <a:p>
                      <a:r>
                        <a:rPr lang="en-US" sz="1600" dirty="0">
                          <a:latin typeface="Avenir Book" panose="02000503020000020003" pitchFamily="2" charset="0"/>
                        </a:rPr>
                        <a:t>Mechanism</a:t>
                      </a:r>
                    </a:p>
                  </a:txBody>
                  <a:tcPr/>
                </a:tc>
                <a:tc>
                  <a:txBody>
                    <a:bodyPr/>
                    <a:lstStyle/>
                    <a:p>
                      <a:r>
                        <a:rPr lang="en-US" sz="1200" dirty="0">
                          <a:latin typeface="Avenir Book" panose="02000503020000020003" pitchFamily="2" charset="0"/>
                        </a:rPr>
                        <a:t>Norepinephrine (NE) – releasing agent reduces reuptake of NE from the synapse, effects serotonin and dopamine reuptake </a:t>
                      </a:r>
                    </a:p>
                  </a:txBody>
                  <a:tcPr/>
                </a:tc>
                <a:extLst>
                  <a:ext uri="{0D108BD9-81ED-4DB2-BD59-A6C34878D82A}">
                    <a16:rowId xmlns:a16="http://schemas.microsoft.com/office/drawing/2014/main" val="3243757339"/>
                  </a:ext>
                </a:extLst>
              </a:tr>
              <a:tr h="338084">
                <a:tc>
                  <a:txBody>
                    <a:bodyPr/>
                    <a:lstStyle/>
                    <a:p>
                      <a:r>
                        <a:rPr lang="en-US" sz="1600" dirty="0">
                          <a:latin typeface="Avenir Book" panose="02000503020000020003" pitchFamily="2" charset="0"/>
                        </a:rPr>
                        <a:t>Percent weight loss</a:t>
                      </a:r>
                    </a:p>
                  </a:txBody>
                  <a:tcPr/>
                </a:tc>
                <a:tc>
                  <a:txBody>
                    <a:bodyPr/>
                    <a:lstStyle/>
                    <a:p>
                      <a:r>
                        <a:rPr lang="en-US" sz="1200" dirty="0">
                          <a:latin typeface="Avenir Book" panose="02000503020000020003" pitchFamily="2" charset="0"/>
                        </a:rPr>
                        <a:t>5-7.8%</a:t>
                      </a:r>
                    </a:p>
                  </a:txBody>
                  <a:tcPr/>
                </a:tc>
                <a:extLst>
                  <a:ext uri="{0D108BD9-81ED-4DB2-BD59-A6C34878D82A}">
                    <a16:rowId xmlns:a16="http://schemas.microsoft.com/office/drawing/2014/main" val="481458828"/>
                  </a:ext>
                </a:extLst>
              </a:tr>
              <a:tr h="338084">
                <a:tc>
                  <a:txBody>
                    <a:bodyPr/>
                    <a:lstStyle/>
                    <a:p>
                      <a:r>
                        <a:rPr lang="en-US" sz="1600" dirty="0">
                          <a:latin typeface="Avenir Book" panose="02000503020000020003" pitchFamily="2" charset="0"/>
                        </a:rPr>
                        <a:t>Dose</a:t>
                      </a:r>
                    </a:p>
                  </a:txBody>
                  <a:tcPr/>
                </a:tc>
                <a:tc>
                  <a:txBody>
                    <a:bodyPr/>
                    <a:lstStyle/>
                    <a:p>
                      <a:r>
                        <a:rPr lang="en-US" sz="1200" dirty="0">
                          <a:latin typeface="Avenir Book" panose="02000503020000020003" pitchFamily="2" charset="0"/>
                        </a:rPr>
                        <a:t>8-37.5mg, lower doses 2-3x daily</a:t>
                      </a:r>
                    </a:p>
                  </a:txBody>
                  <a:tcPr/>
                </a:tc>
                <a:extLst>
                  <a:ext uri="{0D108BD9-81ED-4DB2-BD59-A6C34878D82A}">
                    <a16:rowId xmlns:a16="http://schemas.microsoft.com/office/drawing/2014/main" val="1549606463"/>
                  </a:ext>
                </a:extLst>
              </a:tr>
              <a:tr h="583542">
                <a:tc>
                  <a:txBody>
                    <a:bodyPr/>
                    <a:lstStyle/>
                    <a:p>
                      <a:r>
                        <a:rPr lang="en-US" sz="1600" dirty="0">
                          <a:latin typeface="Avenir Book" panose="02000503020000020003" pitchFamily="2" charset="0"/>
                        </a:rPr>
                        <a:t>Side effects</a:t>
                      </a:r>
                    </a:p>
                  </a:txBody>
                  <a:tcPr/>
                </a:tc>
                <a:tc>
                  <a:txBody>
                    <a:bodyPr/>
                    <a:lstStyle/>
                    <a:p>
                      <a:r>
                        <a:rPr lang="en-US" sz="1200" dirty="0">
                          <a:latin typeface="Avenir Book" panose="02000503020000020003" pitchFamily="2" charset="0"/>
                        </a:rPr>
                        <a:t>Palpitations, tachycardia, increased blood pressure, </a:t>
                      </a:r>
                      <a:r>
                        <a:rPr lang="en-US" sz="1200" dirty="0">
                          <a:solidFill>
                            <a:srgbClr val="FF0000"/>
                          </a:solidFill>
                          <a:latin typeface="Avenir Book" panose="02000503020000020003" pitchFamily="2" charset="0"/>
                        </a:rPr>
                        <a:t>ischemic events</a:t>
                      </a:r>
                      <a:r>
                        <a:rPr lang="en-US" sz="1200" dirty="0">
                          <a:latin typeface="Avenir Book" panose="02000503020000020003" pitchFamily="2" charset="0"/>
                        </a:rPr>
                        <a:t>, insomnia, anxiety, headache, psychosis, euphoria, dysphoria, tremor</a:t>
                      </a:r>
                    </a:p>
                  </a:txBody>
                  <a:tcPr/>
                </a:tc>
                <a:extLst>
                  <a:ext uri="{0D108BD9-81ED-4DB2-BD59-A6C34878D82A}">
                    <a16:rowId xmlns:a16="http://schemas.microsoft.com/office/drawing/2014/main" val="107626233"/>
                  </a:ext>
                </a:extLst>
              </a:tr>
              <a:tr h="570790">
                <a:tc>
                  <a:txBody>
                    <a:bodyPr/>
                    <a:lstStyle/>
                    <a:p>
                      <a:r>
                        <a:rPr lang="en-US" sz="1600" dirty="0">
                          <a:latin typeface="Avenir Book" panose="02000503020000020003" pitchFamily="2" charset="0"/>
                        </a:rPr>
                        <a:t>Contraindications/Cautions</a:t>
                      </a:r>
                    </a:p>
                  </a:txBody>
                  <a:tcPr/>
                </a:tc>
                <a:tc>
                  <a:txBody>
                    <a:bodyPr/>
                    <a:lstStyle/>
                    <a:p>
                      <a:r>
                        <a:rPr lang="en-US" sz="1200" dirty="0">
                          <a:latin typeface="Avenir Book" panose="02000503020000020003" pitchFamily="2" charset="0"/>
                        </a:rPr>
                        <a:t>Pregnancy, breastfeeding, history of heart disease, uncontrolled blood pressure, hyperthyroidism, glaucoma, history of substance abuse, </a:t>
                      </a:r>
                      <a:r>
                        <a:rPr lang="en-US" sz="1200" dirty="0" err="1">
                          <a:latin typeface="Avenir Book" panose="02000503020000020003" pitchFamily="2" charset="0"/>
                        </a:rPr>
                        <a:t>MAOi</a:t>
                      </a:r>
                      <a:r>
                        <a:rPr lang="en-US" sz="1200" dirty="0">
                          <a:latin typeface="Avenir Book" panose="02000503020000020003" pitchFamily="2" charset="0"/>
                        </a:rPr>
                        <a:t> use, </a:t>
                      </a:r>
                      <a:r>
                        <a:rPr lang="en-US" sz="1200" dirty="0">
                          <a:solidFill>
                            <a:srgbClr val="FF0000"/>
                          </a:solidFill>
                          <a:latin typeface="Avenir Book" panose="02000503020000020003" pitchFamily="2" charset="0"/>
                        </a:rPr>
                        <a:t>concurrent stimulant use</a:t>
                      </a:r>
                    </a:p>
                  </a:txBody>
                  <a:tcPr/>
                </a:tc>
                <a:extLst>
                  <a:ext uri="{0D108BD9-81ED-4DB2-BD59-A6C34878D82A}">
                    <a16:rowId xmlns:a16="http://schemas.microsoft.com/office/drawing/2014/main" val="3982197986"/>
                  </a:ext>
                </a:extLst>
              </a:tr>
              <a:tr h="0">
                <a:tc>
                  <a:txBody>
                    <a:bodyPr/>
                    <a:lstStyle/>
                    <a:p>
                      <a:r>
                        <a:rPr lang="en-US" sz="1600" dirty="0">
                          <a:latin typeface="Avenir Book" panose="02000503020000020003" pitchFamily="2" charset="0"/>
                        </a:rPr>
                        <a:t>Additional outcomes</a:t>
                      </a:r>
                    </a:p>
                  </a:txBody>
                  <a:tcPr/>
                </a:tc>
                <a:tc>
                  <a:txBody>
                    <a:bodyPr/>
                    <a:lstStyle/>
                    <a:p>
                      <a:r>
                        <a:rPr lang="en-US" sz="1200" dirty="0">
                          <a:latin typeface="Avenir Book" panose="02000503020000020003" pitchFamily="2" charset="0"/>
                        </a:rPr>
                        <a:t>Controlled substance, Long term use (off-label) associated with mild elevations in blood pressure (+3 points SBP), stimulant medications are generally limited due to concerns for side effects (hypertension, tachycardia) and risk of addiction, Most well studied of all stimulant based AOMs </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2986B943-7E71-E134-C4D2-39E3187F4DB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83BADD3E-0F70-6D2D-33E0-B10F30F37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A6F0374D-5B5E-C067-E8C5-DA9CC0EAAD80}"/>
              </a:ext>
            </a:extLst>
          </p:cNvPr>
          <p:cNvSpPr txBox="1"/>
          <p:nvPr/>
        </p:nvSpPr>
        <p:spPr>
          <a:xfrm>
            <a:off x="838201" y="5469540"/>
            <a:ext cx="10515600" cy="400110"/>
          </a:xfrm>
          <a:prstGeom prst="rect">
            <a:avLst/>
          </a:prstGeom>
          <a:noFill/>
        </p:spPr>
        <p:txBody>
          <a:bodyPr wrap="square" rtlCol="0">
            <a:spAutoFit/>
          </a:bodyPr>
          <a:lstStyle/>
          <a:p>
            <a:r>
              <a:rPr lang="en-US" sz="1000" dirty="0">
                <a:latin typeface="Avenir Book" panose="02000503020000020003" pitchFamily="2" charset="0"/>
              </a:rPr>
              <a:t>*Other short acting stimulant-based medications include diethylpropion, phendimetrazine, and </a:t>
            </a:r>
            <a:r>
              <a:rPr lang="en-US" sz="1000" dirty="0" err="1">
                <a:latin typeface="Avenir Book" panose="02000503020000020003" pitchFamily="2" charset="0"/>
              </a:rPr>
              <a:t>benzphetamine</a:t>
            </a:r>
            <a:r>
              <a:rPr lang="en-US" sz="1000" dirty="0">
                <a:latin typeface="Avenir Book" panose="02000503020000020003" pitchFamily="2" charset="0"/>
              </a:rPr>
              <a:t>. Of these, phentermine has been studied the most extensively and has the most favorable safety profile. </a:t>
            </a:r>
          </a:p>
        </p:txBody>
      </p:sp>
    </p:spTree>
    <p:extLst>
      <p:ext uri="{BB962C8B-B14F-4D97-AF65-F5344CB8AC3E}">
        <p14:creationId xmlns:p14="http://schemas.microsoft.com/office/powerpoint/2010/main" val="12617835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81E42A-B814-D4D1-BEC1-0F73F8816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70684-725A-7C51-457C-EDAF8EAAF020}"/>
              </a:ext>
            </a:extLst>
          </p:cNvPr>
          <p:cNvSpPr>
            <a:spLocks noGrp="1"/>
          </p:cNvSpPr>
          <p:nvPr>
            <p:ph type="title"/>
          </p:nvPr>
        </p:nvSpPr>
        <p:spPr/>
        <p:txBody>
          <a:bodyPr/>
          <a:lstStyle/>
          <a:p>
            <a:pPr algn="ctr"/>
            <a:r>
              <a:rPr lang="en-US" dirty="0">
                <a:latin typeface="Avenir Book" panose="02000503020000020003" pitchFamily="2" charset="0"/>
              </a:rPr>
              <a:t>DIETHYLPROPION</a:t>
            </a:r>
          </a:p>
        </p:txBody>
      </p:sp>
      <p:graphicFrame>
        <p:nvGraphicFramePr>
          <p:cNvPr id="6" name="Content Placeholder 5">
            <a:extLst>
              <a:ext uri="{FF2B5EF4-FFF2-40B4-BE49-F238E27FC236}">
                <a16:creationId xmlns:a16="http://schemas.microsoft.com/office/drawing/2014/main" id="{56FB1B7D-E9B4-1572-E0CC-959109C4BF32}"/>
              </a:ext>
            </a:extLst>
          </p:cNvPr>
          <p:cNvGraphicFramePr>
            <a:graphicFrameLocks noGrp="1"/>
          </p:cNvGraphicFramePr>
          <p:nvPr>
            <p:ph idx="1"/>
            <p:extLst>
              <p:ext uri="{D42A27DB-BD31-4B8C-83A1-F6EECF244321}">
                <p14:modId xmlns:p14="http://schemas.microsoft.com/office/powerpoint/2010/main" val="140802464"/>
              </p:ext>
            </p:extLst>
          </p:nvPr>
        </p:nvGraphicFramePr>
        <p:xfrm>
          <a:off x="838200" y="1825625"/>
          <a:ext cx="10515600" cy="3837961"/>
        </p:xfrm>
        <a:graphic>
          <a:graphicData uri="http://schemas.openxmlformats.org/drawingml/2006/table">
            <a:tbl>
              <a:tblPr bandRow="1">
                <a:tableStyleId>{5C22544A-7EE6-4342-B048-85BDC9FD1C3A}</a:tableStyleId>
              </a:tblPr>
              <a:tblGrid>
                <a:gridCol w="3276600">
                  <a:extLst>
                    <a:ext uri="{9D8B030D-6E8A-4147-A177-3AD203B41FA5}">
                      <a16:colId xmlns:a16="http://schemas.microsoft.com/office/drawing/2014/main" val="211526369"/>
                    </a:ext>
                  </a:extLst>
                </a:gridCol>
                <a:gridCol w="7239000">
                  <a:extLst>
                    <a:ext uri="{9D8B030D-6E8A-4147-A177-3AD203B41FA5}">
                      <a16:colId xmlns:a16="http://schemas.microsoft.com/office/drawing/2014/main" val="503855829"/>
                    </a:ext>
                  </a:extLst>
                </a:gridCol>
              </a:tblGrid>
              <a:tr h="583542">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1959 for short-term use (12 weeks), approved for adolescents (defined as 16+)</a:t>
                      </a:r>
                    </a:p>
                  </a:txBody>
                  <a:tcPr/>
                </a:tc>
                <a:extLst>
                  <a:ext uri="{0D108BD9-81ED-4DB2-BD59-A6C34878D82A}">
                    <a16:rowId xmlns:a16="http://schemas.microsoft.com/office/drawing/2014/main" val="3097109697"/>
                  </a:ext>
                </a:extLst>
              </a:tr>
              <a:tr h="583542">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Norepinephrine (NE) – releasing agent reduces reuptake of NE from the synapse, effects serotonin and dopamine reuptake </a:t>
                      </a:r>
                    </a:p>
                  </a:txBody>
                  <a:tcPr/>
                </a:tc>
                <a:extLst>
                  <a:ext uri="{0D108BD9-81ED-4DB2-BD59-A6C34878D82A}">
                    <a16:rowId xmlns:a16="http://schemas.microsoft.com/office/drawing/2014/main" val="3243757339"/>
                  </a:ext>
                </a:extLst>
              </a:tr>
              <a:tr h="338084">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5-7.8%</a:t>
                      </a:r>
                    </a:p>
                  </a:txBody>
                  <a:tcPr/>
                </a:tc>
                <a:extLst>
                  <a:ext uri="{0D108BD9-81ED-4DB2-BD59-A6C34878D82A}">
                    <a16:rowId xmlns:a16="http://schemas.microsoft.com/office/drawing/2014/main" val="481458828"/>
                  </a:ext>
                </a:extLst>
              </a:tr>
              <a:tr h="338084">
                <a:tc>
                  <a:txBody>
                    <a:bodyPr/>
                    <a:lstStyle/>
                    <a:p>
                      <a:r>
                        <a:rPr lang="en-US" sz="1600" dirty="0">
                          <a:latin typeface="Avenir Book" panose="02000503020000020003" pitchFamily="2" charset="0"/>
                        </a:rPr>
                        <a:t>Dose</a:t>
                      </a:r>
                    </a:p>
                  </a:txBody>
                  <a:tcPr/>
                </a:tc>
                <a:tc>
                  <a:txBody>
                    <a:bodyPr/>
                    <a:lstStyle/>
                    <a:p>
                      <a:r>
                        <a:rPr lang="en-US" sz="1600" b="0" i="0" kern="1200" dirty="0">
                          <a:solidFill>
                            <a:schemeClr val="dk1"/>
                          </a:solidFill>
                          <a:effectLst/>
                          <a:latin typeface="Avenir Book" panose="02000503020000020003" pitchFamily="2" charset="0"/>
                          <a:ea typeface="+mn-ea"/>
                          <a:cs typeface="+mn-cs"/>
                        </a:rPr>
                        <a:t>Immediate release: 25 mg 3 times daily 1 hour before meals</a:t>
                      </a:r>
                    </a:p>
                    <a:p>
                      <a:r>
                        <a:rPr lang="en-US" sz="1600" b="0" i="0" kern="1200" dirty="0">
                          <a:solidFill>
                            <a:schemeClr val="dk1"/>
                          </a:solidFill>
                          <a:effectLst/>
                          <a:latin typeface="Avenir Book" panose="02000503020000020003" pitchFamily="2" charset="0"/>
                          <a:ea typeface="+mn-ea"/>
                          <a:cs typeface="+mn-cs"/>
                        </a:rPr>
                        <a:t>Controlled release: 75 mg once daily in the midmorning</a:t>
                      </a:r>
                      <a:endParaRPr lang="en-US" sz="1600" b="0" dirty="0">
                        <a:latin typeface="Avenir Book" panose="02000503020000020003" pitchFamily="2" charset="0"/>
                      </a:endParaRPr>
                    </a:p>
                  </a:txBody>
                  <a:tcPr/>
                </a:tc>
                <a:extLst>
                  <a:ext uri="{0D108BD9-81ED-4DB2-BD59-A6C34878D82A}">
                    <a16:rowId xmlns:a16="http://schemas.microsoft.com/office/drawing/2014/main" val="1549606463"/>
                  </a:ext>
                </a:extLst>
              </a:tr>
              <a:tr h="583542">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Palpitations, tachycardia, increased blood pressure, </a:t>
                      </a:r>
                      <a:r>
                        <a:rPr lang="en-US" sz="1600" dirty="0">
                          <a:solidFill>
                            <a:srgbClr val="FF0000"/>
                          </a:solidFill>
                          <a:latin typeface="Avenir Book" panose="02000503020000020003" pitchFamily="2" charset="0"/>
                        </a:rPr>
                        <a:t>ischemic events</a:t>
                      </a:r>
                      <a:r>
                        <a:rPr lang="en-US" sz="1600" dirty="0">
                          <a:latin typeface="Avenir Book" panose="02000503020000020003" pitchFamily="2" charset="0"/>
                        </a:rPr>
                        <a:t>, insomnia, anxiety, headache, psychosis, euphoria, dysphoria, tremor</a:t>
                      </a:r>
                    </a:p>
                  </a:txBody>
                  <a:tcPr/>
                </a:tc>
                <a:extLst>
                  <a:ext uri="{0D108BD9-81ED-4DB2-BD59-A6C34878D82A}">
                    <a16:rowId xmlns:a16="http://schemas.microsoft.com/office/drawing/2014/main" val="107626233"/>
                  </a:ext>
                </a:extLst>
              </a:tr>
              <a:tr h="591011">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Pregnancy, breastfeeding, history of heart disease, uncontrolled blood pressure, hyperthyroidism, glaucoma, history of substance abuse, </a:t>
                      </a:r>
                      <a:r>
                        <a:rPr lang="en-US" sz="1600" dirty="0" err="1">
                          <a:latin typeface="Avenir Book" panose="02000503020000020003" pitchFamily="2" charset="0"/>
                        </a:rPr>
                        <a:t>MAOi</a:t>
                      </a:r>
                      <a:r>
                        <a:rPr lang="en-US" sz="1600" dirty="0">
                          <a:latin typeface="Avenir Book" panose="02000503020000020003" pitchFamily="2" charset="0"/>
                        </a:rPr>
                        <a:t> use</a:t>
                      </a:r>
                    </a:p>
                  </a:txBody>
                  <a:tcPr/>
                </a:tc>
                <a:extLst>
                  <a:ext uri="{0D108BD9-81ED-4DB2-BD59-A6C34878D82A}">
                    <a16:rowId xmlns:a16="http://schemas.microsoft.com/office/drawing/2014/main" val="3982197986"/>
                  </a:ext>
                </a:extLst>
              </a:tr>
              <a:tr h="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Controlled substance, stimulant medications are generally limited due to concerns for side effects (hypertension, tachycardia) and risk of addiction </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7489906A-DE1F-5524-2490-47BCA63302C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F63E74A7-9A73-0D0A-AFCA-8929D2E927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527627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308A0FF-9202-24A3-C5CA-51873B809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0F1D2-7CAB-CDE6-5DB6-78E894302EFE}"/>
              </a:ext>
            </a:extLst>
          </p:cNvPr>
          <p:cNvSpPr>
            <a:spLocks noGrp="1"/>
          </p:cNvSpPr>
          <p:nvPr>
            <p:ph type="title"/>
          </p:nvPr>
        </p:nvSpPr>
        <p:spPr/>
        <p:txBody>
          <a:bodyPr/>
          <a:lstStyle/>
          <a:p>
            <a:pPr algn="ctr"/>
            <a:r>
              <a:rPr lang="en-US" dirty="0">
                <a:latin typeface="Avenir Book" panose="02000503020000020003" pitchFamily="2" charset="0"/>
              </a:rPr>
              <a:t>PHENDIMETRAZINE</a:t>
            </a:r>
          </a:p>
        </p:txBody>
      </p:sp>
      <p:graphicFrame>
        <p:nvGraphicFramePr>
          <p:cNvPr id="6" name="Content Placeholder 5">
            <a:extLst>
              <a:ext uri="{FF2B5EF4-FFF2-40B4-BE49-F238E27FC236}">
                <a16:creationId xmlns:a16="http://schemas.microsoft.com/office/drawing/2014/main" id="{89ED37BB-2F4F-73E2-2AC6-E30155432E75}"/>
              </a:ext>
            </a:extLst>
          </p:cNvPr>
          <p:cNvGraphicFramePr>
            <a:graphicFrameLocks noGrp="1"/>
          </p:cNvGraphicFramePr>
          <p:nvPr>
            <p:ph idx="1"/>
            <p:extLst>
              <p:ext uri="{D42A27DB-BD31-4B8C-83A1-F6EECF244321}">
                <p14:modId xmlns:p14="http://schemas.microsoft.com/office/powerpoint/2010/main" val="4065095010"/>
              </p:ext>
            </p:extLst>
          </p:nvPr>
        </p:nvGraphicFramePr>
        <p:xfrm>
          <a:off x="838200" y="1825625"/>
          <a:ext cx="10515600" cy="3837961"/>
        </p:xfrm>
        <a:graphic>
          <a:graphicData uri="http://schemas.openxmlformats.org/drawingml/2006/table">
            <a:tbl>
              <a:tblPr bandRow="1">
                <a:tableStyleId>{5C22544A-7EE6-4342-B048-85BDC9FD1C3A}</a:tableStyleId>
              </a:tblPr>
              <a:tblGrid>
                <a:gridCol w="3276600">
                  <a:extLst>
                    <a:ext uri="{9D8B030D-6E8A-4147-A177-3AD203B41FA5}">
                      <a16:colId xmlns:a16="http://schemas.microsoft.com/office/drawing/2014/main" val="211526369"/>
                    </a:ext>
                  </a:extLst>
                </a:gridCol>
                <a:gridCol w="7239000">
                  <a:extLst>
                    <a:ext uri="{9D8B030D-6E8A-4147-A177-3AD203B41FA5}">
                      <a16:colId xmlns:a16="http://schemas.microsoft.com/office/drawing/2014/main" val="503855829"/>
                    </a:ext>
                  </a:extLst>
                </a:gridCol>
              </a:tblGrid>
              <a:tr h="583542">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1959 for short-term use (12 weeks), approved for adolescents (defined as 17+)</a:t>
                      </a:r>
                    </a:p>
                  </a:txBody>
                  <a:tcPr/>
                </a:tc>
                <a:extLst>
                  <a:ext uri="{0D108BD9-81ED-4DB2-BD59-A6C34878D82A}">
                    <a16:rowId xmlns:a16="http://schemas.microsoft.com/office/drawing/2014/main" val="3097109697"/>
                  </a:ext>
                </a:extLst>
              </a:tr>
              <a:tr h="583542">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Norepinephrine (NE) – releasing agent reduces reuptake of NE from the synapse, effects serotonin and dopamine reuptake </a:t>
                      </a:r>
                    </a:p>
                  </a:txBody>
                  <a:tcPr/>
                </a:tc>
                <a:extLst>
                  <a:ext uri="{0D108BD9-81ED-4DB2-BD59-A6C34878D82A}">
                    <a16:rowId xmlns:a16="http://schemas.microsoft.com/office/drawing/2014/main" val="3243757339"/>
                  </a:ext>
                </a:extLst>
              </a:tr>
              <a:tr h="338084">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5-7.8%</a:t>
                      </a:r>
                    </a:p>
                  </a:txBody>
                  <a:tcPr/>
                </a:tc>
                <a:extLst>
                  <a:ext uri="{0D108BD9-81ED-4DB2-BD59-A6C34878D82A}">
                    <a16:rowId xmlns:a16="http://schemas.microsoft.com/office/drawing/2014/main" val="481458828"/>
                  </a:ext>
                </a:extLst>
              </a:tr>
              <a:tr h="338084">
                <a:tc>
                  <a:txBody>
                    <a:bodyPr/>
                    <a:lstStyle/>
                    <a:p>
                      <a:r>
                        <a:rPr lang="en-US" sz="1600" dirty="0">
                          <a:latin typeface="Avenir Book" panose="02000503020000020003" pitchFamily="2" charset="0"/>
                        </a:rPr>
                        <a:t>Dose</a:t>
                      </a:r>
                    </a:p>
                  </a:txBody>
                  <a:tcPr/>
                </a:tc>
                <a:tc>
                  <a:txBody>
                    <a:bodyPr/>
                    <a:lstStyle/>
                    <a:p>
                      <a:r>
                        <a:rPr lang="en-US" sz="1600" b="0" i="0" kern="1200" dirty="0">
                          <a:solidFill>
                            <a:schemeClr val="dk1"/>
                          </a:solidFill>
                          <a:effectLst/>
                          <a:latin typeface="Avenir Book" panose="02000503020000020003" pitchFamily="2" charset="0"/>
                          <a:ea typeface="+mn-ea"/>
                          <a:cs typeface="+mn-cs"/>
                        </a:rPr>
                        <a:t>Extended release: 105 mg once daily 30 to 60 minutes before morning meal</a:t>
                      </a:r>
                    </a:p>
                    <a:p>
                      <a:r>
                        <a:rPr lang="en-US" sz="1600" b="0" i="0" kern="1200" dirty="0">
                          <a:solidFill>
                            <a:schemeClr val="dk1"/>
                          </a:solidFill>
                          <a:effectLst/>
                          <a:latin typeface="Avenir Book" panose="02000503020000020003" pitchFamily="2" charset="0"/>
                          <a:ea typeface="+mn-ea"/>
                          <a:cs typeface="+mn-cs"/>
                        </a:rPr>
                        <a:t>Immediate release: 17.5 to 35 mg 2 or 3 times daily, 1 hour before meals</a:t>
                      </a:r>
                    </a:p>
                  </a:txBody>
                  <a:tcPr/>
                </a:tc>
                <a:extLst>
                  <a:ext uri="{0D108BD9-81ED-4DB2-BD59-A6C34878D82A}">
                    <a16:rowId xmlns:a16="http://schemas.microsoft.com/office/drawing/2014/main" val="1549606463"/>
                  </a:ext>
                </a:extLst>
              </a:tr>
              <a:tr h="583542">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Palpitations, tachycardia, increased blood pressure, </a:t>
                      </a:r>
                      <a:r>
                        <a:rPr lang="en-US" sz="1600" dirty="0">
                          <a:solidFill>
                            <a:srgbClr val="FF0000"/>
                          </a:solidFill>
                          <a:latin typeface="Avenir Book" panose="02000503020000020003" pitchFamily="2" charset="0"/>
                        </a:rPr>
                        <a:t>ischemic events</a:t>
                      </a:r>
                      <a:r>
                        <a:rPr lang="en-US" sz="1600" dirty="0">
                          <a:latin typeface="Avenir Book" panose="02000503020000020003" pitchFamily="2" charset="0"/>
                        </a:rPr>
                        <a:t>, insomnia, anxiety, headache, psychosis, euphoria, dysphoria, tremor</a:t>
                      </a:r>
                    </a:p>
                  </a:txBody>
                  <a:tcPr/>
                </a:tc>
                <a:extLst>
                  <a:ext uri="{0D108BD9-81ED-4DB2-BD59-A6C34878D82A}">
                    <a16:rowId xmlns:a16="http://schemas.microsoft.com/office/drawing/2014/main" val="107626233"/>
                  </a:ext>
                </a:extLst>
              </a:tr>
              <a:tr h="591011">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Pregnancy, breastfeeding, history of heart disease, uncontrolled blood pressure, hyperthyroidism, glaucoma, history of substance abuse, </a:t>
                      </a:r>
                      <a:r>
                        <a:rPr lang="en-US" sz="1600" dirty="0" err="1">
                          <a:latin typeface="Avenir Book" panose="02000503020000020003" pitchFamily="2" charset="0"/>
                        </a:rPr>
                        <a:t>MAOi</a:t>
                      </a:r>
                      <a:r>
                        <a:rPr lang="en-US" sz="1600" dirty="0">
                          <a:latin typeface="Avenir Book" panose="02000503020000020003" pitchFamily="2" charset="0"/>
                        </a:rPr>
                        <a:t> use</a:t>
                      </a:r>
                    </a:p>
                  </a:txBody>
                  <a:tcPr/>
                </a:tc>
                <a:extLst>
                  <a:ext uri="{0D108BD9-81ED-4DB2-BD59-A6C34878D82A}">
                    <a16:rowId xmlns:a16="http://schemas.microsoft.com/office/drawing/2014/main" val="3982197986"/>
                  </a:ext>
                </a:extLst>
              </a:tr>
              <a:tr h="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Controlled substance, stimulant medications are generally limited due to concerns for side effects (hypertension, tachycardia) and risk of addiction </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2E9EB9AF-353F-FDF9-9EB0-CF0DB1B60A4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5CEBDBE4-B65E-46E8-B1AF-60BB65F47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6465086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74A2E2-E43F-9EE3-15F4-7EA47B4D9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1F17F-E6BA-BADA-0BFE-7DD42CB7CDC1}"/>
              </a:ext>
            </a:extLst>
          </p:cNvPr>
          <p:cNvSpPr>
            <a:spLocks noGrp="1"/>
          </p:cNvSpPr>
          <p:nvPr>
            <p:ph type="title"/>
          </p:nvPr>
        </p:nvSpPr>
        <p:spPr/>
        <p:txBody>
          <a:bodyPr/>
          <a:lstStyle/>
          <a:p>
            <a:pPr algn="ctr"/>
            <a:r>
              <a:rPr lang="en-US" dirty="0">
                <a:latin typeface="Avenir Book" panose="02000503020000020003" pitchFamily="2" charset="0"/>
              </a:rPr>
              <a:t>BENZPHETAMINE</a:t>
            </a:r>
          </a:p>
        </p:txBody>
      </p:sp>
      <p:graphicFrame>
        <p:nvGraphicFramePr>
          <p:cNvPr id="6" name="Content Placeholder 5">
            <a:extLst>
              <a:ext uri="{FF2B5EF4-FFF2-40B4-BE49-F238E27FC236}">
                <a16:creationId xmlns:a16="http://schemas.microsoft.com/office/drawing/2014/main" id="{9761DB08-B0A1-94CC-9474-5CB24FE04267}"/>
              </a:ext>
            </a:extLst>
          </p:cNvPr>
          <p:cNvGraphicFramePr>
            <a:graphicFrameLocks noGrp="1"/>
          </p:cNvGraphicFramePr>
          <p:nvPr>
            <p:ph idx="1"/>
            <p:extLst>
              <p:ext uri="{D42A27DB-BD31-4B8C-83A1-F6EECF244321}">
                <p14:modId xmlns:p14="http://schemas.microsoft.com/office/powerpoint/2010/main" val="3707314542"/>
              </p:ext>
            </p:extLst>
          </p:nvPr>
        </p:nvGraphicFramePr>
        <p:xfrm>
          <a:off x="838200" y="1825625"/>
          <a:ext cx="10515600" cy="3837961"/>
        </p:xfrm>
        <a:graphic>
          <a:graphicData uri="http://schemas.openxmlformats.org/drawingml/2006/table">
            <a:tbl>
              <a:tblPr bandRow="1">
                <a:tableStyleId>{5C22544A-7EE6-4342-B048-85BDC9FD1C3A}</a:tableStyleId>
              </a:tblPr>
              <a:tblGrid>
                <a:gridCol w="3276600">
                  <a:extLst>
                    <a:ext uri="{9D8B030D-6E8A-4147-A177-3AD203B41FA5}">
                      <a16:colId xmlns:a16="http://schemas.microsoft.com/office/drawing/2014/main" val="211526369"/>
                    </a:ext>
                  </a:extLst>
                </a:gridCol>
                <a:gridCol w="7239000">
                  <a:extLst>
                    <a:ext uri="{9D8B030D-6E8A-4147-A177-3AD203B41FA5}">
                      <a16:colId xmlns:a16="http://schemas.microsoft.com/office/drawing/2014/main" val="503855829"/>
                    </a:ext>
                  </a:extLst>
                </a:gridCol>
              </a:tblGrid>
              <a:tr h="583542">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in 1960 for short-term use (12 weeks), approved for adolescents (defined as 17+)</a:t>
                      </a:r>
                    </a:p>
                  </a:txBody>
                  <a:tcPr/>
                </a:tc>
                <a:extLst>
                  <a:ext uri="{0D108BD9-81ED-4DB2-BD59-A6C34878D82A}">
                    <a16:rowId xmlns:a16="http://schemas.microsoft.com/office/drawing/2014/main" val="3097109697"/>
                  </a:ext>
                </a:extLst>
              </a:tr>
              <a:tr h="583542">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Norepinephrine (NE) – releasing agent reduces reuptake of NE from the synapse, effects serotonin and dopamine reuptake </a:t>
                      </a:r>
                    </a:p>
                  </a:txBody>
                  <a:tcPr/>
                </a:tc>
                <a:extLst>
                  <a:ext uri="{0D108BD9-81ED-4DB2-BD59-A6C34878D82A}">
                    <a16:rowId xmlns:a16="http://schemas.microsoft.com/office/drawing/2014/main" val="3243757339"/>
                  </a:ext>
                </a:extLst>
              </a:tr>
              <a:tr h="338084">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5-7.8%</a:t>
                      </a:r>
                    </a:p>
                  </a:txBody>
                  <a:tcPr/>
                </a:tc>
                <a:extLst>
                  <a:ext uri="{0D108BD9-81ED-4DB2-BD59-A6C34878D82A}">
                    <a16:rowId xmlns:a16="http://schemas.microsoft.com/office/drawing/2014/main" val="481458828"/>
                  </a:ext>
                </a:extLst>
              </a:tr>
              <a:tr h="338084">
                <a:tc>
                  <a:txBody>
                    <a:bodyPr/>
                    <a:lstStyle/>
                    <a:p>
                      <a:r>
                        <a:rPr lang="en-US" sz="1600" dirty="0">
                          <a:latin typeface="Avenir Book" panose="02000503020000020003" pitchFamily="2" charset="0"/>
                        </a:rPr>
                        <a:t>Dose</a:t>
                      </a:r>
                    </a:p>
                  </a:txBody>
                  <a:tcPr/>
                </a:tc>
                <a:tc>
                  <a:txBody>
                    <a:bodyPr/>
                    <a:lstStyle/>
                    <a:p>
                      <a:r>
                        <a:rPr lang="en-US" sz="1600" b="0" i="0" kern="1200" dirty="0">
                          <a:solidFill>
                            <a:schemeClr val="dk1"/>
                          </a:solidFill>
                          <a:effectLst/>
                          <a:latin typeface="Avenir Book" panose="02000503020000020003" pitchFamily="2" charset="0"/>
                          <a:ea typeface="+mn-ea"/>
                          <a:cs typeface="+mn-cs"/>
                        </a:rPr>
                        <a:t>25 to 50 mg once daily, may increase up to 50 mg 3 times daily based on response and tolerability</a:t>
                      </a:r>
                    </a:p>
                  </a:txBody>
                  <a:tcPr/>
                </a:tc>
                <a:extLst>
                  <a:ext uri="{0D108BD9-81ED-4DB2-BD59-A6C34878D82A}">
                    <a16:rowId xmlns:a16="http://schemas.microsoft.com/office/drawing/2014/main" val="1549606463"/>
                  </a:ext>
                </a:extLst>
              </a:tr>
              <a:tr h="583542">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Palpitations, tachycardia, increased blood pressure, </a:t>
                      </a:r>
                      <a:r>
                        <a:rPr lang="en-US" sz="1600" dirty="0">
                          <a:solidFill>
                            <a:srgbClr val="FF0000"/>
                          </a:solidFill>
                          <a:latin typeface="Avenir Book" panose="02000503020000020003" pitchFamily="2" charset="0"/>
                        </a:rPr>
                        <a:t>ischemic events</a:t>
                      </a:r>
                      <a:r>
                        <a:rPr lang="en-US" sz="1600" dirty="0">
                          <a:latin typeface="Avenir Book" panose="02000503020000020003" pitchFamily="2" charset="0"/>
                        </a:rPr>
                        <a:t>, insomnia, anxiety, headache, psychosis, euphoria, dysphoria, tremor</a:t>
                      </a:r>
                    </a:p>
                  </a:txBody>
                  <a:tcPr/>
                </a:tc>
                <a:extLst>
                  <a:ext uri="{0D108BD9-81ED-4DB2-BD59-A6C34878D82A}">
                    <a16:rowId xmlns:a16="http://schemas.microsoft.com/office/drawing/2014/main" val="107626233"/>
                  </a:ext>
                </a:extLst>
              </a:tr>
              <a:tr h="591011">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Pregnancy, breastfeeding, history of heart disease, uncontrolled blood pressure, hyperthyroidism, glaucoma, history of substance abuse, </a:t>
                      </a:r>
                      <a:r>
                        <a:rPr lang="en-US" sz="1600" dirty="0" err="1">
                          <a:latin typeface="Avenir Book" panose="02000503020000020003" pitchFamily="2" charset="0"/>
                        </a:rPr>
                        <a:t>MAOi</a:t>
                      </a:r>
                      <a:r>
                        <a:rPr lang="en-US" sz="1600" dirty="0">
                          <a:latin typeface="Avenir Book" panose="02000503020000020003" pitchFamily="2" charset="0"/>
                        </a:rPr>
                        <a:t> use</a:t>
                      </a:r>
                    </a:p>
                  </a:txBody>
                  <a:tcPr/>
                </a:tc>
                <a:extLst>
                  <a:ext uri="{0D108BD9-81ED-4DB2-BD59-A6C34878D82A}">
                    <a16:rowId xmlns:a16="http://schemas.microsoft.com/office/drawing/2014/main" val="3982197986"/>
                  </a:ext>
                </a:extLst>
              </a:tr>
              <a:tr h="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Controlled substance, stimulant medications are generally limited due to concerns for side effects (hypertension, tachycardia) and risk of addiction </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A0DFB8B5-2566-5644-41A0-8BA1102DB4C9}"/>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5E9BD918-9133-27F9-3670-96ECC6917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0621445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03925-C3A2-302B-255C-C5D9EDE6B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22CF1-52B1-7195-D5AB-D31B2684D4D0}"/>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OFF-LABEL AOMs</a:t>
            </a:r>
          </a:p>
        </p:txBody>
      </p:sp>
      <p:pic>
        <p:nvPicPr>
          <p:cNvPr id="4" name="Picture 3">
            <a:extLst>
              <a:ext uri="{FF2B5EF4-FFF2-40B4-BE49-F238E27FC236}">
                <a16:creationId xmlns:a16="http://schemas.microsoft.com/office/drawing/2014/main" id="{D0AC2AA6-5380-6EEE-DAF7-18F8E593E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B361A3AF-9320-B61F-5479-7D06DBC50D12}"/>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25831641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251F-23ED-CA41-7C65-76AD4B28D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90E02-A6F6-CD42-8C73-3684A9AA173F}"/>
              </a:ext>
            </a:extLst>
          </p:cNvPr>
          <p:cNvSpPr>
            <a:spLocks noGrp="1"/>
          </p:cNvSpPr>
          <p:nvPr>
            <p:ph type="title"/>
          </p:nvPr>
        </p:nvSpPr>
        <p:spPr/>
        <p:txBody>
          <a:bodyPr/>
          <a:lstStyle/>
          <a:p>
            <a:pPr algn="ctr"/>
            <a:r>
              <a:rPr lang="en-US" dirty="0">
                <a:latin typeface="Avenir Book" panose="02000503020000020003" pitchFamily="2" charset="0"/>
              </a:rPr>
              <a:t>METFORMIN (off-label)</a:t>
            </a:r>
          </a:p>
        </p:txBody>
      </p:sp>
      <p:graphicFrame>
        <p:nvGraphicFramePr>
          <p:cNvPr id="6" name="Content Placeholder 5">
            <a:extLst>
              <a:ext uri="{FF2B5EF4-FFF2-40B4-BE49-F238E27FC236}">
                <a16:creationId xmlns:a16="http://schemas.microsoft.com/office/drawing/2014/main" id="{53ACB30D-08BF-15E5-F05D-B909AFB1BF9C}"/>
              </a:ext>
            </a:extLst>
          </p:cNvPr>
          <p:cNvGraphicFramePr>
            <a:graphicFrameLocks noGrp="1"/>
          </p:cNvGraphicFramePr>
          <p:nvPr>
            <p:ph idx="1"/>
            <p:extLst>
              <p:ext uri="{D42A27DB-BD31-4B8C-83A1-F6EECF244321}">
                <p14:modId xmlns:p14="http://schemas.microsoft.com/office/powerpoint/2010/main" val="1681643382"/>
              </p:ext>
            </p:extLst>
          </p:nvPr>
        </p:nvGraphicFramePr>
        <p:xfrm>
          <a:off x="838200" y="1825625"/>
          <a:ext cx="10515600" cy="3464560"/>
        </p:xfrm>
        <a:graphic>
          <a:graphicData uri="http://schemas.openxmlformats.org/drawingml/2006/table">
            <a:tbl>
              <a:tblPr bandRow="1">
                <a:tableStyleId>{5C22544A-7EE6-4342-B048-85BDC9FD1C3A}</a:tableStyleId>
              </a:tblPr>
              <a:tblGrid>
                <a:gridCol w="3376613">
                  <a:extLst>
                    <a:ext uri="{9D8B030D-6E8A-4147-A177-3AD203B41FA5}">
                      <a16:colId xmlns:a16="http://schemas.microsoft.com/office/drawing/2014/main" val="211526369"/>
                    </a:ext>
                  </a:extLst>
                </a:gridCol>
                <a:gridCol w="7138987">
                  <a:extLst>
                    <a:ext uri="{9D8B030D-6E8A-4147-A177-3AD203B41FA5}">
                      <a16:colId xmlns:a16="http://schemas.microsoft.com/office/drawing/2014/main" val="503855829"/>
                    </a:ext>
                  </a:extLst>
                </a:gridCol>
              </a:tblGrid>
              <a:tr h="370840">
                <a:tc>
                  <a:txBody>
                    <a:bodyPr/>
                    <a:lstStyle/>
                    <a:p>
                      <a:r>
                        <a:rPr lang="en-US" sz="1600" dirty="0">
                          <a:latin typeface="Avenir Book" panose="02000503020000020003" pitchFamily="2" charset="0"/>
                        </a:rPr>
                        <a:t>Approval</a:t>
                      </a:r>
                    </a:p>
                  </a:txBody>
                  <a:tcPr/>
                </a:tc>
                <a:tc>
                  <a:txBody>
                    <a:bodyPr/>
                    <a:lstStyle/>
                    <a:p>
                      <a:r>
                        <a:rPr lang="en-US" sz="1600" dirty="0">
                          <a:latin typeface="Avenir Book" panose="02000503020000020003" pitchFamily="2" charset="0"/>
                        </a:rPr>
                        <a:t>FDA approved for diabetes in 1995, approved for T2DM in pediatrics</a:t>
                      </a:r>
                    </a:p>
                  </a:txBody>
                  <a:tcPr/>
                </a:tc>
                <a:extLst>
                  <a:ext uri="{0D108BD9-81ED-4DB2-BD59-A6C34878D82A}">
                    <a16:rowId xmlns:a16="http://schemas.microsoft.com/office/drawing/2014/main" val="3097109697"/>
                  </a:ext>
                </a:extLst>
              </a:tr>
              <a:tr h="370840">
                <a:tc>
                  <a:txBody>
                    <a:bodyPr/>
                    <a:lstStyle/>
                    <a:p>
                      <a:r>
                        <a:rPr lang="en-US" sz="1600" dirty="0">
                          <a:latin typeface="Avenir Book" panose="02000503020000020003" pitchFamily="2" charset="0"/>
                        </a:rPr>
                        <a:t>Mechanism</a:t>
                      </a:r>
                    </a:p>
                  </a:txBody>
                  <a:tcPr/>
                </a:tc>
                <a:tc>
                  <a:txBody>
                    <a:bodyPr/>
                    <a:lstStyle/>
                    <a:p>
                      <a:r>
                        <a:rPr lang="en-US" sz="1600" dirty="0">
                          <a:latin typeface="Avenir Book" panose="02000503020000020003" pitchFamily="2" charset="0"/>
                        </a:rPr>
                        <a:t>Reduces hepatic glucose production, decreased interstitial glucose absorption, increases peripheral insulin sensitivity, may reduce appetite by raising GLP-1 levels</a:t>
                      </a:r>
                    </a:p>
                  </a:txBody>
                  <a:tcPr/>
                </a:tc>
                <a:extLst>
                  <a:ext uri="{0D108BD9-81ED-4DB2-BD59-A6C34878D82A}">
                    <a16:rowId xmlns:a16="http://schemas.microsoft.com/office/drawing/2014/main" val="3243757339"/>
                  </a:ext>
                </a:extLst>
              </a:tr>
              <a:tr h="370840">
                <a:tc>
                  <a:txBody>
                    <a:bodyPr/>
                    <a:lstStyle/>
                    <a:p>
                      <a:r>
                        <a:rPr lang="en-US" sz="1600" dirty="0">
                          <a:latin typeface="Avenir Book" panose="02000503020000020003" pitchFamily="2" charset="0"/>
                        </a:rPr>
                        <a:t>Percent weight loss</a:t>
                      </a:r>
                    </a:p>
                  </a:txBody>
                  <a:tcPr/>
                </a:tc>
                <a:tc>
                  <a:txBody>
                    <a:bodyPr/>
                    <a:lstStyle/>
                    <a:p>
                      <a:r>
                        <a:rPr lang="en-US" sz="1600" dirty="0">
                          <a:latin typeface="Avenir Book" panose="02000503020000020003" pitchFamily="2" charset="0"/>
                        </a:rPr>
                        <a:t>Average of 3kg (6.6lbs) over 12 months</a:t>
                      </a:r>
                    </a:p>
                  </a:txBody>
                  <a:tcPr/>
                </a:tc>
                <a:extLst>
                  <a:ext uri="{0D108BD9-81ED-4DB2-BD59-A6C34878D82A}">
                    <a16:rowId xmlns:a16="http://schemas.microsoft.com/office/drawing/2014/main" val="481458828"/>
                  </a:ext>
                </a:extLst>
              </a:tr>
              <a:tr h="370840">
                <a:tc>
                  <a:txBody>
                    <a:bodyPr/>
                    <a:lstStyle/>
                    <a:p>
                      <a:r>
                        <a:rPr lang="en-US" sz="1600" dirty="0">
                          <a:latin typeface="Avenir Book" panose="02000503020000020003" pitchFamily="2" charset="0"/>
                        </a:rPr>
                        <a:t>Dose</a:t>
                      </a:r>
                    </a:p>
                  </a:txBody>
                  <a:tcPr/>
                </a:tc>
                <a:tc>
                  <a:txBody>
                    <a:bodyPr/>
                    <a:lstStyle/>
                    <a:p>
                      <a:r>
                        <a:rPr lang="en-US" sz="1600" dirty="0">
                          <a:latin typeface="Avenir Book" panose="02000503020000020003" pitchFamily="2" charset="0"/>
                        </a:rPr>
                        <a:t>500mg-2000mg</a:t>
                      </a:r>
                    </a:p>
                  </a:txBody>
                  <a:tcPr/>
                </a:tc>
                <a:extLst>
                  <a:ext uri="{0D108BD9-81ED-4DB2-BD59-A6C34878D82A}">
                    <a16:rowId xmlns:a16="http://schemas.microsoft.com/office/drawing/2014/main" val="1549606463"/>
                  </a:ext>
                </a:extLst>
              </a:tr>
              <a:tr h="370840">
                <a:tc>
                  <a:txBody>
                    <a:bodyPr/>
                    <a:lstStyle/>
                    <a:p>
                      <a:r>
                        <a:rPr lang="en-US" sz="1600" dirty="0">
                          <a:latin typeface="Avenir Book" panose="02000503020000020003" pitchFamily="2" charset="0"/>
                        </a:rPr>
                        <a:t>Side effects</a:t>
                      </a:r>
                    </a:p>
                  </a:txBody>
                  <a:tcPr/>
                </a:tc>
                <a:tc>
                  <a:txBody>
                    <a:bodyPr/>
                    <a:lstStyle/>
                    <a:p>
                      <a:r>
                        <a:rPr lang="en-US" sz="1600" dirty="0">
                          <a:latin typeface="Avenir Book" panose="02000503020000020003" pitchFamily="2" charset="0"/>
                        </a:rPr>
                        <a:t>Diarrhea, nausea, flatulence, dyspepsia, vomiting, abdominal pain, lactic acidosis, </a:t>
                      </a:r>
                      <a:r>
                        <a:rPr lang="en-US" sz="1600" dirty="0">
                          <a:solidFill>
                            <a:srgbClr val="FF0000"/>
                          </a:solidFill>
                          <a:latin typeface="Avenir Book" panose="02000503020000020003" pitchFamily="2" charset="0"/>
                        </a:rPr>
                        <a:t>B12 deficiency</a:t>
                      </a:r>
                    </a:p>
                  </a:txBody>
                  <a:tcPr/>
                </a:tc>
                <a:extLst>
                  <a:ext uri="{0D108BD9-81ED-4DB2-BD59-A6C34878D82A}">
                    <a16:rowId xmlns:a16="http://schemas.microsoft.com/office/drawing/2014/main" val="107626233"/>
                  </a:ext>
                </a:extLst>
              </a:tr>
              <a:tr h="370840">
                <a:tc>
                  <a:txBody>
                    <a:bodyPr/>
                    <a:lstStyle/>
                    <a:p>
                      <a:r>
                        <a:rPr lang="en-US" sz="1600" dirty="0">
                          <a:latin typeface="Avenir Book" panose="02000503020000020003" pitchFamily="2" charset="0"/>
                        </a:rPr>
                        <a:t>Contraindications/Cautions</a:t>
                      </a:r>
                    </a:p>
                  </a:txBody>
                  <a:tcPr/>
                </a:tc>
                <a:tc>
                  <a:txBody>
                    <a:bodyPr/>
                    <a:lstStyle/>
                    <a:p>
                      <a:r>
                        <a:rPr lang="en-US" sz="1600" dirty="0">
                          <a:latin typeface="Avenir Book" panose="02000503020000020003" pitchFamily="2" charset="0"/>
                        </a:rPr>
                        <a:t>Renal dysfunction, history of metabolic acidosis, pregnancy or breastfeeding (although used in pregnancy, not for weight loss)</a:t>
                      </a:r>
                    </a:p>
                  </a:txBody>
                  <a:tcPr/>
                </a:tc>
                <a:extLst>
                  <a:ext uri="{0D108BD9-81ED-4DB2-BD59-A6C34878D82A}">
                    <a16:rowId xmlns:a16="http://schemas.microsoft.com/office/drawing/2014/main" val="3982197986"/>
                  </a:ext>
                </a:extLst>
              </a:tr>
              <a:tr h="370840">
                <a:tc>
                  <a:txBody>
                    <a:bodyPr/>
                    <a:lstStyle/>
                    <a:p>
                      <a:r>
                        <a:rPr lang="en-US" sz="1600" dirty="0">
                          <a:latin typeface="Avenir Book" panose="02000503020000020003" pitchFamily="2" charset="0"/>
                        </a:rPr>
                        <a:t>Additional outcomes</a:t>
                      </a:r>
                    </a:p>
                  </a:txBody>
                  <a:tcPr/>
                </a:tc>
                <a:tc>
                  <a:txBody>
                    <a:bodyPr/>
                    <a:lstStyle/>
                    <a:p>
                      <a:r>
                        <a:rPr lang="en-US" sz="1600" dirty="0">
                          <a:latin typeface="Avenir Book" panose="02000503020000020003" pitchFamily="2" charset="0"/>
                        </a:rPr>
                        <a:t>Prevention of T2DM, treatment of PCOS, prevents antipsychotic weight gain</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E3C62A1B-57EC-14AF-8EDA-5E2D9595320F}"/>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296C2C7F-BE9A-42C3-DBDC-0236690C0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309388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B5D1E-CE56-57B3-16BF-44CD336DC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707F4-9EF8-9933-056D-F7BB0BF3503A}"/>
              </a:ext>
            </a:extLst>
          </p:cNvPr>
          <p:cNvSpPr>
            <a:spLocks noGrp="1"/>
          </p:cNvSpPr>
          <p:nvPr>
            <p:ph type="title"/>
          </p:nvPr>
        </p:nvSpPr>
        <p:spPr/>
        <p:txBody>
          <a:bodyPr/>
          <a:lstStyle/>
          <a:p>
            <a:pPr algn="ctr"/>
            <a:r>
              <a:rPr lang="en-US" dirty="0">
                <a:latin typeface="Avenir Book" panose="02000503020000020003" pitchFamily="2" charset="0"/>
              </a:rPr>
              <a:t>TOPIRAMATE (off-label)</a:t>
            </a:r>
          </a:p>
        </p:txBody>
      </p:sp>
      <p:graphicFrame>
        <p:nvGraphicFramePr>
          <p:cNvPr id="6" name="Content Placeholder 5">
            <a:extLst>
              <a:ext uri="{FF2B5EF4-FFF2-40B4-BE49-F238E27FC236}">
                <a16:creationId xmlns:a16="http://schemas.microsoft.com/office/drawing/2014/main" id="{6170C0FC-FB1B-0266-9B44-FF471E003F28}"/>
              </a:ext>
            </a:extLst>
          </p:cNvPr>
          <p:cNvGraphicFramePr>
            <a:graphicFrameLocks noGrp="1"/>
          </p:cNvGraphicFramePr>
          <p:nvPr>
            <p:ph idx="1"/>
            <p:extLst>
              <p:ext uri="{D42A27DB-BD31-4B8C-83A1-F6EECF244321}">
                <p14:modId xmlns:p14="http://schemas.microsoft.com/office/powerpoint/2010/main" val="121467126"/>
              </p:ext>
            </p:extLst>
          </p:nvPr>
        </p:nvGraphicFramePr>
        <p:xfrm>
          <a:off x="838200" y="1825625"/>
          <a:ext cx="10515600" cy="3134360"/>
        </p:xfrm>
        <a:graphic>
          <a:graphicData uri="http://schemas.openxmlformats.org/drawingml/2006/table">
            <a:tbl>
              <a:tblPr bandRow="1">
                <a:tableStyleId>{5C22544A-7EE6-4342-B048-85BDC9FD1C3A}</a:tableStyleId>
              </a:tblPr>
              <a:tblGrid>
                <a:gridCol w="3233738">
                  <a:extLst>
                    <a:ext uri="{9D8B030D-6E8A-4147-A177-3AD203B41FA5}">
                      <a16:colId xmlns:a16="http://schemas.microsoft.com/office/drawing/2014/main" val="211526369"/>
                    </a:ext>
                  </a:extLst>
                </a:gridCol>
                <a:gridCol w="7281862">
                  <a:extLst>
                    <a:ext uri="{9D8B030D-6E8A-4147-A177-3AD203B41FA5}">
                      <a16:colId xmlns:a16="http://schemas.microsoft.com/office/drawing/2014/main" val="503855829"/>
                    </a:ext>
                  </a:extLst>
                </a:gridCol>
              </a:tblGrid>
              <a:tr h="370840">
                <a:tc>
                  <a:txBody>
                    <a:bodyPr/>
                    <a:lstStyle/>
                    <a:p>
                      <a:r>
                        <a:rPr lang="en-US" dirty="0">
                          <a:latin typeface="Avenir Book" panose="02000503020000020003" pitchFamily="2" charset="0"/>
                        </a:rPr>
                        <a:t>Approval</a:t>
                      </a:r>
                    </a:p>
                  </a:txBody>
                  <a:tcPr/>
                </a:tc>
                <a:tc>
                  <a:txBody>
                    <a:bodyPr/>
                    <a:lstStyle/>
                    <a:p>
                      <a:r>
                        <a:rPr lang="en-US" dirty="0">
                          <a:latin typeface="Avenir Book" panose="02000503020000020003" pitchFamily="2" charset="0"/>
                        </a:rPr>
                        <a:t>FDA approved for seizures in 1998, also approved for migraine prophylaxis</a:t>
                      </a:r>
                    </a:p>
                  </a:txBody>
                  <a:tcPr/>
                </a:tc>
                <a:extLst>
                  <a:ext uri="{0D108BD9-81ED-4DB2-BD59-A6C34878D82A}">
                    <a16:rowId xmlns:a16="http://schemas.microsoft.com/office/drawing/2014/main" val="3097109697"/>
                  </a:ext>
                </a:extLst>
              </a:tr>
              <a:tr h="370840">
                <a:tc>
                  <a:txBody>
                    <a:bodyPr/>
                    <a:lstStyle/>
                    <a:p>
                      <a:r>
                        <a:rPr lang="en-US" dirty="0">
                          <a:latin typeface="Avenir Book" panose="02000503020000020003" pitchFamily="2" charset="0"/>
                        </a:rPr>
                        <a:t>Mechanism</a:t>
                      </a:r>
                    </a:p>
                  </a:txBody>
                  <a:tcPr/>
                </a:tc>
                <a:tc>
                  <a:txBody>
                    <a:bodyPr/>
                    <a:lstStyle/>
                    <a:p>
                      <a:r>
                        <a:rPr lang="en-US" dirty="0">
                          <a:latin typeface="Avenir Book" panose="02000503020000020003" pitchFamily="2" charset="0"/>
                        </a:rPr>
                        <a:t>Unknown</a:t>
                      </a:r>
                    </a:p>
                  </a:txBody>
                  <a:tcPr/>
                </a:tc>
                <a:extLst>
                  <a:ext uri="{0D108BD9-81ED-4DB2-BD59-A6C34878D82A}">
                    <a16:rowId xmlns:a16="http://schemas.microsoft.com/office/drawing/2014/main" val="3243757339"/>
                  </a:ext>
                </a:extLst>
              </a:tr>
              <a:tr h="370840">
                <a:tc>
                  <a:txBody>
                    <a:bodyPr/>
                    <a:lstStyle/>
                    <a:p>
                      <a:r>
                        <a:rPr lang="en-US" dirty="0">
                          <a:latin typeface="Avenir Book" panose="02000503020000020003" pitchFamily="2" charset="0"/>
                        </a:rPr>
                        <a:t>Percent weight loss</a:t>
                      </a:r>
                    </a:p>
                  </a:txBody>
                  <a:tcPr/>
                </a:tc>
                <a:tc>
                  <a:txBody>
                    <a:bodyPr/>
                    <a:lstStyle/>
                    <a:p>
                      <a:r>
                        <a:rPr lang="en-US" dirty="0">
                          <a:latin typeface="Avenir Book" panose="02000503020000020003" pitchFamily="2" charset="0"/>
                        </a:rPr>
                        <a:t>6% weight loss at 6 months. Study duration 60 weeks. </a:t>
                      </a:r>
                    </a:p>
                  </a:txBody>
                  <a:tcPr/>
                </a:tc>
                <a:extLst>
                  <a:ext uri="{0D108BD9-81ED-4DB2-BD59-A6C34878D82A}">
                    <a16:rowId xmlns:a16="http://schemas.microsoft.com/office/drawing/2014/main" val="481458828"/>
                  </a:ext>
                </a:extLst>
              </a:tr>
              <a:tr h="370840">
                <a:tc>
                  <a:txBody>
                    <a:bodyPr/>
                    <a:lstStyle/>
                    <a:p>
                      <a:r>
                        <a:rPr lang="en-US" dirty="0">
                          <a:latin typeface="Avenir Book" panose="02000503020000020003" pitchFamily="2" charset="0"/>
                        </a:rPr>
                        <a:t>Dose</a:t>
                      </a:r>
                    </a:p>
                  </a:txBody>
                  <a:tcPr/>
                </a:tc>
                <a:tc>
                  <a:txBody>
                    <a:bodyPr/>
                    <a:lstStyle/>
                    <a:p>
                      <a:r>
                        <a:rPr lang="en-US" dirty="0">
                          <a:latin typeface="Avenir Book" panose="02000503020000020003" pitchFamily="2" charset="0"/>
                        </a:rPr>
                        <a:t>Starting dose 25mg </a:t>
                      </a:r>
                      <a:r>
                        <a:rPr lang="en-US" dirty="0" err="1">
                          <a:latin typeface="Avenir Book" panose="02000503020000020003" pitchFamily="2" charset="0"/>
                        </a:rPr>
                        <a:t>qhs</a:t>
                      </a:r>
                      <a:r>
                        <a:rPr lang="en-US" dirty="0">
                          <a:latin typeface="Avenir Book" panose="02000503020000020003" pitchFamily="2" charset="0"/>
                        </a:rPr>
                        <a:t>, titrate to 200-300mg/day</a:t>
                      </a:r>
                    </a:p>
                  </a:txBody>
                  <a:tcPr/>
                </a:tc>
                <a:extLst>
                  <a:ext uri="{0D108BD9-81ED-4DB2-BD59-A6C34878D82A}">
                    <a16:rowId xmlns:a16="http://schemas.microsoft.com/office/drawing/2014/main" val="1549606463"/>
                  </a:ext>
                </a:extLst>
              </a:tr>
              <a:tr h="370840">
                <a:tc>
                  <a:txBody>
                    <a:bodyPr/>
                    <a:lstStyle/>
                    <a:p>
                      <a:r>
                        <a:rPr lang="en-US" dirty="0">
                          <a:latin typeface="Avenir Book" panose="02000503020000020003" pitchFamily="2" charset="0"/>
                        </a:rPr>
                        <a:t>Side effects</a:t>
                      </a:r>
                    </a:p>
                  </a:txBody>
                  <a:tcPr/>
                </a:tc>
                <a:tc>
                  <a:txBody>
                    <a:bodyPr/>
                    <a:lstStyle/>
                    <a:p>
                      <a:r>
                        <a:rPr lang="en-US" dirty="0" err="1">
                          <a:latin typeface="Avenir Book" panose="02000503020000020003" pitchFamily="2" charset="0"/>
                        </a:rPr>
                        <a:t>Paresthesias</a:t>
                      </a:r>
                      <a:r>
                        <a:rPr lang="en-US" dirty="0">
                          <a:latin typeface="Avenir Book" panose="02000503020000020003" pitchFamily="2" charset="0"/>
                        </a:rPr>
                        <a:t>, dizziness, dysgeusia, insomnia, constipation, dry mouth, and cognitive dulling</a:t>
                      </a:r>
                      <a:endParaRPr lang="en-US" dirty="0">
                        <a:solidFill>
                          <a:srgbClr val="FF0000"/>
                        </a:solidFill>
                        <a:latin typeface="Avenir Book" panose="02000503020000020003" pitchFamily="2" charset="0"/>
                      </a:endParaRPr>
                    </a:p>
                  </a:txBody>
                  <a:tcPr/>
                </a:tc>
                <a:extLst>
                  <a:ext uri="{0D108BD9-81ED-4DB2-BD59-A6C34878D82A}">
                    <a16:rowId xmlns:a16="http://schemas.microsoft.com/office/drawing/2014/main" val="107626233"/>
                  </a:ext>
                </a:extLst>
              </a:tr>
              <a:tr h="370840">
                <a:tc>
                  <a:txBody>
                    <a:bodyPr/>
                    <a:lstStyle/>
                    <a:p>
                      <a:r>
                        <a:rPr lang="en-US" dirty="0">
                          <a:latin typeface="Avenir Book" panose="02000503020000020003" pitchFamily="2" charset="0"/>
                        </a:rPr>
                        <a:t>Contraindications/Cautions</a:t>
                      </a:r>
                    </a:p>
                  </a:txBody>
                  <a:tcPr/>
                </a:tc>
                <a:tc>
                  <a:txBody>
                    <a:bodyPr/>
                    <a:lstStyle/>
                    <a:p>
                      <a:r>
                        <a:rPr lang="en-US" dirty="0">
                          <a:latin typeface="Avenir Book" panose="02000503020000020003" pitchFamily="2" charset="0"/>
                        </a:rPr>
                        <a:t>Pregnancy (teratogenic– oral cleft deficits), glaucoma, nephrolithiasis</a:t>
                      </a:r>
                    </a:p>
                  </a:txBody>
                  <a:tcPr/>
                </a:tc>
                <a:extLst>
                  <a:ext uri="{0D108BD9-81ED-4DB2-BD59-A6C34878D82A}">
                    <a16:rowId xmlns:a16="http://schemas.microsoft.com/office/drawing/2014/main" val="3982197986"/>
                  </a:ext>
                </a:extLst>
              </a:tr>
              <a:tr h="370840">
                <a:tc>
                  <a:txBody>
                    <a:bodyPr/>
                    <a:lstStyle/>
                    <a:p>
                      <a:r>
                        <a:rPr lang="en-US" dirty="0">
                          <a:latin typeface="Avenir Book" panose="02000503020000020003" pitchFamily="2" charset="0"/>
                        </a:rPr>
                        <a:t>Additional outcomes</a:t>
                      </a:r>
                    </a:p>
                  </a:txBody>
                  <a:tcPr/>
                </a:tc>
                <a:tc>
                  <a:txBody>
                    <a:bodyPr/>
                    <a:lstStyle/>
                    <a:p>
                      <a:r>
                        <a:rPr lang="en-US" dirty="0">
                          <a:latin typeface="Avenir Book" panose="02000503020000020003" pitchFamily="2" charset="0"/>
                        </a:rPr>
                        <a:t>Migraine prevention, also useful in Binge-Eating Disorder</a:t>
                      </a:r>
                    </a:p>
                  </a:txBody>
                  <a:tcPr/>
                </a:tc>
                <a:extLst>
                  <a:ext uri="{0D108BD9-81ED-4DB2-BD59-A6C34878D82A}">
                    <a16:rowId xmlns:a16="http://schemas.microsoft.com/office/drawing/2014/main" val="3229668677"/>
                  </a:ext>
                </a:extLst>
              </a:tr>
            </a:tbl>
          </a:graphicData>
        </a:graphic>
      </p:graphicFrame>
      <p:sp>
        <p:nvSpPr>
          <p:cNvPr id="3" name="TextBox 2">
            <a:extLst>
              <a:ext uri="{FF2B5EF4-FFF2-40B4-BE49-F238E27FC236}">
                <a16:creationId xmlns:a16="http://schemas.microsoft.com/office/drawing/2014/main" id="{2B131BFE-404D-A86F-0C94-D79186F4028A}"/>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CCBFEE00-05DA-2F8D-5E58-5370E4697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17652671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0938-BCA9-B761-8FB4-9B3183333DC6}"/>
            </a:ext>
          </a:extLst>
        </p:cNvPr>
        <p:cNvGrpSpPr/>
        <p:nvPr/>
      </p:nvGrpSpPr>
      <p:grpSpPr>
        <a:xfrm>
          <a:off x="0" y="0"/>
          <a:ext cx="0" cy="0"/>
          <a:chOff x="0" y="0"/>
          <a:chExt cx="0" cy="0"/>
        </a:xfrm>
      </p:grpSpPr>
      <p:pic>
        <p:nvPicPr>
          <p:cNvPr id="11" name="Content Placeholder 10" descr="A diagram of a medical procedure&#10;&#10;AI-generated content may be incorrect.">
            <a:extLst>
              <a:ext uri="{FF2B5EF4-FFF2-40B4-BE49-F238E27FC236}">
                <a16:creationId xmlns:a16="http://schemas.microsoft.com/office/drawing/2014/main" id="{4155BE29-880E-AB36-A5A4-60A08447D1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1800" y="-7211"/>
            <a:ext cx="6263577" cy="6865211"/>
          </a:xfrm>
        </p:spPr>
      </p:pic>
      <p:pic>
        <p:nvPicPr>
          <p:cNvPr id="2" name="Picture 1">
            <a:extLst>
              <a:ext uri="{FF2B5EF4-FFF2-40B4-BE49-F238E27FC236}">
                <a16:creationId xmlns:a16="http://schemas.microsoft.com/office/drawing/2014/main" id="{EBA4E112-E0A1-644E-6318-04BC02362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3" name="TextBox 2">
            <a:extLst>
              <a:ext uri="{FF2B5EF4-FFF2-40B4-BE49-F238E27FC236}">
                <a16:creationId xmlns:a16="http://schemas.microsoft.com/office/drawing/2014/main" id="{EE71F05E-7748-D5F2-A9D5-F62A235C37F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10819535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33C90-E8CB-391C-6375-EA9540C7D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6F0AAF-2854-BF0B-A927-2CED425C8EF6}"/>
              </a:ext>
            </a:extLst>
          </p:cNvPr>
          <p:cNvSpPr>
            <a:spLocks noGrp="1"/>
          </p:cNvSpPr>
          <p:nvPr>
            <p:ph type="title"/>
          </p:nvPr>
        </p:nvSpPr>
        <p:spPr/>
        <p:txBody>
          <a:bodyPr/>
          <a:lstStyle/>
          <a:p>
            <a:pPr algn="ctr"/>
            <a:r>
              <a:rPr lang="en-US" dirty="0">
                <a:latin typeface="Avenir Book" panose="02000503020000020003" pitchFamily="2" charset="0"/>
              </a:rPr>
              <a:t>CONSIDERATIONS FOR PRESCRIBING</a:t>
            </a:r>
          </a:p>
        </p:txBody>
      </p:sp>
      <p:graphicFrame>
        <p:nvGraphicFramePr>
          <p:cNvPr id="6" name="Content Placeholder 5">
            <a:extLst>
              <a:ext uri="{FF2B5EF4-FFF2-40B4-BE49-F238E27FC236}">
                <a16:creationId xmlns:a16="http://schemas.microsoft.com/office/drawing/2014/main" id="{8400D731-95A8-9339-59CF-DD8E194B6061}"/>
              </a:ext>
            </a:extLst>
          </p:cNvPr>
          <p:cNvGraphicFramePr>
            <a:graphicFrameLocks noGrp="1"/>
          </p:cNvGraphicFramePr>
          <p:nvPr>
            <p:ph idx="1"/>
            <p:extLst>
              <p:ext uri="{D42A27DB-BD31-4B8C-83A1-F6EECF244321}">
                <p14:modId xmlns:p14="http://schemas.microsoft.com/office/powerpoint/2010/main" val="2589213742"/>
              </p:ext>
            </p:extLst>
          </p:nvPr>
        </p:nvGraphicFramePr>
        <p:xfrm>
          <a:off x="838200" y="1825624"/>
          <a:ext cx="4791076" cy="3843971"/>
        </p:xfrm>
        <a:graphic>
          <a:graphicData uri="http://schemas.openxmlformats.org/drawingml/2006/table">
            <a:tbl>
              <a:tblPr firstRow="1" bandRow="1">
                <a:tableStyleId>{5C22544A-7EE6-4342-B048-85BDC9FD1C3A}</a:tableStyleId>
              </a:tblPr>
              <a:tblGrid>
                <a:gridCol w="2395538">
                  <a:extLst>
                    <a:ext uri="{9D8B030D-6E8A-4147-A177-3AD203B41FA5}">
                      <a16:colId xmlns:a16="http://schemas.microsoft.com/office/drawing/2014/main" val="2001016745"/>
                    </a:ext>
                  </a:extLst>
                </a:gridCol>
                <a:gridCol w="2395538">
                  <a:extLst>
                    <a:ext uri="{9D8B030D-6E8A-4147-A177-3AD203B41FA5}">
                      <a16:colId xmlns:a16="http://schemas.microsoft.com/office/drawing/2014/main" val="369424045"/>
                    </a:ext>
                  </a:extLst>
                </a:gridCol>
              </a:tblGrid>
              <a:tr h="431044">
                <a:tc>
                  <a:txBody>
                    <a:bodyPr/>
                    <a:lstStyle/>
                    <a:p>
                      <a:r>
                        <a:rPr lang="en-US" dirty="0"/>
                        <a:t>If:</a:t>
                      </a:r>
                    </a:p>
                  </a:txBody>
                  <a:tcPr/>
                </a:tc>
                <a:tc>
                  <a:txBody>
                    <a:bodyPr/>
                    <a:lstStyle/>
                    <a:p>
                      <a:r>
                        <a:rPr lang="en-US" dirty="0"/>
                        <a:t>Consider</a:t>
                      </a:r>
                    </a:p>
                  </a:txBody>
                  <a:tcPr/>
                </a:tc>
                <a:extLst>
                  <a:ext uri="{0D108BD9-81ED-4DB2-BD59-A6C34878D82A}">
                    <a16:rowId xmlns:a16="http://schemas.microsoft.com/office/drawing/2014/main" val="2426622368"/>
                  </a:ext>
                </a:extLst>
              </a:tr>
              <a:tr h="431044">
                <a:tc>
                  <a:txBody>
                    <a:bodyPr/>
                    <a:lstStyle/>
                    <a:p>
                      <a:r>
                        <a:rPr lang="en-US" dirty="0"/>
                        <a:t>T2DM</a:t>
                      </a:r>
                    </a:p>
                  </a:txBody>
                  <a:tcPr/>
                </a:tc>
                <a:tc>
                  <a:txBody>
                    <a:bodyPr/>
                    <a:lstStyle/>
                    <a:p>
                      <a:r>
                        <a:rPr lang="en-US" dirty="0"/>
                        <a:t>GLP-1, metformin</a:t>
                      </a:r>
                    </a:p>
                  </a:txBody>
                  <a:tcPr/>
                </a:tc>
                <a:extLst>
                  <a:ext uri="{0D108BD9-81ED-4DB2-BD59-A6C34878D82A}">
                    <a16:rowId xmlns:a16="http://schemas.microsoft.com/office/drawing/2014/main" val="3158219289"/>
                  </a:ext>
                </a:extLst>
              </a:tr>
              <a:tr h="431044">
                <a:tc>
                  <a:txBody>
                    <a:bodyPr/>
                    <a:lstStyle/>
                    <a:p>
                      <a:r>
                        <a:rPr lang="en-US" dirty="0"/>
                        <a:t>Headaches</a:t>
                      </a:r>
                    </a:p>
                  </a:txBody>
                  <a:tcPr/>
                </a:tc>
                <a:tc>
                  <a:txBody>
                    <a:bodyPr/>
                    <a:lstStyle/>
                    <a:p>
                      <a:r>
                        <a:rPr lang="en-US" dirty="0"/>
                        <a:t>Topiramate</a:t>
                      </a:r>
                    </a:p>
                  </a:txBody>
                  <a:tcPr/>
                </a:tc>
                <a:extLst>
                  <a:ext uri="{0D108BD9-81ED-4DB2-BD59-A6C34878D82A}">
                    <a16:rowId xmlns:a16="http://schemas.microsoft.com/office/drawing/2014/main" val="1634572426"/>
                  </a:ext>
                </a:extLst>
              </a:tr>
              <a:tr h="1062849">
                <a:tc>
                  <a:txBody>
                    <a:bodyPr/>
                    <a:lstStyle/>
                    <a:p>
                      <a:r>
                        <a:rPr lang="en-US" dirty="0"/>
                        <a:t>Binge-Eating</a:t>
                      </a:r>
                    </a:p>
                  </a:txBody>
                  <a:tcPr/>
                </a:tc>
                <a:tc>
                  <a:txBody>
                    <a:bodyPr/>
                    <a:lstStyle/>
                    <a:p>
                      <a:r>
                        <a:rPr lang="en-US" dirty="0"/>
                        <a:t>Topiramate or bupropion/naltrexone</a:t>
                      </a:r>
                    </a:p>
                  </a:txBody>
                  <a:tcPr/>
                </a:tc>
                <a:extLst>
                  <a:ext uri="{0D108BD9-81ED-4DB2-BD59-A6C34878D82A}">
                    <a16:rowId xmlns:a16="http://schemas.microsoft.com/office/drawing/2014/main" val="977636848"/>
                  </a:ext>
                </a:extLst>
              </a:tr>
              <a:tr h="743995">
                <a:tc>
                  <a:txBody>
                    <a:bodyPr/>
                    <a:lstStyle/>
                    <a:p>
                      <a:r>
                        <a:rPr lang="en-US" dirty="0"/>
                        <a:t>Desires pregnancy or PCOS</a:t>
                      </a:r>
                    </a:p>
                  </a:txBody>
                  <a:tcPr/>
                </a:tc>
                <a:tc>
                  <a:txBody>
                    <a:bodyPr/>
                    <a:lstStyle/>
                    <a:p>
                      <a:r>
                        <a:rPr lang="en-US" dirty="0"/>
                        <a:t>Metformin</a:t>
                      </a:r>
                    </a:p>
                  </a:txBody>
                  <a:tcPr/>
                </a:tc>
                <a:extLst>
                  <a:ext uri="{0D108BD9-81ED-4DB2-BD59-A6C34878D82A}">
                    <a16:rowId xmlns:a16="http://schemas.microsoft.com/office/drawing/2014/main" val="207419591"/>
                  </a:ext>
                </a:extLst>
              </a:tr>
              <a:tr h="743995">
                <a:tc>
                  <a:txBody>
                    <a:bodyPr/>
                    <a:lstStyle/>
                    <a:p>
                      <a:r>
                        <a:rPr lang="en-US" dirty="0"/>
                        <a:t>ETOH/tobacco use</a:t>
                      </a:r>
                    </a:p>
                  </a:txBody>
                  <a:tcPr/>
                </a:tc>
                <a:tc>
                  <a:txBody>
                    <a:bodyPr/>
                    <a:lstStyle/>
                    <a:p>
                      <a:r>
                        <a:rPr lang="en-US" dirty="0"/>
                        <a:t>Bupropion/naltrexone</a:t>
                      </a:r>
                    </a:p>
                  </a:txBody>
                  <a:tcPr/>
                </a:tc>
                <a:extLst>
                  <a:ext uri="{0D108BD9-81ED-4DB2-BD59-A6C34878D82A}">
                    <a16:rowId xmlns:a16="http://schemas.microsoft.com/office/drawing/2014/main" val="144206652"/>
                  </a:ext>
                </a:extLst>
              </a:tr>
            </a:tbl>
          </a:graphicData>
        </a:graphic>
      </p:graphicFrame>
      <p:graphicFrame>
        <p:nvGraphicFramePr>
          <p:cNvPr id="7" name="Content Placeholder 5">
            <a:extLst>
              <a:ext uri="{FF2B5EF4-FFF2-40B4-BE49-F238E27FC236}">
                <a16:creationId xmlns:a16="http://schemas.microsoft.com/office/drawing/2014/main" id="{8FC3BBC7-3724-C832-EEBE-8B4938911E2D}"/>
              </a:ext>
            </a:extLst>
          </p:cNvPr>
          <p:cNvGraphicFramePr>
            <a:graphicFrameLocks/>
          </p:cNvGraphicFramePr>
          <p:nvPr>
            <p:extLst>
              <p:ext uri="{D42A27DB-BD31-4B8C-83A1-F6EECF244321}">
                <p14:modId xmlns:p14="http://schemas.microsoft.com/office/powerpoint/2010/main" val="128237567"/>
              </p:ext>
            </p:extLst>
          </p:nvPr>
        </p:nvGraphicFramePr>
        <p:xfrm>
          <a:off x="6562725" y="1775460"/>
          <a:ext cx="4535582" cy="4130993"/>
        </p:xfrm>
        <a:graphic>
          <a:graphicData uri="http://schemas.openxmlformats.org/drawingml/2006/table">
            <a:tbl>
              <a:tblPr firstRow="1" bandRow="1">
                <a:tableStyleId>{21E4AEA4-8DFA-4A89-87EB-49C32662AFE0}</a:tableStyleId>
              </a:tblPr>
              <a:tblGrid>
                <a:gridCol w="2267791">
                  <a:extLst>
                    <a:ext uri="{9D8B030D-6E8A-4147-A177-3AD203B41FA5}">
                      <a16:colId xmlns:a16="http://schemas.microsoft.com/office/drawing/2014/main" val="2001016745"/>
                    </a:ext>
                  </a:extLst>
                </a:gridCol>
                <a:gridCol w="2267791">
                  <a:extLst>
                    <a:ext uri="{9D8B030D-6E8A-4147-A177-3AD203B41FA5}">
                      <a16:colId xmlns:a16="http://schemas.microsoft.com/office/drawing/2014/main" val="369424045"/>
                    </a:ext>
                  </a:extLst>
                </a:gridCol>
              </a:tblGrid>
              <a:tr h="403223">
                <a:tc>
                  <a:txBody>
                    <a:bodyPr/>
                    <a:lstStyle/>
                    <a:p>
                      <a:r>
                        <a:rPr lang="en-US" dirty="0"/>
                        <a:t>If:</a:t>
                      </a:r>
                    </a:p>
                  </a:txBody>
                  <a:tcPr/>
                </a:tc>
                <a:tc>
                  <a:txBody>
                    <a:bodyPr/>
                    <a:lstStyle/>
                    <a:p>
                      <a:r>
                        <a:rPr lang="en-US" dirty="0"/>
                        <a:t>Avoid</a:t>
                      </a:r>
                    </a:p>
                  </a:txBody>
                  <a:tcPr/>
                </a:tc>
                <a:extLst>
                  <a:ext uri="{0D108BD9-81ED-4DB2-BD59-A6C34878D82A}">
                    <a16:rowId xmlns:a16="http://schemas.microsoft.com/office/drawing/2014/main" val="2426622368"/>
                  </a:ext>
                </a:extLst>
              </a:tr>
              <a:tr h="695973">
                <a:tc>
                  <a:txBody>
                    <a:bodyPr/>
                    <a:lstStyle/>
                    <a:p>
                      <a:r>
                        <a:rPr lang="en-US" dirty="0"/>
                        <a:t>Bulimia or seizures</a:t>
                      </a:r>
                    </a:p>
                  </a:txBody>
                  <a:tcPr/>
                </a:tc>
                <a:tc>
                  <a:txBody>
                    <a:bodyPr/>
                    <a:lstStyle/>
                    <a:p>
                      <a:r>
                        <a:rPr lang="en-US" dirty="0"/>
                        <a:t>Bupropion/naltrexone</a:t>
                      </a:r>
                    </a:p>
                  </a:txBody>
                  <a:tcPr/>
                </a:tc>
                <a:extLst>
                  <a:ext uri="{0D108BD9-81ED-4DB2-BD59-A6C34878D82A}">
                    <a16:rowId xmlns:a16="http://schemas.microsoft.com/office/drawing/2014/main" val="3158219289"/>
                  </a:ext>
                </a:extLst>
              </a:tr>
              <a:tr h="403223">
                <a:tc>
                  <a:txBody>
                    <a:bodyPr/>
                    <a:lstStyle/>
                    <a:p>
                      <a:r>
                        <a:rPr lang="en-US" dirty="0"/>
                        <a:t>Nephrolithiasis</a:t>
                      </a:r>
                    </a:p>
                  </a:txBody>
                  <a:tcPr/>
                </a:tc>
                <a:tc>
                  <a:txBody>
                    <a:bodyPr/>
                    <a:lstStyle/>
                    <a:p>
                      <a:r>
                        <a:rPr lang="en-US" dirty="0"/>
                        <a:t>Topiramate</a:t>
                      </a:r>
                    </a:p>
                  </a:txBody>
                  <a:tcPr/>
                </a:tc>
                <a:extLst>
                  <a:ext uri="{0D108BD9-81ED-4DB2-BD59-A6C34878D82A}">
                    <a16:rowId xmlns:a16="http://schemas.microsoft.com/office/drawing/2014/main" val="1634572426"/>
                  </a:ext>
                </a:extLst>
              </a:tr>
              <a:tr h="695973">
                <a:tc>
                  <a:txBody>
                    <a:bodyPr/>
                    <a:lstStyle/>
                    <a:p>
                      <a:r>
                        <a:rPr lang="en-US" dirty="0"/>
                        <a:t>Opioid use</a:t>
                      </a:r>
                    </a:p>
                  </a:txBody>
                  <a:tcPr/>
                </a:tc>
                <a:tc>
                  <a:txBody>
                    <a:bodyPr/>
                    <a:lstStyle/>
                    <a:p>
                      <a:r>
                        <a:rPr lang="en-US" dirty="0"/>
                        <a:t>Bupropion/naltrexone</a:t>
                      </a:r>
                    </a:p>
                  </a:txBody>
                  <a:tcPr/>
                </a:tc>
                <a:extLst>
                  <a:ext uri="{0D108BD9-81ED-4DB2-BD59-A6C34878D82A}">
                    <a16:rowId xmlns:a16="http://schemas.microsoft.com/office/drawing/2014/main" val="977636848"/>
                  </a:ext>
                </a:extLst>
              </a:tr>
              <a:tr h="403223">
                <a:tc>
                  <a:txBody>
                    <a:bodyPr/>
                    <a:lstStyle/>
                    <a:p>
                      <a:r>
                        <a:rPr lang="en-US" dirty="0"/>
                        <a:t>Glaucoma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Phentermine</a:t>
                      </a:r>
                    </a:p>
                    <a:p>
                      <a:endParaRPr lang="en-US" dirty="0"/>
                    </a:p>
                  </a:txBody>
                  <a:tcPr/>
                </a:tc>
                <a:extLst>
                  <a:ext uri="{0D108BD9-81ED-4DB2-BD59-A6C34878D82A}">
                    <a16:rowId xmlns:a16="http://schemas.microsoft.com/office/drawing/2014/main" val="207419591"/>
                  </a:ext>
                </a:extLst>
              </a:tr>
              <a:tr h="1292521">
                <a:tc>
                  <a:txBody>
                    <a:bodyPr/>
                    <a:lstStyle/>
                    <a:p>
                      <a:r>
                        <a:rPr lang="en-US" dirty="0"/>
                        <a:t>Cardiovascular disease or uncontrolled Hypertension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Phentermine</a:t>
                      </a:r>
                    </a:p>
                  </a:txBody>
                  <a:tcPr/>
                </a:tc>
                <a:extLst>
                  <a:ext uri="{0D108BD9-81ED-4DB2-BD59-A6C34878D82A}">
                    <a16:rowId xmlns:a16="http://schemas.microsoft.com/office/drawing/2014/main" val="144206652"/>
                  </a:ext>
                </a:extLst>
              </a:tr>
            </a:tbl>
          </a:graphicData>
        </a:graphic>
      </p:graphicFrame>
      <p:sp>
        <p:nvSpPr>
          <p:cNvPr id="3" name="TextBox 2">
            <a:extLst>
              <a:ext uri="{FF2B5EF4-FFF2-40B4-BE49-F238E27FC236}">
                <a16:creationId xmlns:a16="http://schemas.microsoft.com/office/drawing/2014/main" id="{07CBD8EA-5A28-665E-BE93-B46EF819659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4" name="Picture 3">
            <a:extLst>
              <a:ext uri="{FF2B5EF4-FFF2-40B4-BE49-F238E27FC236}">
                <a16:creationId xmlns:a16="http://schemas.microsoft.com/office/drawing/2014/main" id="{54DA6360-702A-0BFF-31FD-E91A960A3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4307378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772FF-C103-14C1-F58E-9CE709748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0FFFC-0170-8A08-95F9-55A5A5F3CF17}"/>
              </a:ext>
            </a:extLst>
          </p:cNvPr>
          <p:cNvSpPr>
            <a:spLocks noGrp="1"/>
          </p:cNvSpPr>
          <p:nvPr>
            <p:ph type="title"/>
          </p:nvPr>
        </p:nvSpPr>
        <p:spPr>
          <a:xfrm>
            <a:off x="466725" y="365125"/>
            <a:ext cx="3548063" cy="1325563"/>
          </a:xfrm>
        </p:spPr>
        <p:txBody>
          <a:bodyPr/>
          <a:lstStyle/>
          <a:p>
            <a:pPr algn="ctr"/>
            <a:r>
              <a:rPr lang="en-US" dirty="0">
                <a:latin typeface="Avenir Book" panose="02000503020000020003" pitchFamily="2" charset="0"/>
              </a:rPr>
              <a:t>COVERAGE*</a:t>
            </a:r>
          </a:p>
        </p:txBody>
      </p:sp>
      <p:sp>
        <p:nvSpPr>
          <p:cNvPr id="3" name="Content Placeholder 2">
            <a:extLst>
              <a:ext uri="{FF2B5EF4-FFF2-40B4-BE49-F238E27FC236}">
                <a16:creationId xmlns:a16="http://schemas.microsoft.com/office/drawing/2014/main" id="{E84C56DE-9C4B-7803-5650-4F52A1FDB401}"/>
              </a:ext>
            </a:extLst>
          </p:cNvPr>
          <p:cNvSpPr>
            <a:spLocks noGrp="1"/>
          </p:cNvSpPr>
          <p:nvPr>
            <p:ph idx="1"/>
          </p:nvPr>
        </p:nvSpPr>
        <p:spPr>
          <a:xfrm>
            <a:off x="466725" y="1825625"/>
            <a:ext cx="3733800" cy="4351338"/>
          </a:xfrm>
        </p:spPr>
        <p:txBody>
          <a:bodyPr>
            <a:normAutofit/>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Medicare does not *currently* cover anti-obesity medications for weight loss</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Coverage by private insurances is variable</a:t>
            </a:r>
          </a:p>
        </p:txBody>
      </p:sp>
      <p:graphicFrame>
        <p:nvGraphicFramePr>
          <p:cNvPr id="4" name="Table 3">
            <a:extLst>
              <a:ext uri="{FF2B5EF4-FFF2-40B4-BE49-F238E27FC236}">
                <a16:creationId xmlns:a16="http://schemas.microsoft.com/office/drawing/2014/main" id="{32975DD7-527D-25BC-AB00-4485EF6BD1F0}"/>
              </a:ext>
            </a:extLst>
          </p:cNvPr>
          <p:cNvGraphicFramePr>
            <a:graphicFrameLocks noGrp="1"/>
          </p:cNvGraphicFramePr>
          <p:nvPr>
            <p:extLst>
              <p:ext uri="{D42A27DB-BD31-4B8C-83A1-F6EECF244321}">
                <p14:modId xmlns:p14="http://schemas.microsoft.com/office/powerpoint/2010/main" val="257073712"/>
              </p:ext>
            </p:extLst>
          </p:nvPr>
        </p:nvGraphicFramePr>
        <p:xfrm>
          <a:off x="4313164" y="95994"/>
          <a:ext cx="5294473" cy="6649731"/>
        </p:xfrm>
        <a:graphic>
          <a:graphicData uri="http://schemas.openxmlformats.org/drawingml/2006/table">
            <a:tbl>
              <a:tblPr firstRow="1" bandRow="1">
                <a:tableStyleId>{5C22544A-7EE6-4342-B048-85BDC9FD1C3A}</a:tableStyleId>
              </a:tblPr>
              <a:tblGrid>
                <a:gridCol w="1473526">
                  <a:extLst>
                    <a:ext uri="{9D8B030D-6E8A-4147-A177-3AD203B41FA5}">
                      <a16:colId xmlns:a16="http://schemas.microsoft.com/office/drawing/2014/main" val="1837452320"/>
                    </a:ext>
                  </a:extLst>
                </a:gridCol>
                <a:gridCol w="1402818">
                  <a:extLst>
                    <a:ext uri="{9D8B030D-6E8A-4147-A177-3AD203B41FA5}">
                      <a16:colId xmlns:a16="http://schemas.microsoft.com/office/drawing/2014/main" val="625041205"/>
                    </a:ext>
                  </a:extLst>
                </a:gridCol>
                <a:gridCol w="2418129">
                  <a:extLst>
                    <a:ext uri="{9D8B030D-6E8A-4147-A177-3AD203B41FA5}">
                      <a16:colId xmlns:a16="http://schemas.microsoft.com/office/drawing/2014/main" val="57591646"/>
                    </a:ext>
                  </a:extLst>
                </a:gridCol>
              </a:tblGrid>
              <a:tr h="706131">
                <a:tc>
                  <a:txBody>
                    <a:bodyPr/>
                    <a:lstStyle/>
                    <a:p>
                      <a:r>
                        <a:rPr lang="en-US" sz="1600" dirty="0">
                          <a:latin typeface="Avenir Book" panose="02000503020000020003" pitchFamily="2" charset="0"/>
                        </a:rPr>
                        <a:t>Medication</a:t>
                      </a:r>
                    </a:p>
                  </a:txBody>
                  <a:tcPr/>
                </a:tc>
                <a:tc>
                  <a:txBody>
                    <a:bodyPr/>
                    <a:lstStyle/>
                    <a:p>
                      <a:r>
                        <a:rPr lang="en-US" sz="1600" dirty="0">
                          <a:latin typeface="Avenir Book" panose="02000503020000020003" pitchFamily="2" charset="0"/>
                        </a:rPr>
                        <a:t>Lowest Cost/Month</a:t>
                      </a:r>
                    </a:p>
                  </a:txBody>
                  <a:tcPr/>
                </a:tc>
                <a:tc>
                  <a:txBody>
                    <a:bodyPr/>
                    <a:lstStyle/>
                    <a:p>
                      <a:r>
                        <a:rPr lang="en-US" sz="1600" dirty="0">
                          <a:latin typeface="Avenir Book" panose="02000503020000020003" pitchFamily="2" charset="0"/>
                        </a:rPr>
                        <a:t>Where</a:t>
                      </a:r>
                    </a:p>
                  </a:txBody>
                  <a:tcPr/>
                </a:tc>
                <a:extLst>
                  <a:ext uri="{0D108BD9-81ED-4DB2-BD59-A6C34878D82A}">
                    <a16:rowId xmlns:a16="http://schemas.microsoft.com/office/drawing/2014/main" val="4050565164"/>
                  </a:ext>
                </a:extLst>
              </a:tr>
              <a:tr h="327724">
                <a:tc>
                  <a:txBody>
                    <a:bodyPr/>
                    <a:lstStyle/>
                    <a:p>
                      <a:r>
                        <a:rPr lang="en-US" sz="1600" dirty="0">
                          <a:latin typeface="Avenir Book" panose="02000503020000020003" pitchFamily="2" charset="0"/>
                        </a:rPr>
                        <a:t>Orlistat</a:t>
                      </a:r>
                    </a:p>
                  </a:txBody>
                  <a:tcPr/>
                </a:tc>
                <a:tc>
                  <a:txBody>
                    <a:bodyPr/>
                    <a:lstStyle/>
                    <a:p>
                      <a:r>
                        <a:rPr lang="en-US" sz="1600" dirty="0">
                          <a:latin typeface="Avenir Book" panose="02000503020000020003" pitchFamily="2" charset="0"/>
                        </a:rPr>
                        <a:t>$77.00</a:t>
                      </a:r>
                    </a:p>
                  </a:txBody>
                  <a:tcPr/>
                </a:tc>
                <a:tc>
                  <a:txBody>
                    <a:bodyPr/>
                    <a:lstStyle/>
                    <a:p>
                      <a:r>
                        <a:rPr lang="en-US" sz="1600" dirty="0">
                          <a:latin typeface="Avenir Book" panose="02000503020000020003" pitchFamily="2" charset="0"/>
                          <a:hlinkClick r:id="rId2"/>
                        </a:rPr>
                        <a:t>Amazon</a:t>
                      </a:r>
                      <a:endParaRPr lang="en-US" sz="1600" dirty="0">
                        <a:latin typeface="Avenir Book" panose="02000503020000020003" pitchFamily="2" charset="0"/>
                      </a:endParaRPr>
                    </a:p>
                  </a:txBody>
                  <a:tcPr/>
                </a:tc>
                <a:extLst>
                  <a:ext uri="{0D108BD9-81ED-4DB2-BD59-A6C34878D82A}">
                    <a16:rowId xmlns:a16="http://schemas.microsoft.com/office/drawing/2014/main" val="4142437370"/>
                  </a:ext>
                </a:extLst>
              </a:tr>
              <a:tr h="327724">
                <a:tc>
                  <a:txBody>
                    <a:bodyPr/>
                    <a:lstStyle/>
                    <a:p>
                      <a:r>
                        <a:rPr lang="en-US" sz="1600" dirty="0">
                          <a:latin typeface="Avenir Book" panose="02000503020000020003" pitchFamily="2" charset="0"/>
                        </a:rPr>
                        <a:t>Phentermine</a:t>
                      </a:r>
                    </a:p>
                  </a:txBody>
                  <a:tcPr/>
                </a:tc>
                <a:tc>
                  <a:txBody>
                    <a:bodyPr/>
                    <a:lstStyle/>
                    <a:p>
                      <a:r>
                        <a:rPr lang="en-US" sz="1600" dirty="0">
                          <a:latin typeface="Avenir Book" panose="02000503020000020003" pitchFamily="2" charset="0"/>
                        </a:rPr>
                        <a:t>$13.05</a:t>
                      </a:r>
                    </a:p>
                  </a:txBody>
                  <a:tcPr/>
                </a:tc>
                <a:tc>
                  <a:txBody>
                    <a:bodyPr/>
                    <a:lstStyle/>
                    <a:p>
                      <a:r>
                        <a:rPr lang="en-US" sz="1600" dirty="0" err="1">
                          <a:latin typeface="Avenir Book" panose="02000503020000020003" pitchFamily="2" charset="0"/>
                        </a:rPr>
                        <a:t>GoodRx</a:t>
                      </a:r>
                      <a:r>
                        <a:rPr lang="en-US" sz="1600" dirty="0">
                          <a:latin typeface="Avenir Book" panose="02000503020000020003" pitchFamily="2" charset="0"/>
                        </a:rPr>
                        <a:t> (Publix)</a:t>
                      </a:r>
                    </a:p>
                  </a:txBody>
                  <a:tcPr/>
                </a:tc>
                <a:extLst>
                  <a:ext uri="{0D108BD9-81ED-4DB2-BD59-A6C34878D82A}">
                    <a16:rowId xmlns:a16="http://schemas.microsoft.com/office/drawing/2014/main" val="1311626257"/>
                  </a:ext>
                </a:extLst>
              </a:tr>
              <a:tr h="804414">
                <a:tc>
                  <a:txBody>
                    <a:bodyPr/>
                    <a:lstStyle/>
                    <a:p>
                      <a:r>
                        <a:rPr lang="en-US" sz="1600" dirty="0">
                          <a:latin typeface="Avenir Book" panose="02000503020000020003" pitchFamily="2" charset="0"/>
                        </a:rPr>
                        <a:t>Phentermine/Topiramate (Qsymia)</a:t>
                      </a:r>
                    </a:p>
                  </a:txBody>
                  <a:tcPr/>
                </a:tc>
                <a:tc>
                  <a:txBody>
                    <a:bodyPr/>
                    <a:lstStyle/>
                    <a:p>
                      <a:r>
                        <a:rPr lang="en-US" sz="1600" dirty="0">
                          <a:latin typeface="Avenir Book" panose="02000503020000020003" pitchFamily="2" charset="0"/>
                        </a:rPr>
                        <a:t>$98.00</a:t>
                      </a:r>
                    </a:p>
                  </a:txBody>
                  <a:tcPr/>
                </a:tc>
                <a:tc>
                  <a:txBody>
                    <a:bodyPr/>
                    <a:lstStyle/>
                    <a:p>
                      <a:r>
                        <a:rPr lang="en-US" sz="1600" dirty="0">
                          <a:latin typeface="Avenir Book" panose="02000503020000020003" pitchFamily="2" charset="0"/>
                          <a:hlinkClick r:id="rId3"/>
                        </a:rPr>
                        <a:t>Qsymia Engage </a:t>
                      </a:r>
                      <a:r>
                        <a:rPr lang="en-US" sz="1600" dirty="0">
                          <a:latin typeface="Avenir Book" panose="02000503020000020003" pitchFamily="2" charset="0"/>
                        </a:rPr>
                        <a:t>(mail-order partner pharmacy)</a:t>
                      </a:r>
                    </a:p>
                  </a:txBody>
                  <a:tcPr/>
                </a:tc>
                <a:extLst>
                  <a:ext uri="{0D108BD9-81ED-4DB2-BD59-A6C34878D82A}">
                    <a16:rowId xmlns:a16="http://schemas.microsoft.com/office/drawing/2014/main" val="1185383056"/>
                  </a:ext>
                </a:extLst>
              </a:tr>
              <a:tr h="804414">
                <a:tc>
                  <a:txBody>
                    <a:bodyPr/>
                    <a:lstStyle/>
                    <a:p>
                      <a:r>
                        <a:rPr lang="en-US" sz="1600" dirty="0">
                          <a:latin typeface="Avenir Book" panose="02000503020000020003" pitchFamily="2" charset="0"/>
                        </a:rPr>
                        <a:t>Wellbutrin/</a:t>
                      </a:r>
                    </a:p>
                    <a:p>
                      <a:r>
                        <a:rPr lang="en-US" sz="1600" dirty="0">
                          <a:latin typeface="Avenir Book" panose="02000503020000020003" pitchFamily="2" charset="0"/>
                        </a:rPr>
                        <a:t>Naltrexone (</a:t>
                      </a:r>
                      <a:r>
                        <a:rPr lang="en-US" sz="1600" dirty="0" err="1">
                          <a:latin typeface="Avenir Book" panose="02000503020000020003" pitchFamily="2" charset="0"/>
                        </a:rPr>
                        <a:t>Contrave</a:t>
                      </a:r>
                      <a:r>
                        <a:rPr lang="en-US" sz="1600" dirty="0">
                          <a:latin typeface="Avenir Book" panose="02000503020000020003" pitchFamily="2" charset="0"/>
                        </a:rPr>
                        <a:t>)</a:t>
                      </a:r>
                    </a:p>
                  </a:txBody>
                  <a:tcPr/>
                </a:tc>
                <a:tc>
                  <a:txBody>
                    <a:bodyPr/>
                    <a:lstStyle/>
                    <a:p>
                      <a:r>
                        <a:rPr lang="en-US" sz="1600" dirty="0">
                          <a:latin typeface="Avenir Book" panose="02000503020000020003" pitchFamily="2" charset="0"/>
                        </a:rPr>
                        <a:t>$99.00</a:t>
                      </a:r>
                    </a:p>
                  </a:txBody>
                  <a:tcPr/>
                </a:tc>
                <a:tc>
                  <a:txBody>
                    <a:bodyPr/>
                    <a:lstStyle/>
                    <a:p>
                      <a:r>
                        <a:rPr lang="en-US" sz="1600" dirty="0">
                          <a:latin typeface="Avenir Book" panose="02000503020000020003" pitchFamily="2" charset="0"/>
                          <a:hlinkClick r:id="rId4"/>
                        </a:rPr>
                        <a:t>CurxAccess Program </a:t>
                      </a:r>
                      <a:r>
                        <a:rPr lang="en-US" sz="1600" dirty="0">
                          <a:latin typeface="Avenir Book" panose="02000503020000020003" pitchFamily="2" charset="0"/>
                        </a:rPr>
                        <a:t>(Ridgeway mail-order pharmacy)</a:t>
                      </a:r>
                    </a:p>
                  </a:txBody>
                  <a:tcPr/>
                </a:tc>
                <a:extLst>
                  <a:ext uri="{0D108BD9-81ED-4DB2-BD59-A6C34878D82A}">
                    <a16:rowId xmlns:a16="http://schemas.microsoft.com/office/drawing/2014/main" val="2955598971"/>
                  </a:ext>
                </a:extLst>
              </a:tr>
              <a:tr h="804414">
                <a:tc>
                  <a:txBody>
                    <a:bodyPr/>
                    <a:lstStyle/>
                    <a:p>
                      <a:r>
                        <a:rPr lang="en-US" sz="1600" dirty="0">
                          <a:latin typeface="Avenir Book" panose="02000503020000020003" pitchFamily="2" charset="0"/>
                        </a:rPr>
                        <a:t>Liraglutide (</a:t>
                      </a:r>
                      <a:r>
                        <a:rPr lang="en-US" sz="1600" dirty="0" err="1">
                          <a:latin typeface="Avenir Book" panose="02000503020000020003" pitchFamily="2" charset="0"/>
                        </a:rPr>
                        <a:t>Saxenda</a:t>
                      </a:r>
                      <a:r>
                        <a:rPr lang="en-US" sz="1600" dirty="0">
                          <a:latin typeface="Avenir Book" panose="02000503020000020003" pitchFamily="2" charset="0"/>
                        </a:rPr>
                        <a:t>)</a:t>
                      </a:r>
                    </a:p>
                  </a:txBody>
                  <a:tcPr/>
                </a:tc>
                <a:tc>
                  <a:txBody>
                    <a:bodyPr/>
                    <a:lstStyle/>
                    <a:p>
                      <a:r>
                        <a:rPr lang="en-US" sz="1600" dirty="0">
                          <a:latin typeface="Avenir Book" panose="02000503020000020003" pitchFamily="2" charset="0"/>
                        </a:rPr>
                        <a:t>$375.96</a:t>
                      </a:r>
                      <a:br>
                        <a:rPr lang="en-US" sz="1600" dirty="0">
                          <a:latin typeface="Avenir Book" panose="02000503020000020003" pitchFamily="2" charset="0"/>
                        </a:rPr>
                      </a:br>
                      <a:r>
                        <a:rPr lang="en-US" sz="1600" dirty="0">
                          <a:latin typeface="Avenir Book" panose="02000503020000020003" pitchFamily="2" charset="0"/>
                        </a:rPr>
                        <a:t>$1,369.80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venir Book" panose="02000503020000020003" pitchFamily="2" charset="0"/>
                        </a:rPr>
                        <a:t>1.8mg, </a:t>
                      </a:r>
                      <a:r>
                        <a:rPr lang="en-US" sz="1600" dirty="0" err="1">
                          <a:latin typeface="Avenir Book" panose="02000503020000020003" pitchFamily="2" charset="0"/>
                        </a:rPr>
                        <a:t>GoodRx</a:t>
                      </a:r>
                      <a:r>
                        <a:rPr lang="en-US" sz="1600" dirty="0">
                          <a:latin typeface="Avenir Book" panose="02000503020000020003" pitchFamily="2" charset="0"/>
                        </a:rPr>
                        <a:t> (Target)</a:t>
                      </a:r>
                      <a:br>
                        <a:rPr lang="en-US" sz="1600" dirty="0">
                          <a:latin typeface="Avenir Book" panose="02000503020000020003" pitchFamily="2" charset="0"/>
                        </a:rPr>
                      </a:br>
                      <a:r>
                        <a:rPr lang="en-US" sz="1600" dirty="0">
                          <a:latin typeface="Avenir Book" panose="02000503020000020003" pitchFamily="2" charset="0"/>
                        </a:rPr>
                        <a:t>3.0mg, </a:t>
                      </a:r>
                      <a:r>
                        <a:rPr lang="en-US" sz="1600" dirty="0" err="1">
                          <a:latin typeface="Avenir Book" panose="02000503020000020003" pitchFamily="2" charset="0"/>
                        </a:rPr>
                        <a:t>GoodRx</a:t>
                      </a:r>
                      <a:r>
                        <a:rPr lang="en-US" sz="1600" dirty="0">
                          <a:latin typeface="Avenir Book" panose="02000503020000020003" pitchFamily="2" charset="0"/>
                        </a:rPr>
                        <a:t> (Food Lion)</a:t>
                      </a:r>
                    </a:p>
                  </a:txBody>
                  <a:tcPr/>
                </a:tc>
                <a:extLst>
                  <a:ext uri="{0D108BD9-81ED-4DB2-BD59-A6C34878D82A}">
                    <a16:rowId xmlns:a16="http://schemas.microsoft.com/office/drawing/2014/main" val="2894276780"/>
                  </a:ext>
                </a:extLst>
              </a:tr>
              <a:tr h="804414">
                <a:tc>
                  <a:txBody>
                    <a:bodyPr/>
                    <a:lstStyle/>
                    <a:p>
                      <a:r>
                        <a:rPr lang="en-US" sz="1600" dirty="0">
                          <a:latin typeface="Avenir Book" panose="02000503020000020003" pitchFamily="2" charset="0"/>
                        </a:rPr>
                        <a:t>Semaglutide (Wegovy)</a:t>
                      </a:r>
                    </a:p>
                  </a:txBody>
                  <a:tcPr/>
                </a:tc>
                <a:tc>
                  <a:txBody>
                    <a:bodyPr/>
                    <a:lstStyle/>
                    <a:p>
                      <a:r>
                        <a:rPr lang="en-US" sz="1600" dirty="0">
                          <a:latin typeface="Avenir Book" panose="02000503020000020003" pitchFamily="2" charset="0"/>
                        </a:rPr>
                        <a:t>$499.00</a:t>
                      </a:r>
                    </a:p>
                  </a:txBody>
                  <a:tcPr/>
                </a:tc>
                <a:tc>
                  <a:txBody>
                    <a:bodyPr/>
                    <a:lstStyle/>
                    <a:p>
                      <a:r>
                        <a:rPr lang="en-US" sz="1600" dirty="0">
                          <a:latin typeface="Avenir Book" panose="02000503020000020003" pitchFamily="2" charset="0"/>
                          <a:hlinkClick r:id="rId5"/>
                        </a:rPr>
                        <a:t>Wegovy savings card through </a:t>
                      </a:r>
                      <a:r>
                        <a:rPr lang="en-US" sz="1600" dirty="0" err="1">
                          <a:latin typeface="Avenir Book" panose="02000503020000020003" pitchFamily="2" charset="0"/>
                          <a:hlinkClick r:id="rId5"/>
                        </a:rPr>
                        <a:t>NovoCare</a:t>
                      </a:r>
                      <a:r>
                        <a:rPr lang="en-US" sz="1600" dirty="0">
                          <a:latin typeface="Avenir Book" panose="02000503020000020003" pitchFamily="2" charset="0"/>
                          <a:hlinkClick r:id="rId5"/>
                        </a:rPr>
                        <a:t> Pharmacy</a:t>
                      </a:r>
                      <a:endParaRPr lang="en-US" sz="1600" dirty="0">
                        <a:latin typeface="Avenir Book" panose="02000503020000020003" pitchFamily="2" charset="0"/>
                      </a:endParaRPr>
                    </a:p>
                  </a:txBody>
                  <a:tcPr/>
                </a:tc>
                <a:extLst>
                  <a:ext uri="{0D108BD9-81ED-4DB2-BD59-A6C34878D82A}">
                    <a16:rowId xmlns:a16="http://schemas.microsoft.com/office/drawing/2014/main" val="1238698845"/>
                  </a:ext>
                </a:extLst>
              </a:tr>
              <a:tr h="804414">
                <a:tc>
                  <a:txBody>
                    <a:bodyPr/>
                    <a:lstStyle/>
                    <a:p>
                      <a:r>
                        <a:rPr lang="en-US" sz="1600" dirty="0" err="1">
                          <a:latin typeface="Avenir Book" panose="02000503020000020003" pitchFamily="2" charset="0"/>
                        </a:rPr>
                        <a:t>Tirzepatide</a:t>
                      </a:r>
                      <a:r>
                        <a:rPr lang="en-US" sz="1600" dirty="0">
                          <a:latin typeface="Avenir Book" panose="02000503020000020003" pitchFamily="2" charset="0"/>
                        </a:rPr>
                        <a:t> (</a:t>
                      </a:r>
                      <a:r>
                        <a:rPr lang="en-US" sz="1600" dirty="0" err="1">
                          <a:latin typeface="Avenir Book" panose="02000503020000020003" pitchFamily="2" charset="0"/>
                        </a:rPr>
                        <a:t>Zepbound</a:t>
                      </a:r>
                      <a:r>
                        <a:rPr lang="en-US" sz="1600" dirty="0">
                          <a:latin typeface="Avenir Book" panose="02000503020000020003" pitchFamily="2" charset="0"/>
                        </a:rPr>
                        <a:t>)</a:t>
                      </a:r>
                    </a:p>
                  </a:txBody>
                  <a:tcPr/>
                </a:tc>
                <a:tc>
                  <a:txBody>
                    <a:bodyPr/>
                    <a:lstStyle/>
                    <a:p>
                      <a:r>
                        <a:rPr lang="en-US" sz="1600" dirty="0">
                          <a:latin typeface="Avenir Book" panose="02000503020000020003" pitchFamily="2" charset="0"/>
                        </a:rPr>
                        <a:t>$349.00-499.00*</a:t>
                      </a:r>
                    </a:p>
                  </a:txBody>
                  <a:tcPr/>
                </a:tc>
                <a:tc>
                  <a:txBody>
                    <a:bodyPr/>
                    <a:lstStyle/>
                    <a:p>
                      <a:r>
                        <a:rPr lang="en-US" sz="1600" dirty="0">
                          <a:latin typeface="Avenir Book" panose="02000503020000020003" pitchFamily="2" charset="0"/>
                          <a:hlinkClick r:id="rId6"/>
                        </a:rPr>
                        <a:t>Lilly Direct Cash Pay (or Self Pay) Pharmacy</a:t>
                      </a:r>
                      <a:endParaRPr lang="en-US" sz="1600" dirty="0">
                        <a:latin typeface="Avenir Book" panose="02000503020000020003" pitchFamily="2" charset="0"/>
                      </a:endParaRPr>
                    </a:p>
                    <a:p>
                      <a:r>
                        <a:rPr lang="en-US" sz="1600" dirty="0">
                          <a:latin typeface="Avenir Book" panose="02000503020000020003" pitchFamily="2" charset="0"/>
                        </a:rPr>
                        <a:t>*vials, not pens</a:t>
                      </a:r>
                    </a:p>
                  </a:txBody>
                  <a:tcPr/>
                </a:tc>
                <a:extLst>
                  <a:ext uri="{0D108BD9-81ED-4DB2-BD59-A6C34878D82A}">
                    <a16:rowId xmlns:a16="http://schemas.microsoft.com/office/drawing/2014/main" val="1212540848"/>
                  </a:ext>
                </a:extLst>
              </a:tr>
              <a:tr h="566069">
                <a:tc>
                  <a:txBody>
                    <a:bodyPr/>
                    <a:lstStyle/>
                    <a:p>
                      <a:r>
                        <a:rPr lang="en-US" sz="1600" dirty="0">
                          <a:latin typeface="Avenir Book" panose="02000503020000020003" pitchFamily="2" charset="0"/>
                        </a:rPr>
                        <a:t>Topiramate (off-label)</a:t>
                      </a:r>
                    </a:p>
                  </a:txBody>
                  <a:tcPr/>
                </a:tc>
                <a:tc>
                  <a:txBody>
                    <a:bodyPr/>
                    <a:lstStyle/>
                    <a:p>
                      <a:r>
                        <a:rPr lang="en-US" sz="1600" dirty="0">
                          <a:latin typeface="Avenir Book" panose="02000503020000020003" pitchFamily="2" charset="0"/>
                        </a:rPr>
                        <a:t>$4.93</a:t>
                      </a:r>
                    </a:p>
                  </a:txBody>
                  <a:tcPr/>
                </a:tc>
                <a:tc>
                  <a:txBody>
                    <a:bodyPr/>
                    <a:lstStyle/>
                    <a:p>
                      <a:r>
                        <a:rPr lang="en-US" sz="1600" dirty="0" err="1">
                          <a:latin typeface="Avenir Book" panose="02000503020000020003" pitchFamily="2" charset="0"/>
                        </a:rPr>
                        <a:t>GoodRx</a:t>
                      </a:r>
                      <a:r>
                        <a:rPr lang="en-US" sz="1600" dirty="0">
                          <a:latin typeface="Avenir Book" panose="02000503020000020003" pitchFamily="2" charset="0"/>
                        </a:rPr>
                        <a:t> (Walmart)</a:t>
                      </a:r>
                    </a:p>
                  </a:txBody>
                  <a:tcPr/>
                </a:tc>
                <a:extLst>
                  <a:ext uri="{0D108BD9-81ED-4DB2-BD59-A6C34878D82A}">
                    <a16:rowId xmlns:a16="http://schemas.microsoft.com/office/drawing/2014/main" val="3894632190"/>
                  </a:ext>
                </a:extLst>
              </a:tr>
              <a:tr h="566069">
                <a:tc>
                  <a:txBody>
                    <a:bodyPr/>
                    <a:lstStyle/>
                    <a:p>
                      <a:r>
                        <a:rPr lang="en-US" sz="1600" dirty="0">
                          <a:latin typeface="Avenir Book" panose="02000503020000020003" pitchFamily="2" charset="0"/>
                        </a:rPr>
                        <a:t>Metformin (off-label)</a:t>
                      </a:r>
                    </a:p>
                  </a:txBody>
                  <a:tcPr/>
                </a:tc>
                <a:tc>
                  <a:txBody>
                    <a:bodyPr/>
                    <a:lstStyle/>
                    <a:p>
                      <a:r>
                        <a:rPr lang="en-US" sz="1600" dirty="0">
                          <a:latin typeface="Avenir Book" panose="02000503020000020003" pitchFamily="2" charset="0"/>
                        </a:rPr>
                        <a:t>$4.00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latin typeface="Avenir Book" panose="02000503020000020003" pitchFamily="2" charset="0"/>
                        </a:rPr>
                        <a:t>GoodRx</a:t>
                      </a:r>
                      <a:r>
                        <a:rPr lang="en-US" sz="1600" dirty="0">
                          <a:latin typeface="Avenir Book" panose="02000503020000020003" pitchFamily="2" charset="0"/>
                        </a:rPr>
                        <a:t> (Walmart)</a:t>
                      </a:r>
                    </a:p>
                  </a:txBody>
                  <a:tcPr/>
                </a:tc>
                <a:extLst>
                  <a:ext uri="{0D108BD9-81ED-4DB2-BD59-A6C34878D82A}">
                    <a16:rowId xmlns:a16="http://schemas.microsoft.com/office/drawing/2014/main" val="1520538841"/>
                  </a:ext>
                </a:extLst>
              </a:tr>
            </a:tbl>
          </a:graphicData>
        </a:graphic>
      </p:graphicFrame>
      <p:sp>
        <p:nvSpPr>
          <p:cNvPr id="5" name="TextBox 4">
            <a:extLst>
              <a:ext uri="{FF2B5EF4-FFF2-40B4-BE49-F238E27FC236}">
                <a16:creationId xmlns:a16="http://schemas.microsoft.com/office/drawing/2014/main" id="{79867740-C44B-5973-8E3B-06795A018D17}"/>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6" name="Picture 5">
            <a:extLst>
              <a:ext uri="{FF2B5EF4-FFF2-40B4-BE49-F238E27FC236}">
                <a16:creationId xmlns:a16="http://schemas.microsoft.com/office/drawing/2014/main" id="{37C4C262-687E-F3FA-8FE1-A76F25B885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TextBox 6">
            <a:extLst>
              <a:ext uri="{FF2B5EF4-FFF2-40B4-BE49-F238E27FC236}">
                <a16:creationId xmlns:a16="http://schemas.microsoft.com/office/drawing/2014/main" id="{34A41139-50B1-0C51-BF65-F2D6713CED47}"/>
              </a:ext>
            </a:extLst>
          </p:cNvPr>
          <p:cNvSpPr txBox="1"/>
          <p:nvPr/>
        </p:nvSpPr>
        <p:spPr>
          <a:xfrm>
            <a:off x="-896829" y="5066435"/>
            <a:ext cx="6275170" cy="246221"/>
          </a:xfrm>
          <a:prstGeom prst="rect">
            <a:avLst/>
          </a:prstGeom>
          <a:noFill/>
        </p:spPr>
        <p:txBody>
          <a:bodyPr wrap="square" rtlCol="0">
            <a:spAutoFit/>
          </a:bodyPr>
          <a:lstStyle/>
          <a:p>
            <a:pPr algn="ctr"/>
            <a:r>
              <a:rPr lang="en-US" sz="1000" dirty="0">
                <a:latin typeface="Avenir Book" panose="02000503020000020003" pitchFamily="2" charset="0"/>
              </a:rPr>
              <a:t>* For commonly prescribed AOMs, not a complete list </a:t>
            </a:r>
          </a:p>
        </p:txBody>
      </p:sp>
    </p:spTree>
    <p:extLst>
      <p:ext uri="{BB962C8B-B14F-4D97-AF65-F5344CB8AC3E}">
        <p14:creationId xmlns:p14="http://schemas.microsoft.com/office/powerpoint/2010/main" val="26916915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584FD-BA2C-7F20-D2DD-8B2160E18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B5692-1C64-C55B-9CFC-D095BDDAFB18}"/>
              </a:ext>
            </a:extLst>
          </p:cNvPr>
          <p:cNvSpPr>
            <a:spLocks noGrp="1"/>
          </p:cNvSpPr>
          <p:nvPr>
            <p:ph type="title"/>
          </p:nvPr>
        </p:nvSpPr>
        <p:spPr/>
        <p:txBody>
          <a:bodyPr/>
          <a:lstStyle/>
          <a:p>
            <a:pPr algn="ctr"/>
            <a:r>
              <a:rPr lang="en-US" dirty="0">
                <a:latin typeface="Avenir Book" panose="02000503020000020003" pitchFamily="2" charset="0"/>
              </a:rPr>
              <a:t>EMERGING THERAPIES</a:t>
            </a:r>
          </a:p>
        </p:txBody>
      </p:sp>
      <p:sp>
        <p:nvSpPr>
          <p:cNvPr id="4" name="TextBox 3">
            <a:extLst>
              <a:ext uri="{FF2B5EF4-FFF2-40B4-BE49-F238E27FC236}">
                <a16:creationId xmlns:a16="http://schemas.microsoft.com/office/drawing/2014/main" id="{0800200B-A079-9C85-879C-EC83C904CF91}"/>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D7F620C4-59BF-BB3E-4533-F918E66E7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04B8CB9A-57A9-0F8C-BBB3-32BEE83A7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89" y="1530534"/>
            <a:ext cx="11965021" cy="4139061"/>
          </a:xfrm>
          <a:prstGeom prst="rect">
            <a:avLst/>
          </a:prstGeom>
        </p:spPr>
      </p:pic>
    </p:spTree>
    <p:extLst>
      <p:ext uri="{BB962C8B-B14F-4D97-AF65-F5344CB8AC3E}">
        <p14:creationId xmlns:p14="http://schemas.microsoft.com/office/powerpoint/2010/main" val="16305259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9E17-0C0E-0B98-FF54-FB77737E4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A709C-FE77-FC43-313B-75E70BE60C6F}"/>
              </a:ext>
            </a:extLst>
          </p:cNvPr>
          <p:cNvSpPr>
            <a:spLocks noGrp="1"/>
          </p:cNvSpPr>
          <p:nvPr>
            <p:ph type="title"/>
          </p:nvPr>
        </p:nvSpPr>
        <p:spPr/>
        <p:txBody>
          <a:bodyPr/>
          <a:lstStyle/>
          <a:p>
            <a:pPr algn="ctr"/>
            <a:r>
              <a:rPr lang="en-US" dirty="0">
                <a:latin typeface="Avenir Book" panose="02000503020000020003" pitchFamily="2" charset="0"/>
              </a:rPr>
              <a:t>BARIATRIC SURGERY</a:t>
            </a:r>
          </a:p>
        </p:txBody>
      </p:sp>
      <p:sp>
        <p:nvSpPr>
          <p:cNvPr id="3" name="Content Placeholder 2">
            <a:extLst>
              <a:ext uri="{FF2B5EF4-FFF2-40B4-BE49-F238E27FC236}">
                <a16:creationId xmlns:a16="http://schemas.microsoft.com/office/drawing/2014/main" id="{40E91243-E905-6B2A-FA8B-333E14716281}"/>
              </a:ext>
            </a:extLst>
          </p:cNvPr>
          <p:cNvSpPr>
            <a:spLocks noGrp="1"/>
          </p:cNvSpPr>
          <p:nvPr>
            <p:ph idx="1"/>
          </p:nvPr>
        </p:nvSpPr>
        <p:spPr/>
        <p:txBody>
          <a:bodyPr>
            <a:normAutofit fontScale="85000" lnSpcReduction="20000"/>
          </a:bodyPr>
          <a:lstStyle/>
          <a:p>
            <a:pPr>
              <a:buClr>
                <a:schemeClr val="accent1">
                  <a:lumMod val="75000"/>
                </a:schemeClr>
              </a:buClr>
              <a:buFont typeface="Courier New" panose="02070309020205020404" pitchFamily="49" charset="0"/>
              <a:buChar char="o"/>
            </a:pPr>
            <a:r>
              <a:rPr lang="en-US" dirty="0">
                <a:latin typeface="Avenir Book" panose="02000503020000020003" pitchFamily="2" charset="0"/>
              </a:rPr>
              <a:t>18–65 years old</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Failure of conservative treatments (nutrition, physical activity, medical therapy).</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BMI ≥ 40 kg/m</a:t>
            </a:r>
            <a:r>
              <a:rPr lang="en-US" baseline="30000" dirty="0">
                <a:latin typeface="Avenir Book" panose="02000503020000020003" pitchFamily="2" charset="0"/>
              </a:rPr>
              <a:t>2</a:t>
            </a: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BMI ≥ 35kg/m</a:t>
            </a:r>
            <a:r>
              <a:rPr lang="en-US" baseline="30000" dirty="0">
                <a:latin typeface="Avenir Book" panose="02000503020000020003" pitchFamily="2" charset="0"/>
              </a:rPr>
              <a:t>2</a:t>
            </a:r>
            <a:r>
              <a:rPr lang="en-US" dirty="0">
                <a:latin typeface="Avenir Book" panose="02000503020000020003" pitchFamily="2" charset="0"/>
              </a:rPr>
              <a:t> plus 1+ comorbidities</a:t>
            </a:r>
          </a:p>
          <a:p>
            <a:pPr lvl="1">
              <a:buClr>
                <a:schemeClr val="accent1">
                  <a:lumMod val="75000"/>
                </a:schemeClr>
              </a:buClr>
            </a:pPr>
            <a:r>
              <a:rPr lang="en-US" dirty="0">
                <a:latin typeface="Avenir Book" panose="02000503020000020003" pitchFamily="2" charset="0"/>
              </a:rPr>
              <a:t>Type 2 Diabetes Mellitus</a:t>
            </a:r>
          </a:p>
          <a:p>
            <a:pPr lvl="1">
              <a:buClr>
                <a:schemeClr val="accent1">
                  <a:lumMod val="75000"/>
                </a:schemeClr>
              </a:buClr>
            </a:pPr>
            <a:r>
              <a:rPr lang="en-US" dirty="0">
                <a:latin typeface="Avenir Book" panose="02000503020000020003" pitchFamily="2" charset="0"/>
              </a:rPr>
              <a:t>Hypertension</a:t>
            </a:r>
          </a:p>
          <a:p>
            <a:pPr lvl="1">
              <a:buClr>
                <a:schemeClr val="accent1">
                  <a:lumMod val="75000"/>
                </a:schemeClr>
              </a:buClr>
            </a:pPr>
            <a:r>
              <a:rPr lang="en-US" dirty="0">
                <a:latin typeface="Avenir Book" panose="02000503020000020003" pitchFamily="2" charset="0"/>
              </a:rPr>
              <a:t>Dyslipidemia</a:t>
            </a:r>
          </a:p>
          <a:p>
            <a:pPr lvl="1">
              <a:buClr>
                <a:schemeClr val="accent1">
                  <a:lumMod val="75000"/>
                </a:schemeClr>
              </a:buClr>
            </a:pPr>
            <a:r>
              <a:rPr lang="en-US" dirty="0">
                <a:latin typeface="Avenir Book" panose="02000503020000020003" pitchFamily="2" charset="0"/>
              </a:rPr>
              <a:t>Metabolic-associated </a:t>
            </a:r>
            <a:r>
              <a:rPr lang="en-US" dirty="0" err="1">
                <a:latin typeface="Avenir Book" panose="02000503020000020003" pitchFamily="2" charset="0"/>
              </a:rPr>
              <a:t>Steatotic</a:t>
            </a:r>
            <a:r>
              <a:rPr lang="en-US" dirty="0">
                <a:latin typeface="Avenir Book" panose="02000503020000020003" pitchFamily="2" charset="0"/>
              </a:rPr>
              <a:t> Liver Disease LSLD</a:t>
            </a:r>
          </a:p>
          <a:p>
            <a:pPr lvl="1">
              <a:buClr>
                <a:schemeClr val="accent1">
                  <a:lumMod val="75000"/>
                </a:schemeClr>
              </a:buClr>
            </a:pPr>
            <a:r>
              <a:rPr lang="en-US" dirty="0">
                <a:latin typeface="Avenir Book" panose="02000503020000020003" pitchFamily="2" charset="0"/>
              </a:rPr>
              <a:t>Obstructive Sleep Apnea</a:t>
            </a:r>
          </a:p>
          <a:p>
            <a:pPr lvl="1">
              <a:buClr>
                <a:schemeClr val="accent1">
                  <a:lumMod val="75000"/>
                </a:schemeClr>
              </a:buClr>
            </a:pPr>
            <a:r>
              <a:rPr lang="en-US" dirty="0" err="1">
                <a:latin typeface="Avenir Book" panose="02000503020000020003" pitchFamily="2" charset="0"/>
              </a:rPr>
              <a:t>Osteoartritis</a:t>
            </a:r>
            <a:endParaRPr lang="en-US" dirty="0">
              <a:latin typeface="Avenir Book" panose="02000503020000020003" pitchFamily="2" charset="0"/>
            </a:endParaRPr>
          </a:p>
          <a:p>
            <a:pPr>
              <a:buClr>
                <a:schemeClr val="accent1">
                  <a:lumMod val="75000"/>
                </a:schemeClr>
              </a:buClr>
              <a:buFont typeface="Courier New" panose="02070309020205020404" pitchFamily="49" charset="0"/>
              <a:buChar char="o"/>
            </a:pPr>
            <a:r>
              <a:rPr lang="en-US" dirty="0">
                <a:latin typeface="Avenir Book" panose="02000503020000020003" pitchFamily="2" charset="0"/>
              </a:rPr>
              <a:t>BMI ≥ 30kg/m</a:t>
            </a:r>
            <a:r>
              <a:rPr lang="en-US" baseline="30000" dirty="0">
                <a:latin typeface="Avenir Book" panose="02000503020000020003" pitchFamily="2" charset="0"/>
              </a:rPr>
              <a:t>2</a:t>
            </a:r>
            <a:r>
              <a:rPr lang="en-US" dirty="0">
                <a:latin typeface="Avenir Book" panose="02000503020000020003" pitchFamily="2" charset="0"/>
              </a:rPr>
              <a:t> in select cases</a:t>
            </a:r>
          </a:p>
          <a:p>
            <a:pPr lvl="1">
              <a:buClr>
                <a:schemeClr val="accent1">
                  <a:lumMod val="75000"/>
                </a:schemeClr>
              </a:buClr>
            </a:pPr>
            <a:r>
              <a:rPr lang="en-US" dirty="0">
                <a:latin typeface="Avenir Book" panose="02000503020000020003" pitchFamily="2" charset="0"/>
              </a:rPr>
              <a:t>Poorly-controlled Type 2 Diabetes Mellitus</a:t>
            </a:r>
          </a:p>
        </p:txBody>
      </p:sp>
      <p:sp>
        <p:nvSpPr>
          <p:cNvPr id="4" name="TextBox 3">
            <a:extLst>
              <a:ext uri="{FF2B5EF4-FFF2-40B4-BE49-F238E27FC236}">
                <a16:creationId xmlns:a16="http://schemas.microsoft.com/office/drawing/2014/main" id="{AC03191C-D28C-3BD0-B4AA-A85078AB734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D39BB5D2-48B5-3D2F-A14F-60F42559A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2670463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B485B-8D20-DB93-1AB5-A53D545B4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2F691-75C7-0386-DD38-3F22321A39E9}"/>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CODING</a:t>
            </a:r>
          </a:p>
        </p:txBody>
      </p:sp>
      <p:pic>
        <p:nvPicPr>
          <p:cNvPr id="4" name="Picture 3">
            <a:extLst>
              <a:ext uri="{FF2B5EF4-FFF2-40B4-BE49-F238E27FC236}">
                <a16:creationId xmlns:a16="http://schemas.microsoft.com/office/drawing/2014/main" id="{0E8705AD-69A5-686D-D2D7-AE9EA328D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62EDB87E-4215-7EE5-FEAB-C62C32DA3D4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27884416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3DDBA-C8F1-957F-17B5-BDB54E057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E409F-FAF4-D2F1-E360-C33E27C9BF39}"/>
              </a:ext>
            </a:extLst>
          </p:cNvPr>
          <p:cNvSpPr>
            <a:spLocks noGrp="1"/>
          </p:cNvSpPr>
          <p:nvPr>
            <p:ph type="title"/>
          </p:nvPr>
        </p:nvSpPr>
        <p:spPr/>
        <p:txBody>
          <a:bodyPr/>
          <a:lstStyle/>
          <a:p>
            <a:pPr algn="ctr"/>
            <a:r>
              <a:rPr lang="en-US" dirty="0">
                <a:latin typeface="Avenir Book" panose="02000503020000020003" pitchFamily="2" charset="0"/>
              </a:rPr>
              <a:t>CODING</a:t>
            </a:r>
          </a:p>
        </p:txBody>
      </p:sp>
      <p:sp>
        <p:nvSpPr>
          <p:cNvPr id="4" name="TextBox 3">
            <a:extLst>
              <a:ext uri="{FF2B5EF4-FFF2-40B4-BE49-F238E27FC236}">
                <a16:creationId xmlns:a16="http://schemas.microsoft.com/office/drawing/2014/main" id="{6D2C90AA-1B08-75FD-2E91-6E9EFA70070E}"/>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07ACA364-AC24-BF07-E272-5D9AD4BFE2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graphicFrame>
        <p:nvGraphicFramePr>
          <p:cNvPr id="8" name="Content Placeholder 7">
            <a:extLst>
              <a:ext uri="{FF2B5EF4-FFF2-40B4-BE49-F238E27FC236}">
                <a16:creationId xmlns:a16="http://schemas.microsoft.com/office/drawing/2014/main" id="{87BAD349-8758-D196-CDC4-9335386853CC}"/>
              </a:ext>
            </a:extLst>
          </p:cNvPr>
          <p:cNvGraphicFramePr>
            <a:graphicFrameLocks noGrp="1"/>
          </p:cNvGraphicFramePr>
          <p:nvPr>
            <p:ph idx="1"/>
            <p:extLst>
              <p:ext uri="{D42A27DB-BD31-4B8C-83A1-F6EECF244321}">
                <p14:modId xmlns:p14="http://schemas.microsoft.com/office/powerpoint/2010/main" val="2328969092"/>
              </p:ext>
            </p:extLst>
          </p:nvPr>
        </p:nvGraphicFramePr>
        <p:xfrm>
          <a:off x="838200" y="1785284"/>
          <a:ext cx="10515600" cy="3627120"/>
        </p:xfrm>
        <a:graphic>
          <a:graphicData uri="http://schemas.openxmlformats.org/drawingml/2006/table">
            <a:tbl>
              <a:tblPr bandCol="1">
                <a:tableStyleId>{5C22544A-7EE6-4342-B048-85BDC9FD1C3A}</a:tableStyleId>
              </a:tblPr>
              <a:tblGrid>
                <a:gridCol w="1752600">
                  <a:extLst>
                    <a:ext uri="{9D8B030D-6E8A-4147-A177-3AD203B41FA5}">
                      <a16:colId xmlns:a16="http://schemas.microsoft.com/office/drawing/2014/main" val="4077547252"/>
                    </a:ext>
                  </a:extLst>
                </a:gridCol>
                <a:gridCol w="1026459">
                  <a:extLst>
                    <a:ext uri="{9D8B030D-6E8A-4147-A177-3AD203B41FA5}">
                      <a16:colId xmlns:a16="http://schemas.microsoft.com/office/drawing/2014/main" val="2863891726"/>
                    </a:ext>
                  </a:extLst>
                </a:gridCol>
                <a:gridCol w="2478741">
                  <a:extLst>
                    <a:ext uri="{9D8B030D-6E8A-4147-A177-3AD203B41FA5}">
                      <a16:colId xmlns:a16="http://schemas.microsoft.com/office/drawing/2014/main" val="2194856821"/>
                    </a:ext>
                  </a:extLst>
                </a:gridCol>
                <a:gridCol w="869576">
                  <a:extLst>
                    <a:ext uri="{9D8B030D-6E8A-4147-A177-3AD203B41FA5}">
                      <a16:colId xmlns:a16="http://schemas.microsoft.com/office/drawing/2014/main" val="1377748220"/>
                    </a:ext>
                  </a:extLst>
                </a:gridCol>
                <a:gridCol w="3415553">
                  <a:extLst>
                    <a:ext uri="{9D8B030D-6E8A-4147-A177-3AD203B41FA5}">
                      <a16:colId xmlns:a16="http://schemas.microsoft.com/office/drawing/2014/main" val="1710652263"/>
                    </a:ext>
                  </a:extLst>
                </a:gridCol>
                <a:gridCol w="972671">
                  <a:extLst>
                    <a:ext uri="{9D8B030D-6E8A-4147-A177-3AD203B41FA5}">
                      <a16:colId xmlns:a16="http://schemas.microsoft.com/office/drawing/2014/main" val="4278579544"/>
                    </a:ext>
                  </a:extLst>
                </a:gridCol>
              </a:tblGrid>
              <a:tr h="370840">
                <a:tc>
                  <a:txBody>
                    <a:bodyPr/>
                    <a:lstStyle/>
                    <a:p>
                      <a:r>
                        <a:rPr lang="en-US" sz="1400" dirty="0">
                          <a:latin typeface="Avenir Book" panose="02000503020000020003" pitchFamily="2" charset="0"/>
                        </a:rPr>
                        <a:t>Obesity</a:t>
                      </a:r>
                    </a:p>
                  </a:txBody>
                  <a:tcPr/>
                </a:tc>
                <a:tc>
                  <a:txBody>
                    <a:bodyPr/>
                    <a:lstStyle/>
                    <a:p>
                      <a:r>
                        <a:rPr lang="en-US" sz="1400" dirty="0">
                          <a:latin typeface="Avenir Book" panose="02000503020000020003" pitchFamily="2" charset="0"/>
                        </a:rPr>
                        <a:t>E66.9</a:t>
                      </a:r>
                    </a:p>
                  </a:txBody>
                  <a:tcPr/>
                </a:tc>
                <a:tc>
                  <a:txBody>
                    <a:bodyPr/>
                    <a:lstStyle/>
                    <a:p>
                      <a:r>
                        <a:rPr lang="en-US" sz="1400" dirty="0">
                          <a:latin typeface="Avenir Book" panose="02000503020000020003" pitchFamily="2" charset="0"/>
                        </a:rPr>
                        <a:t>Exogenous</a:t>
                      </a:r>
                    </a:p>
                  </a:txBody>
                  <a:tcPr/>
                </a:tc>
                <a:tc>
                  <a:txBody>
                    <a:bodyPr/>
                    <a:lstStyle/>
                    <a:p>
                      <a:r>
                        <a:rPr lang="en-US" sz="1400" dirty="0">
                          <a:latin typeface="Avenir Book" panose="02000503020000020003" pitchFamily="2" charset="0"/>
                        </a:rPr>
                        <a:t>E66.09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Gene mutation, Leptin Receptor (LEPR)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2450455958"/>
                  </a:ext>
                </a:extLst>
              </a:tr>
              <a:tr h="370840">
                <a:tc>
                  <a:txBody>
                    <a:bodyPr/>
                    <a:lstStyle/>
                    <a:p>
                      <a:r>
                        <a:rPr lang="en-US" sz="1400" dirty="0">
                          <a:latin typeface="Avenir Book" panose="02000503020000020003" pitchFamily="2" charset="0"/>
                        </a:rPr>
                        <a:t>w/alveolar hypoventilation</a:t>
                      </a:r>
                    </a:p>
                  </a:txBody>
                  <a:tcPr/>
                </a:tc>
                <a:tc>
                  <a:txBody>
                    <a:bodyPr/>
                    <a:lstStyle/>
                    <a:p>
                      <a:r>
                        <a:rPr lang="en-US" sz="1400" dirty="0">
                          <a:latin typeface="Avenir Book" panose="02000503020000020003" pitchFamily="2" charset="0"/>
                        </a:rPr>
                        <a:t>E66.2</a:t>
                      </a:r>
                    </a:p>
                  </a:txBody>
                  <a:tcPr/>
                </a:tc>
                <a:tc>
                  <a:txBody>
                    <a:bodyPr/>
                    <a:lstStyle/>
                    <a:p>
                      <a:r>
                        <a:rPr lang="en-US" sz="1400" dirty="0">
                          <a:latin typeface="Avenir Book" panose="02000503020000020003" pitchFamily="2" charset="0"/>
                        </a:rPr>
                        <a:t>Drug-induced</a:t>
                      </a:r>
                    </a:p>
                  </a:txBody>
                  <a:tcPr/>
                </a:tc>
                <a:tc>
                  <a:txBody>
                    <a:bodyPr/>
                    <a:lstStyle/>
                    <a:p>
                      <a:r>
                        <a:rPr lang="en-US" sz="1400" dirty="0">
                          <a:latin typeface="Avenir Book" panose="02000503020000020003" pitchFamily="2" charset="0"/>
                        </a:rPr>
                        <a:t>E66.1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Melanocortin 4 (MC4)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1982196493"/>
                  </a:ext>
                </a:extLst>
              </a:tr>
              <a:tr h="370840">
                <a:tc>
                  <a:txBody>
                    <a:bodyPr/>
                    <a:lstStyle/>
                    <a:p>
                      <a:r>
                        <a:rPr lang="en-US" sz="1400" dirty="0">
                          <a:latin typeface="Avenir Book" panose="02000503020000020003" pitchFamily="2" charset="0"/>
                        </a:rPr>
                        <a:t>Adrenal</a:t>
                      </a:r>
                    </a:p>
                  </a:txBody>
                  <a:tcPr/>
                </a:tc>
                <a:tc>
                  <a:txBody>
                    <a:bodyPr/>
                    <a:lstStyle/>
                    <a:p>
                      <a:r>
                        <a:rPr lang="en-US" sz="1400" dirty="0">
                          <a:latin typeface="Avenir Book" panose="02000503020000020003" pitchFamily="2" charset="0"/>
                        </a:rPr>
                        <a:t>E27.8</a:t>
                      </a:r>
                    </a:p>
                  </a:txBody>
                  <a:tcPr/>
                </a:tc>
                <a:tc>
                  <a:txBody>
                    <a:bodyPr/>
                    <a:lstStyle/>
                    <a:p>
                      <a:r>
                        <a:rPr lang="en-US" sz="1400" dirty="0">
                          <a:latin typeface="Avenir Book" panose="02000503020000020003" pitchFamily="2" charset="0"/>
                        </a:rPr>
                        <a:t>Endocrine, Constitutional</a:t>
                      </a:r>
                    </a:p>
                  </a:txBody>
                  <a:tcPr/>
                </a:tc>
                <a:tc>
                  <a:txBody>
                    <a:bodyPr/>
                    <a:lstStyle/>
                    <a:p>
                      <a:r>
                        <a:rPr lang="en-US" sz="1400" dirty="0">
                          <a:latin typeface="Avenir Book" panose="02000503020000020003" pitchFamily="2" charset="0"/>
                        </a:rPr>
                        <a:t>E66.89</a:t>
                      </a:r>
                    </a:p>
                  </a:txBody>
                  <a:tcPr/>
                </a:tc>
                <a:tc>
                  <a:txBody>
                    <a:bodyPr/>
                    <a:lstStyle/>
                    <a:p>
                      <a:r>
                        <a:rPr lang="en-US" sz="1400" dirty="0">
                          <a:latin typeface="Avenir Book" panose="02000503020000020003" pitchFamily="2" charset="0"/>
                        </a:rPr>
                        <a:t>Nuclear Receptor Coactivator 1 (NCOA1)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95065699"/>
                  </a:ext>
                </a:extLst>
              </a:tr>
              <a:tr h="370840">
                <a:tc>
                  <a:txBody>
                    <a:bodyPr/>
                    <a:lstStyle/>
                    <a:p>
                      <a:r>
                        <a:rPr lang="en-US" sz="1400" b="1" u="sng" dirty="0">
                          <a:latin typeface="Avenir Book" panose="02000503020000020003" pitchFamily="2" charset="0"/>
                        </a:rPr>
                        <a:t>Class 1</a:t>
                      </a:r>
                    </a:p>
                  </a:txBody>
                  <a:tcPr/>
                </a:tc>
                <a:tc>
                  <a:txBody>
                    <a:bodyPr/>
                    <a:lstStyle/>
                    <a:p>
                      <a:r>
                        <a:rPr lang="en-US" sz="1400" b="1" u="sng" dirty="0">
                          <a:latin typeface="Avenir Book" panose="02000503020000020003" pitchFamily="2" charset="0"/>
                        </a:rPr>
                        <a:t>E66.811</a:t>
                      </a:r>
                    </a:p>
                  </a:txBody>
                  <a:tcPr/>
                </a:tc>
                <a:tc>
                  <a:txBody>
                    <a:bodyPr/>
                    <a:lstStyle/>
                    <a:p>
                      <a:r>
                        <a:rPr lang="en-US" sz="1400" dirty="0">
                          <a:latin typeface="Avenir Book" panose="02000503020000020003" pitchFamily="2" charset="0"/>
                        </a:rPr>
                        <a:t>Excess calories, nutritional </a:t>
                      </a:r>
                    </a:p>
                  </a:txBody>
                  <a:tcPr/>
                </a:tc>
                <a:tc>
                  <a:txBody>
                    <a:bodyPr/>
                    <a:lstStyle/>
                    <a:p>
                      <a:r>
                        <a:rPr lang="en-US" sz="1400" dirty="0">
                          <a:latin typeface="Avenir Book" panose="02000503020000020003" pitchFamily="2" charset="0"/>
                        </a:rPr>
                        <a:t>E66.09</a:t>
                      </a:r>
                    </a:p>
                  </a:txBody>
                  <a:tcPr/>
                </a:tc>
                <a:tc>
                  <a:txBody>
                    <a:bodyPr/>
                    <a:lstStyle/>
                    <a:p>
                      <a:r>
                        <a:rPr lang="en-US" sz="1400" dirty="0">
                          <a:latin typeface="Avenir Book" panose="02000503020000020003" pitchFamily="2" charset="0"/>
                        </a:rPr>
                        <a:t>Proopiomelanocortin (POMC)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3921002492"/>
                  </a:ext>
                </a:extLst>
              </a:tr>
              <a:tr h="370840">
                <a:tc>
                  <a:txBody>
                    <a:bodyPr/>
                    <a:lstStyle/>
                    <a:p>
                      <a:r>
                        <a:rPr lang="en-US" sz="1400" b="1" u="sng" dirty="0">
                          <a:latin typeface="Avenir Book" panose="02000503020000020003" pitchFamily="2" charset="0"/>
                        </a:rPr>
                        <a:t>Class 2</a:t>
                      </a:r>
                    </a:p>
                  </a:txBody>
                  <a:tcPr/>
                </a:tc>
                <a:tc>
                  <a:txBody>
                    <a:bodyPr/>
                    <a:lstStyle/>
                    <a:p>
                      <a:r>
                        <a:rPr lang="en-US" sz="1400" b="1" u="sng" dirty="0">
                          <a:latin typeface="Avenir Book" panose="02000503020000020003" pitchFamily="2" charset="0"/>
                        </a:rPr>
                        <a:t>E66.812</a:t>
                      </a:r>
                    </a:p>
                  </a:txBody>
                  <a:tcPr/>
                </a:tc>
                <a:tc>
                  <a:txBody>
                    <a:bodyPr/>
                    <a:lstStyle/>
                    <a:p>
                      <a:r>
                        <a:rPr lang="en-US" sz="1400" dirty="0">
                          <a:latin typeface="Avenir Book" panose="02000503020000020003" pitchFamily="2" charset="0"/>
                        </a:rPr>
                        <a:t>Severe</a:t>
                      </a:r>
                    </a:p>
                  </a:txBody>
                  <a:tcPr/>
                </a:tc>
                <a:tc>
                  <a:txBody>
                    <a:bodyPr/>
                    <a:lstStyle/>
                    <a:p>
                      <a:r>
                        <a:rPr lang="en-US" sz="1400" dirty="0">
                          <a:latin typeface="Avenir Book" panose="02000503020000020003" pitchFamily="2" charset="0"/>
                        </a:rPr>
                        <a:t>E66.01</a:t>
                      </a:r>
                    </a:p>
                  </a:txBody>
                  <a:tcPr/>
                </a:tc>
                <a:tc>
                  <a:txBody>
                    <a:bodyPr/>
                    <a:lstStyle/>
                    <a:p>
                      <a:r>
                        <a:rPr lang="en-US" sz="1400" dirty="0">
                          <a:latin typeface="Avenir Book" panose="02000503020000020003" pitchFamily="2" charset="0"/>
                        </a:rPr>
                        <a:t>Proprotein Convertase Subtilisin/</a:t>
                      </a:r>
                      <a:r>
                        <a:rPr lang="en-US" sz="1400" dirty="0" err="1">
                          <a:latin typeface="Avenir Book" panose="02000503020000020003" pitchFamily="2" charset="0"/>
                        </a:rPr>
                        <a:t>kexin</a:t>
                      </a:r>
                      <a:r>
                        <a:rPr lang="en-US" sz="1400" dirty="0">
                          <a:latin typeface="Avenir Book" panose="02000503020000020003" pitchFamily="2" charset="0"/>
                        </a:rPr>
                        <a:t> type 1 (PCSK1)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1744239361"/>
                  </a:ext>
                </a:extLst>
              </a:tr>
              <a:tr h="370840">
                <a:tc>
                  <a:txBody>
                    <a:bodyPr/>
                    <a:lstStyle/>
                    <a:p>
                      <a:r>
                        <a:rPr lang="en-US" sz="1400" b="1" u="sng" dirty="0">
                          <a:latin typeface="Avenir Book" panose="02000503020000020003" pitchFamily="2" charset="0"/>
                        </a:rPr>
                        <a:t>Class 3</a:t>
                      </a:r>
                    </a:p>
                  </a:txBody>
                  <a:tcPr/>
                </a:tc>
                <a:tc>
                  <a:txBody>
                    <a:bodyPr/>
                    <a:lstStyle/>
                    <a:p>
                      <a:r>
                        <a:rPr lang="en-US" sz="1400" b="1" u="sng" dirty="0">
                          <a:latin typeface="Avenir Book" panose="02000503020000020003" pitchFamily="2" charset="0"/>
                        </a:rPr>
                        <a:t>E66.813</a:t>
                      </a:r>
                    </a:p>
                  </a:txBody>
                  <a:tcPr/>
                </a:tc>
                <a:tc>
                  <a:txBody>
                    <a:bodyPr/>
                    <a:lstStyle/>
                    <a:p>
                      <a:r>
                        <a:rPr lang="en-US" sz="1400" dirty="0">
                          <a:latin typeface="Avenir Book" panose="02000503020000020003" pitchFamily="2" charset="0"/>
                        </a:rPr>
                        <a:t>Pituitary</a:t>
                      </a:r>
                    </a:p>
                  </a:txBody>
                  <a:tcPr/>
                </a:tc>
                <a:tc>
                  <a:txBody>
                    <a:bodyPr/>
                    <a:lstStyle/>
                    <a:p>
                      <a:r>
                        <a:rPr lang="en-US" sz="1400" dirty="0">
                          <a:latin typeface="Avenir Book" panose="02000503020000020003" pitchFamily="2" charset="0"/>
                        </a:rPr>
                        <a:t>E23.6</a:t>
                      </a:r>
                    </a:p>
                  </a:txBody>
                  <a:tcPr/>
                </a:tc>
                <a:tc>
                  <a:txBody>
                    <a:bodyPr/>
                    <a:lstStyle/>
                    <a:p>
                      <a:r>
                        <a:rPr lang="en-US" sz="1400" dirty="0">
                          <a:latin typeface="Avenir Book" panose="02000503020000020003" pitchFamily="2" charset="0"/>
                        </a:rPr>
                        <a:t>SRC Homology 2B Adaptor Signaling Protein (SH2B1)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E88.82</a:t>
                      </a:r>
                    </a:p>
                    <a:p>
                      <a:endParaRPr lang="en-US" sz="1400" dirty="0">
                        <a:latin typeface="Avenir Book" panose="02000503020000020003" pitchFamily="2" charset="0"/>
                      </a:endParaRPr>
                    </a:p>
                  </a:txBody>
                  <a:tcPr/>
                </a:tc>
                <a:extLst>
                  <a:ext uri="{0D108BD9-81ED-4DB2-BD59-A6C34878D82A}">
                    <a16:rowId xmlns:a16="http://schemas.microsoft.com/office/drawing/2014/main" val="1772723539"/>
                  </a:ext>
                </a:extLst>
              </a:tr>
              <a:tr h="370840">
                <a:tc>
                  <a:txBody>
                    <a:bodyPr/>
                    <a:lstStyle/>
                    <a:p>
                      <a:r>
                        <a:rPr lang="en-US" sz="1400" dirty="0">
                          <a:latin typeface="Avenir Book" panose="02000503020000020003" pitchFamily="2" charset="0"/>
                        </a:rPr>
                        <a:t>Complicating childbirth</a:t>
                      </a:r>
                    </a:p>
                  </a:txBody>
                  <a:tcPr/>
                </a:tc>
                <a:tc>
                  <a:txBody>
                    <a:bodyPr/>
                    <a:lstStyle/>
                    <a:p>
                      <a:r>
                        <a:rPr lang="en-US" sz="1400" dirty="0">
                          <a:latin typeface="Avenir Book" panose="02000503020000020003" pitchFamily="2" charset="0"/>
                        </a:rPr>
                        <a:t>O99.214</a:t>
                      </a:r>
                    </a:p>
                  </a:txBody>
                  <a:tcPr/>
                </a:tc>
                <a:tc>
                  <a:txBody>
                    <a:bodyPr/>
                    <a:lstStyle/>
                    <a:p>
                      <a:r>
                        <a:rPr lang="en-US" sz="1400" dirty="0">
                          <a:latin typeface="Avenir Book" panose="02000503020000020003" pitchFamily="2" charset="0"/>
                        </a:rPr>
                        <a:t>Pregnancy</a:t>
                      </a:r>
                    </a:p>
                  </a:txBody>
                  <a:tcPr/>
                </a:tc>
                <a:tc>
                  <a:txBody>
                    <a:bodyPr/>
                    <a:lstStyle/>
                    <a:p>
                      <a:r>
                        <a:rPr lang="en-US" sz="1400" dirty="0">
                          <a:latin typeface="Avenir Book" panose="02000503020000020003" pitchFamily="2" charset="0"/>
                        </a:rPr>
                        <a:t>O99.21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Puerperium</a:t>
                      </a:r>
                    </a:p>
                    <a:p>
                      <a:endParaRPr lang="en-US" sz="1400" dirty="0">
                        <a:latin typeface="Avenir Book" panose="02000503020000020003"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venir Book" panose="02000503020000020003" pitchFamily="2" charset="0"/>
                        </a:rPr>
                        <a:t>O99.215</a:t>
                      </a:r>
                    </a:p>
                    <a:p>
                      <a:endParaRPr lang="en-US" sz="1400" dirty="0">
                        <a:latin typeface="Avenir Book" panose="02000503020000020003" pitchFamily="2" charset="0"/>
                      </a:endParaRPr>
                    </a:p>
                  </a:txBody>
                  <a:tcPr/>
                </a:tc>
                <a:extLst>
                  <a:ext uri="{0D108BD9-81ED-4DB2-BD59-A6C34878D82A}">
                    <a16:rowId xmlns:a16="http://schemas.microsoft.com/office/drawing/2014/main" val="2667283225"/>
                  </a:ext>
                </a:extLst>
              </a:tr>
            </a:tbl>
          </a:graphicData>
        </a:graphic>
      </p:graphicFrame>
      <p:sp>
        <p:nvSpPr>
          <p:cNvPr id="10" name="TextBox 9">
            <a:extLst>
              <a:ext uri="{FF2B5EF4-FFF2-40B4-BE49-F238E27FC236}">
                <a16:creationId xmlns:a16="http://schemas.microsoft.com/office/drawing/2014/main" id="{5F54EBC0-462D-FD51-8DEE-A959BA988AA8}"/>
              </a:ext>
            </a:extLst>
          </p:cNvPr>
          <p:cNvSpPr txBox="1"/>
          <p:nvPr/>
        </p:nvSpPr>
        <p:spPr>
          <a:xfrm>
            <a:off x="488219" y="5430060"/>
            <a:ext cx="6275170" cy="246221"/>
          </a:xfrm>
          <a:prstGeom prst="rect">
            <a:avLst/>
          </a:prstGeom>
          <a:noFill/>
        </p:spPr>
        <p:txBody>
          <a:bodyPr wrap="square" rtlCol="0">
            <a:spAutoFit/>
          </a:bodyPr>
          <a:lstStyle/>
          <a:p>
            <a:pPr algn="ctr"/>
            <a:r>
              <a:rPr lang="en-US" sz="1000" dirty="0">
                <a:latin typeface="Avenir Book" panose="02000503020000020003" pitchFamily="2" charset="0"/>
              </a:rPr>
              <a:t>* Morbid obesity is no longer an appropriate diagnosis. It has been replaced with Obesity Class 3.</a:t>
            </a:r>
          </a:p>
        </p:txBody>
      </p:sp>
    </p:spTree>
    <p:extLst>
      <p:ext uri="{BB962C8B-B14F-4D97-AF65-F5344CB8AC3E}">
        <p14:creationId xmlns:p14="http://schemas.microsoft.com/office/powerpoint/2010/main" val="40346592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163A7-CC73-7586-E03B-C9E96EB74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09ADB-9A2A-45B8-E4C9-B60CA7777D5E}"/>
              </a:ext>
            </a:extLst>
          </p:cNvPr>
          <p:cNvSpPr>
            <a:spLocks noGrp="1"/>
          </p:cNvSpPr>
          <p:nvPr>
            <p:ph type="title"/>
          </p:nvPr>
        </p:nvSpPr>
        <p:spPr/>
        <p:txBody>
          <a:bodyPr/>
          <a:lstStyle/>
          <a:p>
            <a:pPr algn="ctr"/>
            <a:r>
              <a:rPr lang="en-US" dirty="0">
                <a:latin typeface="Avenir Book" panose="02000503020000020003" pitchFamily="2" charset="0"/>
              </a:rPr>
              <a:t>SEQUENCING</a:t>
            </a:r>
          </a:p>
        </p:txBody>
      </p:sp>
      <p:sp>
        <p:nvSpPr>
          <p:cNvPr id="3" name="Content Placeholder 2">
            <a:extLst>
              <a:ext uri="{FF2B5EF4-FFF2-40B4-BE49-F238E27FC236}">
                <a16:creationId xmlns:a16="http://schemas.microsoft.com/office/drawing/2014/main" id="{49E29B45-8D67-6A8F-7C25-565689F60E15}"/>
              </a:ext>
            </a:extLst>
          </p:cNvPr>
          <p:cNvSpPr>
            <a:spLocks noGrp="1"/>
          </p:cNvSpPr>
          <p:nvPr>
            <p:ph idx="1"/>
          </p:nvPr>
        </p:nvSpPr>
        <p:spPr/>
        <p:txBody>
          <a:bodyPr>
            <a:normAutofit/>
          </a:bodyPr>
          <a:lstStyle/>
          <a:p>
            <a:pPr marL="514350" indent="-514350" algn="ctr">
              <a:buClr>
                <a:schemeClr val="accent1">
                  <a:lumMod val="75000"/>
                </a:schemeClr>
              </a:buClr>
              <a:buFont typeface="+mj-lt"/>
              <a:buAutoNum type="arabicPeriod"/>
            </a:pPr>
            <a:r>
              <a:rPr lang="en-US" dirty="0">
                <a:latin typeface="Avenir Book" panose="02000503020000020003" pitchFamily="2" charset="0"/>
              </a:rPr>
              <a:t>Obesity Diagnosis* E66.XX</a:t>
            </a:r>
          </a:p>
          <a:p>
            <a:pPr marL="514350" indent="-514350" algn="ctr">
              <a:buClr>
                <a:schemeClr val="accent1">
                  <a:lumMod val="75000"/>
                </a:schemeClr>
              </a:buClr>
              <a:buFont typeface="+mj-lt"/>
              <a:buAutoNum type="arabicPeriod"/>
            </a:pPr>
            <a:r>
              <a:rPr lang="en-US" dirty="0">
                <a:latin typeface="Avenir Book" panose="02000503020000020003" pitchFamily="2" charset="0"/>
              </a:rPr>
              <a:t>BMI Diagnosis* Z68.XX</a:t>
            </a:r>
          </a:p>
          <a:p>
            <a:pPr marL="514350" indent="-514350" algn="ctr">
              <a:buClr>
                <a:schemeClr val="accent1">
                  <a:lumMod val="75000"/>
                </a:schemeClr>
              </a:buClr>
              <a:buFont typeface="+mj-lt"/>
              <a:buAutoNum type="arabicPeriod"/>
            </a:pPr>
            <a:r>
              <a:rPr lang="en-US" dirty="0">
                <a:latin typeface="Avenir Book" panose="02000503020000020003" pitchFamily="2" charset="0"/>
              </a:rPr>
              <a:t>Comorbidities I.10</a:t>
            </a:r>
          </a:p>
          <a:p>
            <a:pPr marL="514350" indent="-514350" algn="ctr">
              <a:buClr>
                <a:schemeClr val="accent1">
                  <a:lumMod val="75000"/>
                </a:schemeClr>
              </a:buClr>
              <a:buFont typeface="+mj-lt"/>
              <a:buAutoNum type="arabicPeriod"/>
            </a:pPr>
            <a:r>
              <a:rPr lang="en-US" dirty="0">
                <a:latin typeface="Avenir Book" panose="02000503020000020003" pitchFamily="2" charset="0"/>
              </a:rPr>
              <a:t>Dietary Counseling &amp; Surveillance Z71.3</a:t>
            </a:r>
          </a:p>
          <a:p>
            <a:pPr marL="0" indent="0">
              <a:buClr>
                <a:schemeClr val="accent1">
                  <a:lumMod val="75000"/>
                </a:schemeClr>
              </a:buClr>
              <a:buNone/>
            </a:pPr>
            <a:r>
              <a:rPr lang="en-US" dirty="0">
                <a:latin typeface="Avenir Book" panose="02000503020000020003" pitchFamily="2" charset="0"/>
              </a:rPr>
              <a:t>This sequencing aligns with how most payer policy's structure coverage criteria for both weight loss medications and bariatric surgery.</a:t>
            </a:r>
          </a:p>
        </p:txBody>
      </p:sp>
      <p:sp>
        <p:nvSpPr>
          <p:cNvPr id="4" name="TextBox 3">
            <a:extLst>
              <a:ext uri="{FF2B5EF4-FFF2-40B4-BE49-F238E27FC236}">
                <a16:creationId xmlns:a16="http://schemas.microsoft.com/office/drawing/2014/main" id="{51191C1C-CA8D-522D-572B-04AFAC0712F8}"/>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27A77E8D-3C73-5356-0710-99E40E279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6" name="TextBox 5">
            <a:extLst>
              <a:ext uri="{FF2B5EF4-FFF2-40B4-BE49-F238E27FC236}">
                <a16:creationId xmlns:a16="http://schemas.microsoft.com/office/drawing/2014/main" id="{17DA19A9-4583-50EC-7E60-1BBBE76156DF}"/>
              </a:ext>
            </a:extLst>
          </p:cNvPr>
          <p:cNvSpPr txBox="1"/>
          <p:nvPr/>
        </p:nvSpPr>
        <p:spPr>
          <a:xfrm>
            <a:off x="-179170" y="5052989"/>
            <a:ext cx="6275170" cy="246221"/>
          </a:xfrm>
          <a:prstGeom prst="rect">
            <a:avLst/>
          </a:prstGeom>
          <a:noFill/>
        </p:spPr>
        <p:txBody>
          <a:bodyPr wrap="square" rtlCol="0">
            <a:spAutoFit/>
          </a:bodyPr>
          <a:lstStyle/>
          <a:p>
            <a:pPr algn="ctr"/>
            <a:r>
              <a:rPr lang="en-US" sz="1000" dirty="0">
                <a:latin typeface="Avenir Book" panose="02000503020000020003" pitchFamily="2" charset="0"/>
              </a:rPr>
              <a:t>* Based on starting weight. This is the disease state you are treating for.</a:t>
            </a:r>
          </a:p>
        </p:txBody>
      </p:sp>
    </p:spTree>
    <p:extLst>
      <p:ext uri="{BB962C8B-B14F-4D97-AF65-F5344CB8AC3E}">
        <p14:creationId xmlns:p14="http://schemas.microsoft.com/office/powerpoint/2010/main" val="42911800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E58C-ACDA-075E-1316-4915A7E39D80}"/>
              </a:ext>
            </a:extLst>
          </p:cNvPr>
          <p:cNvSpPr>
            <a:spLocks noGrp="1"/>
          </p:cNvSpPr>
          <p:nvPr>
            <p:ph type="title"/>
          </p:nvPr>
        </p:nvSpPr>
        <p:spPr/>
        <p:txBody>
          <a:bodyPr/>
          <a:lstStyle/>
          <a:p>
            <a:pPr algn="ctr"/>
            <a:r>
              <a:rPr lang="en-US" dirty="0">
                <a:latin typeface="Avenir Book" panose="02000503020000020003" pitchFamily="2" charset="0"/>
              </a:rPr>
              <a:t>REFERENCES</a:t>
            </a:r>
          </a:p>
        </p:txBody>
      </p:sp>
      <p:sp>
        <p:nvSpPr>
          <p:cNvPr id="3" name="Content Placeholder 2">
            <a:extLst>
              <a:ext uri="{FF2B5EF4-FFF2-40B4-BE49-F238E27FC236}">
                <a16:creationId xmlns:a16="http://schemas.microsoft.com/office/drawing/2014/main" id="{BA07BA38-574D-6617-ADAE-A85F86E0FBD7}"/>
              </a:ext>
            </a:extLst>
          </p:cNvPr>
          <p:cNvSpPr>
            <a:spLocks noGrp="1"/>
          </p:cNvSpPr>
          <p:nvPr>
            <p:ph idx="1"/>
          </p:nvPr>
        </p:nvSpPr>
        <p:spPr/>
        <p:txBody>
          <a:bodyPr>
            <a:normAutofit fontScale="62500" lnSpcReduction="20000"/>
          </a:bodyPr>
          <a:lstStyle/>
          <a:p>
            <a:pPr marL="514350" indent="-514350">
              <a:buFont typeface="+mj-lt"/>
              <a:buAutoNum type="arabicPeriod"/>
            </a:pPr>
            <a:r>
              <a:rPr lang="en-US" dirty="0" err="1">
                <a:latin typeface="Avenir Book" panose="02000503020000020003" pitchFamily="2" charset="0"/>
              </a:rPr>
              <a:t>Kivipelto</a:t>
            </a:r>
            <a:r>
              <a:rPr lang="en-US" dirty="0">
                <a:latin typeface="Avenir Book" panose="02000503020000020003" pitchFamily="2" charset="0"/>
              </a:rPr>
              <a:t>, M., Ngandu, T., </a:t>
            </a:r>
            <a:r>
              <a:rPr lang="en-US" dirty="0" err="1">
                <a:latin typeface="Avenir Book" panose="02000503020000020003" pitchFamily="2" charset="0"/>
              </a:rPr>
              <a:t>Fratiglioni</a:t>
            </a:r>
            <a:r>
              <a:rPr lang="en-US" dirty="0">
                <a:latin typeface="Avenir Book" panose="02000503020000020003" pitchFamily="2" charset="0"/>
              </a:rPr>
              <a:t>, L., Viitanen, M., </a:t>
            </a:r>
            <a:r>
              <a:rPr lang="en-US" dirty="0" err="1">
                <a:latin typeface="Avenir Book" panose="02000503020000020003" pitchFamily="2" charset="0"/>
              </a:rPr>
              <a:t>Kåreholt</a:t>
            </a:r>
            <a:r>
              <a:rPr lang="en-US" dirty="0">
                <a:latin typeface="Avenir Book" panose="02000503020000020003" pitchFamily="2" charset="0"/>
              </a:rPr>
              <a:t>, I., Winblad, B., ... &amp; Nissinen, A. (2005). Obesity and vascular risk factors at midlife and the risk of dementia and Alzheimer disease. </a:t>
            </a:r>
            <a:r>
              <a:rPr lang="en-US" i="1" dirty="0">
                <a:latin typeface="Avenir Book" panose="02000503020000020003" pitchFamily="2" charset="0"/>
              </a:rPr>
              <a:t>Archives of Neurology</a:t>
            </a:r>
            <a:r>
              <a:rPr lang="en-US" dirty="0">
                <a:latin typeface="Avenir Book" panose="02000503020000020003" pitchFamily="2" charset="0"/>
              </a:rPr>
              <a:t>, </a:t>
            </a:r>
            <a:r>
              <a:rPr lang="en-US" i="1" dirty="0">
                <a:latin typeface="Avenir Book" panose="02000503020000020003" pitchFamily="2" charset="0"/>
              </a:rPr>
              <a:t>62</a:t>
            </a:r>
            <a:r>
              <a:rPr lang="en-US" dirty="0">
                <a:latin typeface="Avenir Book" panose="02000503020000020003" pitchFamily="2" charset="0"/>
              </a:rPr>
              <a:t>(10), 1556–1560.</a:t>
            </a:r>
            <a:br>
              <a:rPr lang="en-US" dirty="0">
                <a:latin typeface="Avenir Book" panose="02000503020000020003" pitchFamily="2" charset="0"/>
              </a:rPr>
            </a:br>
            <a:r>
              <a:rPr lang="en-US" dirty="0">
                <a:latin typeface="Avenir Book" panose="02000503020000020003" pitchFamily="2" charset="0"/>
                <a:hlinkClick r:id="rId2"/>
              </a:rPr>
              <a:t>https://pubmed.ncbi.nlm.nih.gov/29024348/</a:t>
            </a:r>
            <a:endParaRPr lang="en-US" dirty="0">
              <a:latin typeface="Avenir Book" panose="02000503020000020003" pitchFamily="2" charset="0"/>
            </a:endParaRPr>
          </a:p>
          <a:p>
            <a:pPr marL="514350" indent="-514350">
              <a:buFont typeface="+mj-lt"/>
              <a:buAutoNum type="arabicPeriod"/>
            </a:pPr>
            <a:r>
              <a:rPr lang="en-US" dirty="0">
                <a:latin typeface="Avenir Book" panose="02000503020000020003" pitchFamily="2" charset="0"/>
              </a:rPr>
              <a:t>Shrestha, S., &amp; Lautenschlager, N. T. (2015). Overweight, obesity and Parkinson’s disease: A meta-analysis of observational studies. </a:t>
            </a:r>
            <a:r>
              <a:rPr lang="en-US" i="1" dirty="0">
                <a:latin typeface="Avenir Book" panose="02000503020000020003" pitchFamily="2" charset="0"/>
              </a:rPr>
              <a:t>Movement Disorders</a:t>
            </a:r>
            <a:r>
              <a:rPr lang="en-US" dirty="0">
                <a:latin typeface="Avenir Book" panose="02000503020000020003" pitchFamily="2" charset="0"/>
              </a:rPr>
              <a:t>, </a:t>
            </a:r>
            <a:r>
              <a:rPr lang="en-US" i="1" dirty="0">
                <a:latin typeface="Avenir Book" panose="02000503020000020003" pitchFamily="2" charset="0"/>
              </a:rPr>
              <a:t>30</a:t>
            </a:r>
            <a:r>
              <a:rPr lang="en-US" dirty="0">
                <a:latin typeface="Avenir Book" panose="02000503020000020003" pitchFamily="2" charset="0"/>
              </a:rPr>
              <a:t>(5), 677–683.</a:t>
            </a:r>
            <a:br>
              <a:rPr lang="en-US" dirty="0">
                <a:latin typeface="Avenir Book" panose="02000503020000020003" pitchFamily="2" charset="0"/>
              </a:rPr>
            </a:br>
            <a:r>
              <a:rPr lang="en-US" dirty="0">
                <a:latin typeface="Avenir Book" panose="02000503020000020003" pitchFamily="2" charset="0"/>
                <a:hlinkClick r:id="rId3"/>
              </a:rPr>
              <a:t>https://pubmed.ncbi.nlm.nih.gov/24672544/</a:t>
            </a:r>
            <a:endParaRPr lang="en-US" dirty="0">
              <a:latin typeface="Avenir Book" panose="02000503020000020003" pitchFamily="2" charset="0"/>
            </a:endParaRPr>
          </a:p>
          <a:p>
            <a:pPr marL="514350" indent="-514350">
              <a:buFont typeface="+mj-lt"/>
              <a:buAutoNum type="arabicPeriod"/>
            </a:pPr>
            <a:r>
              <a:rPr lang="en-US" dirty="0">
                <a:latin typeface="Avenir Book" panose="02000503020000020003" pitchFamily="2" charset="0"/>
              </a:rPr>
              <a:t>Centers for Disease Control and Prevention. (2021). </a:t>
            </a:r>
            <a:r>
              <a:rPr lang="en-US" i="1" dirty="0">
                <a:latin typeface="Avenir Book" panose="02000503020000020003" pitchFamily="2" charset="0"/>
              </a:rPr>
              <a:t>Obesity and Cancer</a:t>
            </a:r>
            <a:r>
              <a:rPr lang="en-US" dirty="0">
                <a:latin typeface="Avenir Book" panose="02000503020000020003" pitchFamily="2" charset="0"/>
              </a:rPr>
              <a:t>. CDC. Retrieved from </a:t>
            </a:r>
            <a:r>
              <a:rPr lang="en-US" dirty="0">
                <a:latin typeface="Avenir Book" panose="02000503020000020003" pitchFamily="2" charset="0"/>
                <a:hlinkClick r:id="rId4"/>
              </a:rPr>
              <a:t>https://www.cdc.gov/cancer/risk-factors/obesity.html</a:t>
            </a:r>
            <a:endParaRPr lang="en-US" dirty="0">
              <a:latin typeface="Avenir Book" panose="02000503020000020003" pitchFamily="2" charset="0"/>
            </a:endParaRPr>
          </a:p>
          <a:p>
            <a:pPr marL="514350" indent="-514350">
              <a:buFont typeface="+mj-lt"/>
              <a:buAutoNum type="arabicPeriod"/>
            </a:pPr>
            <a:r>
              <a:rPr lang="en-US" dirty="0">
                <a:latin typeface="Avenir Book" panose="02000503020000020003" pitchFamily="2" charset="0"/>
              </a:rPr>
              <a:t>Berrington de González, A., Hartge, P., </a:t>
            </a:r>
            <a:r>
              <a:rPr lang="en-US" dirty="0" err="1">
                <a:latin typeface="Avenir Book" panose="02000503020000020003" pitchFamily="2" charset="0"/>
              </a:rPr>
              <a:t>Cerhan</a:t>
            </a:r>
            <a:r>
              <a:rPr lang="en-US" dirty="0">
                <a:latin typeface="Avenir Book" panose="02000503020000020003" pitchFamily="2" charset="0"/>
              </a:rPr>
              <a:t>, J. R., Flint, A. J., Hannan, L., MacInnis, R. J., ... &amp; Thun, M. J. (2010). </a:t>
            </a:r>
            <a:r>
              <a:rPr lang="en-US" i="1" dirty="0">
                <a:latin typeface="Avenir Book" panose="02000503020000020003" pitchFamily="2" charset="0"/>
              </a:rPr>
              <a:t>Obesity and cancer risk: a meta-analysis of the worldwide epidemiologic data</a:t>
            </a:r>
            <a:r>
              <a:rPr lang="en-US" dirty="0">
                <a:latin typeface="Avenir Book" panose="02000503020000020003" pitchFamily="2" charset="0"/>
              </a:rPr>
              <a:t>. The Lancet, 375(9732), 1697-1707. </a:t>
            </a:r>
            <a:r>
              <a:rPr lang="en-US" dirty="0">
                <a:latin typeface="Avenir Book" panose="02000503020000020003" pitchFamily="2" charset="0"/>
                <a:hlinkClick r:id="rId5"/>
              </a:rPr>
              <a:t>https://doi.org/10.1016/S0140-6736(10)60130-0</a:t>
            </a:r>
            <a:endParaRPr lang="en-US" dirty="0">
              <a:latin typeface="Avenir Book" panose="02000503020000020003" pitchFamily="2" charset="0"/>
            </a:endParaRPr>
          </a:p>
          <a:p>
            <a:pPr marL="514350" indent="-514350">
              <a:buFont typeface="+mj-lt"/>
              <a:buAutoNum type="arabicPeriod"/>
            </a:pPr>
            <a:r>
              <a:rPr lang="en-US" dirty="0">
                <a:latin typeface="Avenir Book" panose="02000503020000020003" pitchFamily="2" charset="0"/>
              </a:rPr>
              <a:t>Calle, E. E., &amp; </a:t>
            </a:r>
            <a:r>
              <a:rPr lang="en-US" dirty="0" err="1">
                <a:latin typeface="Avenir Book" panose="02000503020000020003" pitchFamily="2" charset="0"/>
              </a:rPr>
              <a:t>Kaaks</a:t>
            </a:r>
            <a:r>
              <a:rPr lang="en-US" dirty="0">
                <a:latin typeface="Avenir Book" panose="02000503020000020003" pitchFamily="2" charset="0"/>
              </a:rPr>
              <a:t>, R. (2004). </a:t>
            </a:r>
            <a:r>
              <a:rPr lang="en-US" i="1" dirty="0">
                <a:latin typeface="Avenir Book" panose="02000503020000020003" pitchFamily="2" charset="0"/>
              </a:rPr>
              <a:t>Overweight, obesity and cancer: epidemiological evidence and proposed mechanisms</a:t>
            </a:r>
            <a:r>
              <a:rPr lang="en-US" dirty="0">
                <a:latin typeface="Avenir Book" panose="02000503020000020003" pitchFamily="2" charset="0"/>
              </a:rPr>
              <a:t>. Nature Reviews Cancer, 4(8), 579-591. </a:t>
            </a:r>
            <a:r>
              <a:rPr lang="en-US" dirty="0">
                <a:latin typeface="Avenir Book" panose="02000503020000020003" pitchFamily="2" charset="0"/>
                <a:hlinkClick r:id="rId6"/>
              </a:rPr>
              <a:t>https://doi.org/10.1038/nrc1408</a:t>
            </a:r>
            <a:endParaRPr lang="en-US" dirty="0">
              <a:latin typeface="Avenir Book" panose="02000503020000020003" pitchFamily="2" charset="0"/>
            </a:endParaRPr>
          </a:p>
          <a:p>
            <a:pPr marL="514350" indent="-514350">
              <a:buFont typeface="+mj-lt"/>
              <a:buAutoNum type="arabicPeriod"/>
            </a:pPr>
            <a:r>
              <a:rPr lang="en-US" dirty="0">
                <a:latin typeface="Avenir Book" panose="02000503020000020003" pitchFamily="2" charset="0"/>
              </a:rPr>
              <a:t>Fryar, C. D., Carroll, M. D., &amp; Ogden, C. L. (2024). Prevalence of overweight, obesity, and severe obesity among adults aged 20 and over: United States, August 2021–August 2023 (NCHS Data Brief No. 508). National Center for Health Statistics. Retrieved from: </a:t>
            </a:r>
            <a:r>
              <a:rPr lang="en-US" dirty="0">
                <a:latin typeface="Avenir Book" panose="02000503020000020003" pitchFamily="2" charset="0"/>
                <a:hlinkClick r:id="rId7"/>
              </a:rPr>
              <a:t>https://www.cdc.gov/nchs/products/databriefs/db508.htm</a:t>
            </a:r>
            <a:r>
              <a:rPr lang="en-US" dirty="0">
                <a:latin typeface="Avenir Book" panose="02000503020000020003" pitchFamily="2" charset="0"/>
              </a:rPr>
              <a:t> </a:t>
            </a:r>
          </a:p>
        </p:txBody>
      </p:sp>
      <p:sp>
        <p:nvSpPr>
          <p:cNvPr id="4" name="TextBox 3">
            <a:extLst>
              <a:ext uri="{FF2B5EF4-FFF2-40B4-BE49-F238E27FC236}">
                <a16:creationId xmlns:a16="http://schemas.microsoft.com/office/drawing/2014/main" id="{FC7E9D28-85FB-E007-A0D6-ACD3ABF268B6}"/>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EAD2AA8E-8F1F-83FD-4E4A-44BB4E3FE2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37958293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FDFF-EFFC-C2BC-0B0C-FCC17B09FC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A3B4B3-BCE1-05A6-1DFA-78BA793F4D86}"/>
              </a:ext>
            </a:extLst>
          </p:cNvPr>
          <p:cNvSpPr>
            <a:spLocks noGrp="1"/>
          </p:cNvSpPr>
          <p:nvPr>
            <p:ph type="title"/>
          </p:nvPr>
        </p:nvSpPr>
        <p:spPr/>
        <p:txBody>
          <a:bodyPr/>
          <a:lstStyle/>
          <a:p>
            <a:pPr algn="ctr"/>
            <a:r>
              <a:rPr lang="en-US" dirty="0">
                <a:latin typeface="Avenir Book" panose="02000503020000020003" pitchFamily="2" charset="0"/>
              </a:rPr>
              <a:t>REFERENCES</a:t>
            </a:r>
          </a:p>
        </p:txBody>
      </p:sp>
      <p:sp>
        <p:nvSpPr>
          <p:cNvPr id="3" name="Content Placeholder 2">
            <a:extLst>
              <a:ext uri="{FF2B5EF4-FFF2-40B4-BE49-F238E27FC236}">
                <a16:creationId xmlns:a16="http://schemas.microsoft.com/office/drawing/2014/main" id="{6248851D-ECD2-C819-8DE6-2B4D87216779}"/>
              </a:ext>
            </a:extLst>
          </p:cNvPr>
          <p:cNvSpPr>
            <a:spLocks noGrp="1"/>
          </p:cNvSpPr>
          <p:nvPr>
            <p:ph idx="1"/>
          </p:nvPr>
        </p:nvSpPr>
        <p:spPr/>
        <p:txBody>
          <a:bodyPr>
            <a:normAutofit fontScale="70000" lnSpcReduction="20000"/>
          </a:bodyPr>
          <a:lstStyle/>
          <a:p>
            <a:pPr marL="514350" indent="-514350">
              <a:buFont typeface="+mj-lt"/>
              <a:buAutoNum type="arabicPeriod" startAt="7"/>
            </a:pPr>
            <a:r>
              <a:rPr lang="en-US" dirty="0">
                <a:latin typeface="Avenir Book" panose="02000503020000020003" pitchFamily="2" charset="0"/>
              </a:rPr>
              <a:t>Shrestha, S., &amp; Lautenschlager, N. T. (2015). Overweight, obesity and Parkinson’s disease: A meta-analysis of observational studies. </a:t>
            </a:r>
            <a:r>
              <a:rPr lang="en-US" i="1" dirty="0">
                <a:latin typeface="Avenir Book" panose="02000503020000020003" pitchFamily="2" charset="0"/>
              </a:rPr>
              <a:t>Movement Disorders</a:t>
            </a:r>
            <a:r>
              <a:rPr lang="en-US" dirty="0">
                <a:latin typeface="Avenir Book" panose="02000503020000020003" pitchFamily="2" charset="0"/>
              </a:rPr>
              <a:t>, </a:t>
            </a:r>
            <a:r>
              <a:rPr lang="en-US" i="1" dirty="0">
                <a:latin typeface="Avenir Book" panose="02000503020000020003" pitchFamily="2" charset="0"/>
              </a:rPr>
              <a:t>30</a:t>
            </a:r>
            <a:r>
              <a:rPr lang="en-US" dirty="0">
                <a:latin typeface="Avenir Book" panose="02000503020000020003" pitchFamily="2" charset="0"/>
              </a:rPr>
              <a:t>(5), 677–683.</a:t>
            </a:r>
            <a:br>
              <a:rPr lang="en-US" dirty="0">
                <a:latin typeface="Avenir Book" panose="02000503020000020003" pitchFamily="2" charset="0"/>
              </a:rPr>
            </a:br>
            <a:r>
              <a:rPr lang="en-US" dirty="0">
                <a:latin typeface="Avenir Book" panose="02000503020000020003" pitchFamily="2" charset="0"/>
                <a:hlinkClick r:id="rId2"/>
              </a:rPr>
              <a:t>https://pubmed.ncbi.nlm.nih.gov/24672544/</a:t>
            </a:r>
            <a:endParaRPr lang="en-US" dirty="0">
              <a:latin typeface="Avenir Book" panose="02000503020000020003" pitchFamily="2" charset="0"/>
            </a:endParaRPr>
          </a:p>
          <a:p>
            <a:pPr marL="514350" indent="-514350">
              <a:buFont typeface="+mj-lt"/>
              <a:buAutoNum type="arabicPeriod" startAt="7"/>
            </a:pPr>
            <a:r>
              <a:rPr lang="en-US" dirty="0">
                <a:latin typeface="Avenir Book" panose="02000503020000020003" pitchFamily="2" charset="0"/>
              </a:rPr>
              <a:t>National Heart, Lung, and Blood Institute. (2012). </a:t>
            </a:r>
            <a:r>
              <a:rPr lang="en-US" i="1" dirty="0">
                <a:latin typeface="Avenir Book" panose="02000503020000020003" pitchFamily="2" charset="0"/>
              </a:rPr>
              <a:t>Integrated guidelines for cardiovascular health and risk reduction in children and adolescents</a:t>
            </a:r>
            <a:r>
              <a:rPr lang="en-US" dirty="0">
                <a:latin typeface="Avenir Book" panose="02000503020000020003" pitchFamily="2" charset="0"/>
              </a:rPr>
              <a:t>. Retrieved from </a:t>
            </a:r>
            <a:r>
              <a:rPr lang="en-US" dirty="0">
                <a:latin typeface="Avenir Book" panose="02000503020000020003" pitchFamily="2" charset="0"/>
                <a:hlinkClick r:id="rId3"/>
              </a:rPr>
              <a:t>https://www.nhlbi.nih.gov/health-topics/integrated-guidelines-for-cardiovascular-health-and-risk-reduction-in-children-and-adolescents</a:t>
            </a:r>
            <a:endParaRPr lang="en-US" dirty="0">
              <a:latin typeface="Avenir Book" panose="02000503020000020003" pitchFamily="2" charset="0"/>
            </a:endParaRPr>
          </a:p>
          <a:p>
            <a:pPr marL="514350" indent="-514350">
              <a:buFont typeface="+mj-lt"/>
              <a:buAutoNum type="arabicPeriod" startAt="7"/>
            </a:pPr>
            <a:r>
              <a:rPr lang="en-US" dirty="0">
                <a:latin typeface="Avenir Book" panose="02000503020000020003" pitchFamily="2" charset="0"/>
              </a:rPr>
              <a:t>American Heart Association. (n.d.). </a:t>
            </a:r>
            <a:r>
              <a:rPr lang="en-US" i="1" dirty="0">
                <a:latin typeface="Avenir Book" panose="02000503020000020003" pitchFamily="2" charset="0"/>
              </a:rPr>
              <a:t>Lipoprotein(a)</a:t>
            </a:r>
            <a:r>
              <a:rPr lang="en-US" dirty="0">
                <a:latin typeface="Avenir Book" panose="02000503020000020003" pitchFamily="2" charset="0"/>
              </a:rPr>
              <a:t>. Retrieved April 8, 2025, from </a:t>
            </a:r>
            <a:r>
              <a:rPr lang="en-US" dirty="0">
                <a:latin typeface="Avenir Book" panose="02000503020000020003" pitchFamily="2" charset="0"/>
                <a:hlinkClick r:id="rId4"/>
              </a:rPr>
              <a:t>https://www.heart.org/en/health-topics/cholesterol/genetic-conditions/lipoprotein-a</a:t>
            </a:r>
            <a:r>
              <a:rPr lang="en-US" dirty="0">
                <a:latin typeface="Avenir Book" panose="02000503020000020003" pitchFamily="2" charset="0"/>
              </a:rPr>
              <a:t> </a:t>
            </a:r>
          </a:p>
          <a:p>
            <a:pPr marL="514350" indent="-514350">
              <a:buFont typeface="+mj-lt"/>
              <a:buAutoNum type="arabicPeriod" startAt="7"/>
            </a:pPr>
            <a:r>
              <a:rPr lang="en-US" b="0" i="0" dirty="0" err="1">
                <a:solidFill>
                  <a:srgbClr val="212121"/>
                </a:solidFill>
                <a:effectLst/>
                <a:latin typeface="Avenir Book" panose="02000503020000020003" pitchFamily="2" charset="0"/>
              </a:rPr>
              <a:t>Tchernof</a:t>
            </a:r>
            <a:r>
              <a:rPr lang="en-US" b="0" i="0" dirty="0">
                <a:solidFill>
                  <a:srgbClr val="212121"/>
                </a:solidFill>
                <a:effectLst/>
                <a:latin typeface="Avenir Book" panose="02000503020000020003" pitchFamily="2" charset="0"/>
              </a:rPr>
              <a:t> A, Després JP. Pathophysiology of human visceral obesity: an update. </a:t>
            </a:r>
            <a:r>
              <a:rPr lang="en-US" b="0" i="0" dirty="0" err="1">
                <a:solidFill>
                  <a:srgbClr val="212121"/>
                </a:solidFill>
                <a:effectLst/>
                <a:latin typeface="Avenir Book" panose="02000503020000020003" pitchFamily="2" charset="0"/>
              </a:rPr>
              <a:t>Physiol</a:t>
            </a:r>
            <a:r>
              <a:rPr lang="en-US" b="0" i="0" dirty="0">
                <a:solidFill>
                  <a:srgbClr val="212121"/>
                </a:solidFill>
                <a:effectLst/>
                <a:latin typeface="Avenir Book" panose="02000503020000020003" pitchFamily="2" charset="0"/>
              </a:rPr>
              <a:t> Rev. 2013 Jan;93(1):359-404. </a:t>
            </a:r>
            <a:r>
              <a:rPr lang="en-US" b="0" i="0" dirty="0" err="1">
                <a:solidFill>
                  <a:srgbClr val="212121"/>
                </a:solidFill>
                <a:effectLst/>
                <a:latin typeface="Avenir Book" panose="02000503020000020003" pitchFamily="2" charset="0"/>
              </a:rPr>
              <a:t>doi</a:t>
            </a:r>
            <a:r>
              <a:rPr lang="en-US" b="0" i="0" dirty="0">
                <a:solidFill>
                  <a:srgbClr val="212121"/>
                </a:solidFill>
                <a:effectLst/>
                <a:latin typeface="Avenir Book" panose="02000503020000020003" pitchFamily="2" charset="0"/>
              </a:rPr>
              <a:t>: 10.1152/physrev.00033.2011. PMID: 23303913. </a:t>
            </a:r>
          </a:p>
          <a:p>
            <a:pPr marL="514350" indent="-514350">
              <a:buFont typeface="+mj-lt"/>
              <a:buAutoNum type="arabicPeriod" startAt="7"/>
            </a:pPr>
            <a:r>
              <a:rPr lang="en-US" dirty="0" err="1">
                <a:latin typeface="Avenir Book" panose="02000503020000020003" pitchFamily="2" charset="0"/>
              </a:rPr>
              <a:t>DelveInsight</a:t>
            </a:r>
            <a:r>
              <a:rPr lang="en-US" dirty="0">
                <a:latin typeface="Avenir Book" panose="02000503020000020003" pitchFamily="2" charset="0"/>
              </a:rPr>
              <a:t>. (2024, August 9). </a:t>
            </a:r>
            <a:r>
              <a:rPr lang="en-US" i="1" dirty="0">
                <a:latin typeface="Avenir Book" panose="02000503020000020003" pitchFamily="2" charset="0"/>
              </a:rPr>
              <a:t>7 promising obesity drugs set to launch by 2027</a:t>
            </a:r>
            <a:r>
              <a:rPr lang="en-US" dirty="0">
                <a:latin typeface="Avenir Book" panose="02000503020000020003" pitchFamily="2" charset="0"/>
              </a:rPr>
              <a:t>. </a:t>
            </a:r>
            <a:r>
              <a:rPr lang="en-US" dirty="0" err="1">
                <a:latin typeface="Avenir Book" panose="02000503020000020003" pitchFamily="2" charset="0"/>
              </a:rPr>
              <a:t>DelveInsight</a:t>
            </a:r>
            <a:r>
              <a:rPr lang="en-US" dirty="0">
                <a:latin typeface="Avenir Book" panose="02000503020000020003" pitchFamily="2" charset="0"/>
              </a:rPr>
              <a:t>. </a:t>
            </a:r>
            <a:r>
              <a:rPr lang="en-US" dirty="0">
                <a:latin typeface="Avenir Book" panose="02000503020000020003" pitchFamily="2" charset="0"/>
                <a:hlinkClick r:id="rId5"/>
              </a:rPr>
              <a:t>https://www.delveinsight.com/blog/obesity-drugs-launch</a:t>
            </a:r>
            <a:r>
              <a:rPr lang="en-US" dirty="0">
                <a:latin typeface="Avenir Book" panose="02000503020000020003" pitchFamily="2" charset="0"/>
              </a:rPr>
              <a:t>​</a:t>
            </a:r>
          </a:p>
          <a:p>
            <a:pPr marL="0" indent="0">
              <a:buNone/>
            </a:pPr>
            <a:endParaRPr lang="en-US" dirty="0">
              <a:latin typeface="Avenir Book" panose="02000503020000020003" pitchFamily="2" charset="0"/>
            </a:endParaRPr>
          </a:p>
        </p:txBody>
      </p:sp>
      <p:sp>
        <p:nvSpPr>
          <p:cNvPr id="4" name="TextBox 3">
            <a:extLst>
              <a:ext uri="{FF2B5EF4-FFF2-40B4-BE49-F238E27FC236}">
                <a16:creationId xmlns:a16="http://schemas.microsoft.com/office/drawing/2014/main" id="{20023F86-EEE5-F03C-51B2-5C039C88EF54}"/>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pic>
        <p:nvPicPr>
          <p:cNvPr id="5" name="Picture 4">
            <a:extLst>
              <a:ext uri="{FF2B5EF4-FFF2-40B4-BE49-F238E27FC236}">
                <a16:creationId xmlns:a16="http://schemas.microsoft.com/office/drawing/2014/main" id="{D9A399D7-D7A1-C935-6815-9344E7115D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Tree>
    <p:extLst>
      <p:ext uri="{BB962C8B-B14F-4D97-AF65-F5344CB8AC3E}">
        <p14:creationId xmlns:p14="http://schemas.microsoft.com/office/powerpoint/2010/main" val="20660990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614C6-A9E9-8FAF-C72C-FD45F1FE8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806737-CD23-F10E-DB82-328BC3FA41BE}"/>
              </a:ext>
            </a:extLst>
          </p:cNvPr>
          <p:cNvSpPr>
            <a:spLocks noGrp="1"/>
          </p:cNvSpPr>
          <p:nvPr>
            <p:ph type="title"/>
          </p:nvPr>
        </p:nvSpPr>
        <p:spPr>
          <a:xfrm>
            <a:off x="838200" y="2766218"/>
            <a:ext cx="10515600" cy="1325563"/>
          </a:xfrm>
        </p:spPr>
        <p:txBody>
          <a:bodyPr/>
          <a:lstStyle/>
          <a:p>
            <a:pPr algn="ctr"/>
            <a:r>
              <a:rPr lang="en-US" b="1" dirty="0">
                <a:solidFill>
                  <a:schemeClr val="accent1">
                    <a:lumMod val="75000"/>
                  </a:schemeClr>
                </a:solidFill>
                <a:latin typeface="Avenir Book" panose="02000503020000020003" pitchFamily="2" charset="0"/>
              </a:rPr>
              <a:t>QUESTIONS</a:t>
            </a:r>
          </a:p>
        </p:txBody>
      </p:sp>
      <p:pic>
        <p:nvPicPr>
          <p:cNvPr id="4" name="Picture 3">
            <a:extLst>
              <a:ext uri="{FF2B5EF4-FFF2-40B4-BE49-F238E27FC236}">
                <a16:creationId xmlns:a16="http://schemas.microsoft.com/office/drawing/2014/main" id="{2DD0EE86-2730-0CF0-42A8-D4D22EC95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5" name="TextBox 4">
            <a:extLst>
              <a:ext uri="{FF2B5EF4-FFF2-40B4-BE49-F238E27FC236}">
                <a16:creationId xmlns:a16="http://schemas.microsoft.com/office/drawing/2014/main" id="{1FA90B47-DFD4-764E-5B3A-F04E0D156175}"/>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5547523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44119-384E-318C-29E6-CD037E331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4EF11-439A-4277-2D7B-A0FE762C54E0}"/>
              </a:ext>
            </a:extLst>
          </p:cNvPr>
          <p:cNvSpPr>
            <a:spLocks noGrp="1"/>
          </p:cNvSpPr>
          <p:nvPr>
            <p:ph type="title"/>
          </p:nvPr>
        </p:nvSpPr>
        <p:spPr/>
        <p:txBody>
          <a:bodyPr/>
          <a:lstStyle/>
          <a:p>
            <a:pPr algn="ctr"/>
            <a:r>
              <a:rPr lang="en-US" dirty="0">
                <a:latin typeface="Avenir Book" panose="02000503020000020003" pitchFamily="2" charset="0"/>
              </a:rPr>
              <a:t>CONTACT</a:t>
            </a:r>
          </a:p>
        </p:txBody>
      </p:sp>
      <p:sp>
        <p:nvSpPr>
          <p:cNvPr id="4" name="Rectangle 1">
            <a:extLst>
              <a:ext uri="{FF2B5EF4-FFF2-40B4-BE49-F238E27FC236}">
                <a16:creationId xmlns:a16="http://schemas.microsoft.com/office/drawing/2014/main" id="{3DD1FB76-8423-E51C-4CBC-7A2CAC01455B}"/>
              </a:ext>
            </a:extLst>
          </p:cNvPr>
          <p:cNvSpPr>
            <a:spLocks noChangeArrowheads="1"/>
          </p:cNvSpPr>
          <p:nvPr/>
        </p:nvSpPr>
        <p:spPr bwMode="auto">
          <a:xfrm>
            <a:off x="2025429" y="4428385"/>
            <a:ext cx="8141139"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venir Book" panose="02000503020000020003"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chemeClr val="accent1">
                    <a:lumMod val="75000"/>
                  </a:schemeClr>
                </a:solidFill>
                <a:effectLst/>
                <a:latin typeface="Avenir Book" panose="02000503020000020003" pitchFamily="2" charset="0"/>
              </a:rPr>
              <a:t>PATRICK STEVENS DO DABOM</a:t>
            </a:r>
            <a:endParaRPr kumimoji="0" lang="en-US" altLang="en-US" sz="1800" i="0" u="none" strike="noStrike" cap="none" normalizeH="0" baseline="0" dirty="0">
              <a:ln>
                <a:noFill/>
              </a:ln>
              <a:solidFill>
                <a:schemeClr val="accent1">
                  <a:lumMod val="75000"/>
                </a:schemeClr>
              </a:solidFill>
              <a:effectLst/>
              <a:latin typeface="Avenir Book" panose="02000503020000020003"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000" dirty="0">
                <a:solidFill>
                  <a:srgbClr val="0F1308"/>
                </a:solidFill>
                <a:latin typeface="Avenir Book" panose="02000503020000020003" pitchFamily="2" charset="0"/>
              </a:rPr>
              <a:t>Family and Obesity Medicine Physician/Medical Advisor</a:t>
            </a:r>
            <a:endParaRPr kumimoji="0" lang="en-US" altLang="en-US" sz="1800" b="0" i="0" u="none" strike="noStrike" cap="none" normalizeH="0" baseline="0" dirty="0">
              <a:ln>
                <a:noFill/>
              </a:ln>
              <a:solidFill>
                <a:schemeClr val="tx1"/>
              </a:solidFill>
              <a:effectLst/>
              <a:latin typeface="Avenir Book" panose="02000503020000020003"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D0408"/>
                </a:solidFill>
                <a:effectLst/>
                <a:latin typeface="Avenir Book" panose="02000503020000020003" pitchFamily="2" charset="0"/>
              </a:rPr>
              <a:t>pstevens@hughchatham.org</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B4BC3A6B-65E7-BE69-C537-96094A2560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2993" y="1825625"/>
            <a:ext cx="2566013" cy="27915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67BB0BC-545C-2744-E51C-C866E05B6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7637" y="5669595"/>
            <a:ext cx="2584363" cy="1196096"/>
          </a:xfrm>
          <a:prstGeom prst="rect">
            <a:avLst/>
          </a:prstGeom>
        </p:spPr>
      </p:pic>
      <p:sp>
        <p:nvSpPr>
          <p:cNvPr id="7" name="TextBox 6">
            <a:extLst>
              <a:ext uri="{FF2B5EF4-FFF2-40B4-BE49-F238E27FC236}">
                <a16:creationId xmlns:a16="http://schemas.microsoft.com/office/drawing/2014/main" id="{017C8F5D-B7D4-34E1-ACF6-F5F162BC8A67}"/>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0396956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2814" y="1913021"/>
            <a:ext cx="6184536" cy="2862330"/>
          </a:xfrm>
          <a:prstGeom prst="rect">
            <a:avLst/>
          </a:prstGeom>
        </p:spPr>
      </p:pic>
      <p:sp>
        <p:nvSpPr>
          <p:cNvPr id="3" name="TextBox 2">
            <a:extLst>
              <a:ext uri="{FF2B5EF4-FFF2-40B4-BE49-F238E27FC236}">
                <a16:creationId xmlns:a16="http://schemas.microsoft.com/office/drawing/2014/main" id="{224665BC-3E00-FB37-E077-C7EDF2ADF37B}"/>
              </a:ext>
            </a:extLst>
          </p:cNvPr>
          <p:cNvSpPr txBox="1"/>
          <p:nvPr/>
        </p:nvSpPr>
        <p:spPr>
          <a:xfrm>
            <a:off x="-74707" y="6611779"/>
            <a:ext cx="2164765" cy="246221"/>
          </a:xfrm>
          <a:prstGeom prst="rect">
            <a:avLst/>
          </a:prstGeom>
          <a:noFill/>
        </p:spPr>
        <p:txBody>
          <a:bodyPr wrap="square" rtlCol="0">
            <a:spAutoFit/>
          </a:bodyPr>
          <a:lstStyle/>
          <a:p>
            <a:pPr algn="ctr"/>
            <a:r>
              <a:rPr lang="en-US" sz="1000" dirty="0">
                <a:solidFill>
                  <a:schemeClr val="bg2">
                    <a:lumMod val="75000"/>
                  </a:schemeClr>
                </a:solidFill>
                <a:latin typeface="Avenir Book" panose="02000503020000020003" pitchFamily="2" charset="0"/>
              </a:rPr>
              <a:t>Disclaimer: For internal use only</a:t>
            </a:r>
          </a:p>
        </p:txBody>
      </p:sp>
    </p:spTree>
    <p:extLst>
      <p:ext uri="{BB962C8B-B14F-4D97-AF65-F5344CB8AC3E}">
        <p14:creationId xmlns:p14="http://schemas.microsoft.com/office/powerpoint/2010/main" val="3487146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14593</TotalTime>
  <Words>8336</Words>
  <Application>Microsoft Macintosh PowerPoint</Application>
  <PresentationFormat>Widescreen</PresentationFormat>
  <Paragraphs>1178</Paragraphs>
  <Slides>112</Slides>
  <Notes>0</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112</vt:i4>
      </vt:variant>
    </vt:vector>
  </HeadingPairs>
  <TitlesOfParts>
    <vt:vector size="118" baseType="lpstr">
      <vt:lpstr>Arial</vt:lpstr>
      <vt:lpstr>Avenir Book</vt:lpstr>
      <vt:lpstr>Calibri</vt:lpstr>
      <vt:lpstr>Calibri Light</vt:lpstr>
      <vt:lpstr>Courier New</vt:lpstr>
      <vt:lpstr>Office Theme</vt:lpstr>
      <vt:lpstr>PowerPoint Presentation</vt:lpstr>
      <vt:lpstr>ABOUT</vt:lpstr>
      <vt:lpstr>DISCLAIMER</vt:lpstr>
      <vt:lpstr>OBESITY MEDICINE</vt:lpstr>
      <vt:lpstr>BACKGROUND</vt:lpstr>
      <vt:lpstr>PowerPoint Presentation</vt:lpstr>
      <vt:lpstr>THE WHY</vt:lpstr>
      <vt:lpstr>THE WHY</vt:lpstr>
      <vt:lpstr>THE WHY</vt:lpstr>
      <vt:lpstr>PowerPoint Presentation</vt:lpstr>
      <vt:lpstr>MORTALITY</vt:lpstr>
      <vt:lpstr>THE WHY</vt:lpstr>
      <vt:lpstr>PREVALENCE</vt:lpstr>
      <vt:lpstr>PREVALENCE</vt:lpstr>
      <vt:lpstr>DEFINITION</vt:lpstr>
      <vt:lpstr>OBESITY AS A DISEASE</vt:lpstr>
      <vt:lpstr>IMPACTS OF STIGMA</vt:lpstr>
      <vt:lpstr>TERMINOLOGY</vt:lpstr>
      <vt:lpstr>ECONOMIC IMPACT</vt:lpstr>
      <vt:lpstr>PATHOPHYSIOLOGY</vt:lpstr>
      <vt:lpstr>REGULATION OF APPETITE</vt:lpstr>
      <vt:lpstr>REGULATION OF APPETITE</vt:lpstr>
      <vt:lpstr>STOMACH</vt:lpstr>
      <vt:lpstr>SMALL &amp; LARGE INTESTINE</vt:lpstr>
      <vt:lpstr>PANCREAS</vt:lpstr>
      <vt:lpstr>ADIPOCYTES</vt:lpstr>
      <vt:lpstr>REGULATION OF APPETITE</vt:lpstr>
      <vt:lpstr>REGULATION OF APPETITE</vt:lpstr>
      <vt:lpstr>FIRST ORDER NEURONS</vt:lpstr>
      <vt:lpstr>FIRST ORDER NEURONS</vt:lpstr>
      <vt:lpstr>SECOND ORDER NEURONS</vt:lpstr>
      <vt:lpstr>PowerPoint Presentation</vt:lpstr>
      <vt:lpstr>EVALUATION</vt:lpstr>
      <vt:lpstr>PURPOSE</vt:lpstr>
      <vt:lpstr>MEDICATION-ASSOCIATED  WEIGHT GAIN</vt:lpstr>
      <vt:lpstr>BIOMETRICS</vt:lpstr>
      <vt:lpstr>BODY MASS INDEX (BMI) </vt:lpstr>
      <vt:lpstr>PEDIATRIC BMI </vt:lpstr>
      <vt:lpstr>ETHNIC CRITERIA</vt:lpstr>
      <vt:lpstr>WAIST CIRCUMFERENCE</vt:lpstr>
      <vt:lpstr>BODY COMPOSITION </vt:lpstr>
      <vt:lpstr>DEXASCAN REPORT</vt:lpstr>
      <vt:lpstr>PowerPoint Presentation</vt:lpstr>
      <vt:lpstr>DEXASCAN REPORT</vt:lpstr>
      <vt:lpstr>BIOMARKERS</vt:lpstr>
      <vt:lpstr>EVALUATION</vt:lpstr>
      <vt:lpstr>ORDERS</vt:lpstr>
      <vt:lpstr>CARDIOVASCULAR SCREENING</vt:lpstr>
      <vt:lpstr>DYSLIPIDEMIA SCREENING</vt:lpstr>
      <vt:lpstr>METABOLIC SYNDROME SCREENING</vt:lpstr>
      <vt:lpstr>POLYCYSTIC OVARIAN SYNDROME (PCOS) SCREENING</vt:lpstr>
      <vt:lpstr>POLYCYSTIC OVARIAN SYNDROME (PCOS) SCREENING</vt:lpstr>
      <vt:lpstr>INSULIN RESISTANCE SCREENING</vt:lpstr>
      <vt:lpstr>TREATMENT</vt:lpstr>
      <vt:lpstr>MONITORING</vt:lpstr>
      <vt:lpstr>SARCOPENIA</vt:lpstr>
      <vt:lpstr>LIFESTYLE</vt:lpstr>
      <vt:lpstr>ENERGY BALANCE</vt:lpstr>
      <vt:lpstr>PHYSICAL ACTIVITY</vt:lpstr>
      <vt:lpstr>PowerPoint Presentation</vt:lpstr>
      <vt:lpstr>PHYSICAL ACTIVITY</vt:lpstr>
      <vt:lpstr>PHYSICAL ACTIVITY SCREENING</vt:lpstr>
      <vt:lpstr>PHYSICAL ACTIVITY SCREENING</vt:lpstr>
      <vt:lpstr>NUTRITION</vt:lpstr>
      <vt:lpstr>NUTRITION</vt:lpstr>
      <vt:lpstr>PROTEIN</vt:lpstr>
      <vt:lpstr>FATS</vt:lpstr>
      <vt:lpstr>CARBOHYDRATES</vt:lpstr>
      <vt:lpstr>CONTINUOUS GLUCOSE MONITORING (CGM)</vt:lpstr>
      <vt:lpstr>CGM OPTIONS</vt:lpstr>
      <vt:lpstr>CGM DATA</vt:lpstr>
      <vt:lpstr>CGM DATA</vt:lpstr>
      <vt:lpstr>CGM DATA</vt:lpstr>
      <vt:lpstr>ALCOHOL</vt:lpstr>
      <vt:lpstr>TIME RESTRICTION</vt:lpstr>
      <vt:lpstr>TIME RESTRICTION</vt:lpstr>
      <vt:lpstr>CALORIC RESTRICTION</vt:lpstr>
      <vt:lpstr>SLEEP</vt:lpstr>
      <vt:lpstr>OBSTRUCTIVE SLEEP APNEA (OSA)</vt:lpstr>
      <vt:lpstr>MENTAL HEALTH</vt:lpstr>
      <vt:lpstr>ANTI-OBESITY MEDICATIONS (AOMs)</vt:lpstr>
      <vt:lpstr>INDICATIONS*</vt:lpstr>
      <vt:lpstr>LONG-TERM AOMs</vt:lpstr>
      <vt:lpstr>ORLISTAT (ALLI)</vt:lpstr>
      <vt:lpstr>PHENTERMINE/TOPIRAMATE (QSYMIA)</vt:lpstr>
      <vt:lpstr>BUPROPRION/NALTREXONE (CONTRAVE)*</vt:lpstr>
      <vt:lpstr>LIRAGLUTIDE (SAXENDA)</vt:lpstr>
      <vt:lpstr>SEMAGLUTIDE (WEGOVY)</vt:lpstr>
      <vt:lpstr>TIRZEPETIDE (ZEPBOUND)</vt:lpstr>
      <vt:lpstr>SETMELANOTIDE (IMCIVREE)*</vt:lpstr>
      <vt:lpstr>CELLULOSE &amp; CITRIC ACID HYDROGEL (PLENITY)*</vt:lpstr>
      <vt:lpstr>SHORT-TERM AOMs</vt:lpstr>
      <vt:lpstr>PHENTERMINE (ADIPEX-P, LOMAIRA)*</vt:lpstr>
      <vt:lpstr>DIETHYLPROPION</vt:lpstr>
      <vt:lpstr>PHENDIMETRAZINE</vt:lpstr>
      <vt:lpstr>BENZPHETAMINE</vt:lpstr>
      <vt:lpstr>OFF-LABEL AOMs</vt:lpstr>
      <vt:lpstr>METFORMIN (off-label)</vt:lpstr>
      <vt:lpstr>TOPIRAMATE (off-label)</vt:lpstr>
      <vt:lpstr>PowerPoint Presentation</vt:lpstr>
      <vt:lpstr>CONSIDERATIONS FOR PRESCRIBING</vt:lpstr>
      <vt:lpstr>COVERAGE*</vt:lpstr>
      <vt:lpstr>EMERGING THERAPIES</vt:lpstr>
      <vt:lpstr>BARIATRIC SURGERY</vt:lpstr>
      <vt:lpstr>CODING</vt:lpstr>
      <vt:lpstr>CODING</vt:lpstr>
      <vt:lpstr>SEQUENCING</vt:lpstr>
      <vt:lpstr>REFERENCES</vt:lpstr>
      <vt:lpstr>REFERENCES</vt:lpstr>
      <vt:lpstr>QUESTIONS</vt:lpstr>
      <vt:lpstr>CONTACT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Marion</dc:creator>
  <cp:lastModifiedBy>Patrick Stevens</cp:lastModifiedBy>
  <cp:revision>104</cp:revision>
  <dcterms:created xsi:type="dcterms:W3CDTF">2022-12-01T17:11:50Z</dcterms:created>
  <dcterms:modified xsi:type="dcterms:W3CDTF">2025-05-12T19:04:25Z</dcterms:modified>
</cp:coreProperties>
</file>