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38"/>
  </p:notesMasterIdLst>
  <p:sldIdLst>
    <p:sldId id="256" r:id="rId3"/>
    <p:sldId id="29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</p:sldIdLst>
  <p:sldSz cx="10080625" cy="7559675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hTV+XvsIO7ZzUlBfCYgBGR4xaE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F2F02A-DD29-A611-541C-C4B415E3FEF0}" v="1" dt="2025-01-22T13:45:42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Stevens" userId="S::pstevens@ivimhealth.com::2ba5485d-a47f-4cf7-a487-a70591f37b06" providerId="AD" clId="Web-{05F2F02A-DD29-A611-541C-C4B415E3FEF0}"/>
    <pc:docChg chg="addSld">
      <pc:chgData name="Patrick Stevens" userId="S::pstevens@ivimhealth.com::2ba5485d-a47f-4cf7-a487-a70591f37b06" providerId="AD" clId="Web-{05F2F02A-DD29-A611-541C-C4B415E3FEF0}" dt="2025-01-22T13:45:42.854" v="0"/>
      <pc:docMkLst>
        <pc:docMk/>
      </pc:docMkLst>
      <pc:sldChg chg="new">
        <pc:chgData name="Patrick Stevens" userId="S::pstevens@ivimhealth.com::2ba5485d-a47f-4cf7-a487-a70591f37b06" providerId="AD" clId="Web-{05F2F02A-DD29-A611-541C-C4B415E3FEF0}" dt="2025-01-22T13:45:42.854" v="0"/>
        <pc:sldMkLst>
          <pc:docMk/>
          <pc:sldMk cId="260476600" sldId="29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6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2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2"/>
          <p:cNvSpPr txBox="1">
            <a:spLocks noGrp="1"/>
          </p:cNvSpPr>
          <p:nvPr>
            <p:ph type="subTitle" idx="1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3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3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4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4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4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5"/>
          <p:cNvSpPr txBox="1">
            <a:spLocks noGrp="1"/>
          </p:cNvSpPr>
          <p:nvPr>
            <p:ph type="subTitle" idx="1"/>
          </p:nvPr>
        </p:nvSpPr>
        <p:spPr>
          <a:xfrm>
            <a:off x="504000" y="301320"/>
            <a:ext cx="9071640" cy="295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6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6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6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6"/>
          <p:cNvSpPr txBox="1">
            <a:spLocks noGrp="1"/>
          </p:cNvSpPr>
          <p:nvPr>
            <p:ph type="body" idx="3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7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7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7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7"/>
          <p:cNvSpPr txBox="1">
            <a:spLocks noGrp="1"/>
          </p:cNvSpPr>
          <p:nvPr>
            <p:ph type="body" idx="3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8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8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8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8"/>
          <p:cNvSpPr txBox="1">
            <a:spLocks noGrp="1"/>
          </p:cNvSpPr>
          <p:nvPr>
            <p:ph type="body" idx="3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9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9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9"/>
          <p:cNvSpPr txBox="1">
            <a:spLocks noGrp="1"/>
          </p:cNvSpPr>
          <p:nvPr>
            <p:ph type="body" idx="2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0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0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0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0"/>
          <p:cNvSpPr txBox="1">
            <a:spLocks noGrp="1"/>
          </p:cNvSpPr>
          <p:nvPr>
            <p:ph type="body" idx="3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0"/>
          <p:cNvSpPr txBox="1">
            <a:spLocks noGrp="1"/>
          </p:cNvSpPr>
          <p:nvPr>
            <p:ph type="body" idx="4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1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1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1"/>
          <p:cNvSpPr txBox="1">
            <a:spLocks noGrp="1"/>
          </p:cNvSpPr>
          <p:nvPr>
            <p:ph type="body" idx="2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1"/>
          <p:cNvSpPr txBox="1">
            <a:spLocks noGrp="1"/>
          </p:cNvSpPr>
          <p:nvPr>
            <p:ph type="body" idx="3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1"/>
          <p:cNvSpPr txBox="1">
            <a:spLocks noGrp="1"/>
          </p:cNvSpPr>
          <p:nvPr>
            <p:ph type="body" idx="4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1"/>
          <p:cNvSpPr txBox="1">
            <a:spLocks noGrp="1"/>
          </p:cNvSpPr>
          <p:nvPr>
            <p:ph type="body" idx="5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1"/>
          <p:cNvSpPr txBox="1">
            <a:spLocks noGrp="1"/>
          </p:cNvSpPr>
          <p:nvPr>
            <p:ph type="body" idx="6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9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3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3"/>
          <p:cNvSpPr txBox="1">
            <a:spLocks noGrp="1"/>
          </p:cNvSpPr>
          <p:nvPr>
            <p:ph type="subTitle" idx="1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4"/>
          <p:cNvSpPr txBox="1">
            <a:spLocks noGrp="1"/>
          </p:cNvSpPr>
          <p:nvPr>
            <p:ph type="subTitle" idx="1"/>
          </p:nvPr>
        </p:nvSpPr>
        <p:spPr>
          <a:xfrm>
            <a:off x="504000" y="301320"/>
            <a:ext cx="9071640" cy="295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5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5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55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body" idx="3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6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6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56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56"/>
          <p:cNvSpPr txBox="1">
            <a:spLocks noGrp="1"/>
          </p:cNvSpPr>
          <p:nvPr>
            <p:ph type="body" idx="3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7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7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7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57"/>
          <p:cNvSpPr txBox="1">
            <a:spLocks noGrp="1"/>
          </p:cNvSpPr>
          <p:nvPr>
            <p:ph type="body" idx="3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8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8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8"/>
          <p:cNvSpPr txBox="1">
            <a:spLocks noGrp="1"/>
          </p:cNvSpPr>
          <p:nvPr>
            <p:ph type="body" idx="2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9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59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9"/>
          <p:cNvSpPr txBox="1">
            <a:spLocks noGrp="1"/>
          </p:cNvSpPr>
          <p:nvPr>
            <p:ph type="body" idx="2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9"/>
          <p:cNvSpPr txBox="1">
            <a:spLocks noGrp="1"/>
          </p:cNvSpPr>
          <p:nvPr>
            <p:ph type="body" idx="3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9"/>
          <p:cNvSpPr txBox="1">
            <a:spLocks noGrp="1"/>
          </p:cNvSpPr>
          <p:nvPr>
            <p:ph type="body" idx="4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0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60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60"/>
          <p:cNvSpPr txBox="1">
            <a:spLocks noGrp="1"/>
          </p:cNvSpPr>
          <p:nvPr>
            <p:ph type="body" idx="2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60"/>
          <p:cNvSpPr txBox="1">
            <a:spLocks noGrp="1"/>
          </p:cNvSpPr>
          <p:nvPr>
            <p:ph type="body" idx="3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60"/>
          <p:cNvSpPr txBox="1">
            <a:spLocks noGrp="1"/>
          </p:cNvSpPr>
          <p:nvPr>
            <p:ph type="body" idx="4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60"/>
          <p:cNvSpPr txBox="1">
            <a:spLocks noGrp="1"/>
          </p:cNvSpPr>
          <p:nvPr>
            <p:ph type="body" idx="5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60"/>
          <p:cNvSpPr txBox="1">
            <a:spLocks noGrp="1"/>
          </p:cNvSpPr>
          <p:nvPr>
            <p:ph type="body" idx="6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3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5806440"/>
            <a:ext cx="10079640" cy="17542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35"/>
          <p:cNvSpPr txBox="1">
            <a:spLocks noGrp="1"/>
          </p:cNvSpPr>
          <p:nvPr>
            <p:ph type="title"/>
          </p:nvPr>
        </p:nvSpPr>
        <p:spPr>
          <a:xfrm>
            <a:off x="0" y="234108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p35"/>
          <p:cNvSpPr txBox="1">
            <a:spLocks noGrp="1"/>
          </p:cNvSpPr>
          <p:nvPr>
            <p:ph type="body" idx="1"/>
          </p:nvPr>
        </p:nvSpPr>
        <p:spPr>
          <a:xfrm>
            <a:off x="504000" y="4056120"/>
            <a:ext cx="9071640" cy="209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9" name="Google Shape;9;p35"/>
          <p:cNvSpPr txBox="1">
            <a:spLocks noGrp="1"/>
          </p:cNvSpPr>
          <p:nvPr>
            <p:ph type="dt" idx="10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0" name="Google Shape;10;p35"/>
          <p:cNvSpPr txBox="1">
            <a:spLocks noGrp="1"/>
          </p:cNvSpPr>
          <p:nvPr>
            <p:ph type="ftr" idx="11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sldNum" idx="12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7"/>
          <p:cNvSpPr/>
          <p:nvPr/>
        </p:nvSpPr>
        <p:spPr>
          <a:xfrm>
            <a:off x="0" y="0"/>
            <a:ext cx="10076760" cy="941760"/>
          </a:xfrm>
          <a:prstGeom prst="rect">
            <a:avLst/>
          </a:prstGeom>
          <a:gradFill>
            <a:gsLst>
              <a:gs pos="0">
                <a:srgbClr val="DFF2FC"/>
              </a:gs>
              <a:gs pos="100000">
                <a:srgbClr val="009BDD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37"/>
          <p:cNvSpPr/>
          <p:nvPr/>
        </p:nvSpPr>
        <p:spPr>
          <a:xfrm>
            <a:off x="0" y="6620400"/>
            <a:ext cx="10076760" cy="941760"/>
          </a:xfrm>
          <a:prstGeom prst="rect">
            <a:avLst/>
          </a:prstGeom>
          <a:gradFill>
            <a:gsLst>
              <a:gs pos="0">
                <a:srgbClr val="DFF2FC"/>
              </a:gs>
              <a:gs pos="100000">
                <a:srgbClr val="009BDD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strike="noStrike"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strike="noStrike"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strike="noStrike"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strike="noStrike"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strike="noStrike"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strike="noStrike"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strike="noStrike"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strike="noStrike"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strike="noStrike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/>
        </p:nvSpPr>
        <p:spPr>
          <a:xfrm>
            <a:off x="0" y="234108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006699"/>
                </a:solidFill>
                <a:latin typeface="Arial"/>
                <a:ea typeface="Arial"/>
                <a:cs typeface="Arial"/>
                <a:sym typeface="Arial"/>
              </a:rPr>
              <a:t>Obesity Medicine</a:t>
            </a:r>
            <a:endParaRPr sz="4400" b="0" i="0" u="none" strike="noStrike" cap="none">
              <a:solidFill>
                <a:srgbClr val="0066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3931920" y="3603240"/>
            <a:ext cx="3291840" cy="60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latin typeface="Arial"/>
                <a:ea typeface="Arial"/>
                <a:cs typeface="Arial"/>
                <a:sym typeface="Arial"/>
              </a:rPr>
              <a:t>Part 3: Behavioral Therapy &amp; Eating disorders 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7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Outline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Behavioral Therapy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Noto Sans Symbols"/>
              <a:buChar char="−"/>
            </a:pPr>
            <a:r>
              <a:rPr lang="en-US" sz="26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Behavioral influence on appetite</a:t>
            </a:r>
            <a:endParaRPr sz="26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Noto Sans Symbols"/>
              <a:buChar char="−"/>
            </a:pPr>
            <a:r>
              <a:rPr lang="en-US" sz="26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Psychotherapeutic treatments </a:t>
            </a:r>
            <a:endParaRPr sz="26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Noto Sans Symbols"/>
              <a:buChar char="−"/>
            </a:pPr>
            <a:r>
              <a:rPr lang="en-US" sz="26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obesity related behavioral problems</a:t>
            </a:r>
            <a:endParaRPr sz="26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249704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170"/>
              <a:buFont typeface="Noto Sans Symbols"/>
              <a:buNone/>
            </a:pPr>
            <a:endParaRPr sz="26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Behavior influencing appetite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Obesity is a result of chronic sustained energy intake AND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Energy intake is entirely accounted for by behavior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Therefore, behavior directly controls obesity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Neurophysiology of obesity is based on survival mechanisms from earlier times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Behavior influencing appetite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Many functions contribute to appetite and energy intake – all in the brain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Stress, fatigue, mood, hunger, sedentariness, etoh all positively modulate the appetite system 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There is conditioned “wanting” – learned times you make food choices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Psychotherapeutic Tx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Motivational Interviewing (strengthen a patients own motivation for target behavior)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Transtheoretical Model (readiness to change)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Cognitive, Behavioral and Other Therapies: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Cognitive behavioral therapy (CBT)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Dialectical Behavior Therapy (CBT focusing on mindfulness, emotional regulation)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Interpersonal psychotherapy (component of MI, resolving mood effects arising from interpersonal conflicts) 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Psychotherapeutic Tx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60" y="1038960"/>
            <a:ext cx="10079640" cy="5658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CBT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7"/>
          <p:cNvSpPr txBox="1"/>
          <p:nvPr/>
        </p:nvSpPr>
        <p:spPr>
          <a:xfrm>
            <a:off x="640080" y="1371600"/>
            <a:ext cx="8686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Maladaptive Behaviors are directly linked to automatic thoughts and emotions 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3657600" y="2560320"/>
            <a:ext cx="2468880" cy="731520"/>
          </a:xfrm>
          <a:prstGeom prst="rect">
            <a:avLst/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Thoughts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1554480" y="4114800"/>
            <a:ext cx="2834640" cy="822960"/>
          </a:xfrm>
          <a:prstGeom prst="rect">
            <a:avLst/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Emotions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5760720" y="4114800"/>
            <a:ext cx="2651760" cy="822960"/>
          </a:xfrm>
          <a:prstGeom prst="rect">
            <a:avLst/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Behavior 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/>
          <p:nvPr/>
        </p:nvSpPr>
        <p:spPr>
          <a:xfrm rot="2793000">
            <a:off x="6105600" y="3164760"/>
            <a:ext cx="807480" cy="640080"/>
          </a:xfrm>
          <a:custGeom>
            <a:avLst/>
            <a:gdLst/>
            <a:ahLst/>
            <a:cxnLst/>
            <a:rect l="l" t="t" r="r" b="b"/>
            <a:pathLst>
              <a:path w="2246" h="1781" extrusionOk="0">
                <a:moveTo>
                  <a:pt x="0" y="891"/>
                </a:moveTo>
                <a:lnTo>
                  <a:pt x="445" y="2"/>
                </a:lnTo>
                <a:lnTo>
                  <a:pt x="446" y="446"/>
                </a:lnTo>
                <a:lnTo>
                  <a:pt x="1797" y="445"/>
                </a:lnTo>
                <a:lnTo>
                  <a:pt x="1797" y="0"/>
                </a:lnTo>
                <a:lnTo>
                  <a:pt x="2245" y="889"/>
                </a:lnTo>
                <a:lnTo>
                  <a:pt x="1798" y="1779"/>
                </a:lnTo>
                <a:lnTo>
                  <a:pt x="1797" y="1335"/>
                </a:lnTo>
                <a:lnTo>
                  <a:pt x="446" y="1336"/>
                </a:lnTo>
                <a:lnTo>
                  <a:pt x="447" y="1780"/>
                </a:lnTo>
                <a:lnTo>
                  <a:pt x="0" y="891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7"/>
          <p:cNvSpPr/>
          <p:nvPr/>
        </p:nvSpPr>
        <p:spPr>
          <a:xfrm rot="-110400">
            <a:off x="4668480" y="4218840"/>
            <a:ext cx="807480" cy="640080"/>
          </a:xfrm>
          <a:custGeom>
            <a:avLst/>
            <a:gdLst/>
            <a:ahLst/>
            <a:cxnLst/>
            <a:rect l="l" t="t" r="r" b="b"/>
            <a:pathLst>
              <a:path w="2245" h="1781" extrusionOk="0">
                <a:moveTo>
                  <a:pt x="0" y="890"/>
                </a:moveTo>
                <a:lnTo>
                  <a:pt x="446" y="1"/>
                </a:lnTo>
                <a:lnTo>
                  <a:pt x="446" y="445"/>
                </a:lnTo>
                <a:lnTo>
                  <a:pt x="1796" y="444"/>
                </a:lnTo>
                <a:lnTo>
                  <a:pt x="1796" y="0"/>
                </a:lnTo>
                <a:lnTo>
                  <a:pt x="2244" y="889"/>
                </a:lnTo>
                <a:lnTo>
                  <a:pt x="1797" y="1779"/>
                </a:lnTo>
                <a:lnTo>
                  <a:pt x="1797" y="1334"/>
                </a:lnTo>
                <a:lnTo>
                  <a:pt x="447" y="1334"/>
                </a:lnTo>
                <a:lnTo>
                  <a:pt x="447" y="1780"/>
                </a:lnTo>
                <a:lnTo>
                  <a:pt x="0" y="890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7"/>
          <p:cNvSpPr/>
          <p:nvPr/>
        </p:nvSpPr>
        <p:spPr>
          <a:xfrm rot="-2118600">
            <a:off x="2487960" y="3120480"/>
            <a:ext cx="807480" cy="640080"/>
          </a:xfrm>
          <a:custGeom>
            <a:avLst/>
            <a:gdLst/>
            <a:ahLst/>
            <a:cxnLst/>
            <a:rect l="l" t="t" r="r" b="b"/>
            <a:pathLst>
              <a:path w="2246" h="1781" extrusionOk="0">
                <a:moveTo>
                  <a:pt x="0" y="890"/>
                </a:moveTo>
                <a:lnTo>
                  <a:pt x="447" y="1"/>
                </a:lnTo>
                <a:lnTo>
                  <a:pt x="446" y="445"/>
                </a:lnTo>
                <a:lnTo>
                  <a:pt x="1798" y="445"/>
                </a:lnTo>
                <a:lnTo>
                  <a:pt x="1798" y="0"/>
                </a:lnTo>
                <a:lnTo>
                  <a:pt x="2245" y="889"/>
                </a:lnTo>
                <a:lnTo>
                  <a:pt x="1797" y="1779"/>
                </a:lnTo>
                <a:lnTo>
                  <a:pt x="1797" y="1335"/>
                </a:lnTo>
                <a:lnTo>
                  <a:pt x="447" y="1335"/>
                </a:lnTo>
                <a:lnTo>
                  <a:pt x="447" y="1780"/>
                </a:lnTo>
                <a:lnTo>
                  <a:pt x="0" y="890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7"/>
          <p:cNvSpPr txBox="1"/>
          <p:nvPr/>
        </p:nvSpPr>
        <p:spPr>
          <a:xfrm>
            <a:off x="3657600" y="5414400"/>
            <a:ext cx="3474720" cy="3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The Cognitive Triangle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Behaviors are preceded by thoughts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640080" y="1371600"/>
            <a:ext cx="8686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Setting: watching TV after dinner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3657600" y="2560320"/>
            <a:ext cx="2468880" cy="731520"/>
          </a:xfrm>
          <a:prstGeom prst="rect">
            <a:avLst/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Thoughts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1554480" y="4114800"/>
            <a:ext cx="2834640" cy="822960"/>
          </a:xfrm>
          <a:prstGeom prst="rect">
            <a:avLst/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Emotions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5760720" y="4114800"/>
            <a:ext cx="2651760" cy="822960"/>
          </a:xfrm>
          <a:prstGeom prst="rect">
            <a:avLst/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Behavior 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/>
          <p:nvPr/>
        </p:nvSpPr>
        <p:spPr>
          <a:xfrm rot="2793000">
            <a:off x="6105600" y="3164760"/>
            <a:ext cx="807480" cy="640080"/>
          </a:xfrm>
          <a:custGeom>
            <a:avLst/>
            <a:gdLst/>
            <a:ahLst/>
            <a:cxnLst/>
            <a:rect l="l" t="t" r="r" b="b"/>
            <a:pathLst>
              <a:path w="2246" h="1781" extrusionOk="0">
                <a:moveTo>
                  <a:pt x="0" y="891"/>
                </a:moveTo>
                <a:lnTo>
                  <a:pt x="445" y="2"/>
                </a:lnTo>
                <a:lnTo>
                  <a:pt x="446" y="446"/>
                </a:lnTo>
                <a:lnTo>
                  <a:pt x="1797" y="445"/>
                </a:lnTo>
                <a:lnTo>
                  <a:pt x="1797" y="0"/>
                </a:lnTo>
                <a:lnTo>
                  <a:pt x="2245" y="889"/>
                </a:lnTo>
                <a:lnTo>
                  <a:pt x="1798" y="1779"/>
                </a:lnTo>
                <a:lnTo>
                  <a:pt x="1797" y="1335"/>
                </a:lnTo>
                <a:lnTo>
                  <a:pt x="446" y="1336"/>
                </a:lnTo>
                <a:lnTo>
                  <a:pt x="447" y="1780"/>
                </a:lnTo>
                <a:lnTo>
                  <a:pt x="0" y="891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8"/>
          <p:cNvSpPr/>
          <p:nvPr/>
        </p:nvSpPr>
        <p:spPr>
          <a:xfrm rot="-110400">
            <a:off x="4668480" y="4218840"/>
            <a:ext cx="807480" cy="640080"/>
          </a:xfrm>
          <a:custGeom>
            <a:avLst/>
            <a:gdLst/>
            <a:ahLst/>
            <a:cxnLst/>
            <a:rect l="l" t="t" r="r" b="b"/>
            <a:pathLst>
              <a:path w="2245" h="1781" extrusionOk="0">
                <a:moveTo>
                  <a:pt x="0" y="890"/>
                </a:moveTo>
                <a:lnTo>
                  <a:pt x="446" y="1"/>
                </a:lnTo>
                <a:lnTo>
                  <a:pt x="446" y="445"/>
                </a:lnTo>
                <a:lnTo>
                  <a:pt x="1796" y="444"/>
                </a:lnTo>
                <a:lnTo>
                  <a:pt x="1796" y="0"/>
                </a:lnTo>
                <a:lnTo>
                  <a:pt x="2244" y="889"/>
                </a:lnTo>
                <a:lnTo>
                  <a:pt x="1797" y="1779"/>
                </a:lnTo>
                <a:lnTo>
                  <a:pt x="1797" y="1334"/>
                </a:lnTo>
                <a:lnTo>
                  <a:pt x="447" y="1334"/>
                </a:lnTo>
                <a:lnTo>
                  <a:pt x="447" y="1780"/>
                </a:lnTo>
                <a:lnTo>
                  <a:pt x="0" y="890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8"/>
          <p:cNvSpPr/>
          <p:nvPr/>
        </p:nvSpPr>
        <p:spPr>
          <a:xfrm rot="-2118600">
            <a:off x="2487960" y="3120480"/>
            <a:ext cx="807480" cy="640080"/>
          </a:xfrm>
          <a:custGeom>
            <a:avLst/>
            <a:gdLst/>
            <a:ahLst/>
            <a:cxnLst/>
            <a:rect l="l" t="t" r="r" b="b"/>
            <a:pathLst>
              <a:path w="2246" h="1781" extrusionOk="0">
                <a:moveTo>
                  <a:pt x="0" y="890"/>
                </a:moveTo>
                <a:lnTo>
                  <a:pt x="447" y="1"/>
                </a:lnTo>
                <a:lnTo>
                  <a:pt x="446" y="445"/>
                </a:lnTo>
                <a:lnTo>
                  <a:pt x="1798" y="445"/>
                </a:lnTo>
                <a:lnTo>
                  <a:pt x="1798" y="0"/>
                </a:lnTo>
                <a:lnTo>
                  <a:pt x="2245" y="889"/>
                </a:lnTo>
                <a:lnTo>
                  <a:pt x="1797" y="1779"/>
                </a:lnTo>
                <a:lnTo>
                  <a:pt x="1797" y="1335"/>
                </a:lnTo>
                <a:lnTo>
                  <a:pt x="447" y="1335"/>
                </a:lnTo>
                <a:lnTo>
                  <a:pt x="447" y="1780"/>
                </a:lnTo>
                <a:lnTo>
                  <a:pt x="0" y="890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8"/>
          <p:cNvSpPr txBox="1"/>
          <p:nvPr/>
        </p:nvSpPr>
        <p:spPr>
          <a:xfrm>
            <a:off x="6766560" y="2468880"/>
            <a:ext cx="2926080" cy="60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“I’ve been good lately, so a bag of chips wont hurt!”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 txBox="1"/>
          <p:nvPr/>
        </p:nvSpPr>
        <p:spPr>
          <a:xfrm>
            <a:off x="7406640" y="5212080"/>
            <a:ext cx="2468880" cy="3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Overeating Episode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1371600" y="5212080"/>
            <a:ext cx="2286000" cy="3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Frustrated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Behaviors are preceded by thoughts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640080" y="1371600"/>
            <a:ext cx="8686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Setting: Conflict at work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3657600" y="2560320"/>
            <a:ext cx="2468880" cy="731520"/>
          </a:xfrm>
          <a:prstGeom prst="rect">
            <a:avLst/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Thoughts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1554480" y="4114800"/>
            <a:ext cx="2834640" cy="822960"/>
          </a:xfrm>
          <a:prstGeom prst="rect">
            <a:avLst/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Emotions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5760720" y="4114800"/>
            <a:ext cx="2651760" cy="822960"/>
          </a:xfrm>
          <a:prstGeom prst="rect">
            <a:avLst/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Behavior 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9"/>
          <p:cNvSpPr/>
          <p:nvPr/>
        </p:nvSpPr>
        <p:spPr>
          <a:xfrm rot="2793000">
            <a:off x="6105600" y="3164760"/>
            <a:ext cx="807480" cy="640080"/>
          </a:xfrm>
          <a:custGeom>
            <a:avLst/>
            <a:gdLst/>
            <a:ahLst/>
            <a:cxnLst/>
            <a:rect l="l" t="t" r="r" b="b"/>
            <a:pathLst>
              <a:path w="2246" h="1781" extrusionOk="0">
                <a:moveTo>
                  <a:pt x="0" y="891"/>
                </a:moveTo>
                <a:lnTo>
                  <a:pt x="445" y="2"/>
                </a:lnTo>
                <a:lnTo>
                  <a:pt x="446" y="446"/>
                </a:lnTo>
                <a:lnTo>
                  <a:pt x="1797" y="445"/>
                </a:lnTo>
                <a:lnTo>
                  <a:pt x="1797" y="0"/>
                </a:lnTo>
                <a:lnTo>
                  <a:pt x="2245" y="889"/>
                </a:lnTo>
                <a:lnTo>
                  <a:pt x="1798" y="1779"/>
                </a:lnTo>
                <a:lnTo>
                  <a:pt x="1797" y="1335"/>
                </a:lnTo>
                <a:lnTo>
                  <a:pt x="446" y="1336"/>
                </a:lnTo>
                <a:lnTo>
                  <a:pt x="447" y="1780"/>
                </a:lnTo>
                <a:lnTo>
                  <a:pt x="0" y="891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9"/>
          <p:cNvSpPr/>
          <p:nvPr/>
        </p:nvSpPr>
        <p:spPr>
          <a:xfrm rot="-110400">
            <a:off x="4668480" y="4218840"/>
            <a:ext cx="807480" cy="640080"/>
          </a:xfrm>
          <a:custGeom>
            <a:avLst/>
            <a:gdLst/>
            <a:ahLst/>
            <a:cxnLst/>
            <a:rect l="l" t="t" r="r" b="b"/>
            <a:pathLst>
              <a:path w="2245" h="1781" extrusionOk="0">
                <a:moveTo>
                  <a:pt x="0" y="890"/>
                </a:moveTo>
                <a:lnTo>
                  <a:pt x="446" y="1"/>
                </a:lnTo>
                <a:lnTo>
                  <a:pt x="446" y="445"/>
                </a:lnTo>
                <a:lnTo>
                  <a:pt x="1796" y="444"/>
                </a:lnTo>
                <a:lnTo>
                  <a:pt x="1796" y="0"/>
                </a:lnTo>
                <a:lnTo>
                  <a:pt x="2244" y="889"/>
                </a:lnTo>
                <a:lnTo>
                  <a:pt x="1797" y="1779"/>
                </a:lnTo>
                <a:lnTo>
                  <a:pt x="1797" y="1334"/>
                </a:lnTo>
                <a:lnTo>
                  <a:pt x="447" y="1334"/>
                </a:lnTo>
                <a:lnTo>
                  <a:pt x="447" y="1780"/>
                </a:lnTo>
                <a:lnTo>
                  <a:pt x="0" y="890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9"/>
          <p:cNvSpPr/>
          <p:nvPr/>
        </p:nvSpPr>
        <p:spPr>
          <a:xfrm rot="-2118600">
            <a:off x="2487960" y="3120480"/>
            <a:ext cx="807480" cy="640080"/>
          </a:xfrm>
          <a:custGeom>
            <a:avLst/>
            <a:gdLst/>
            <a:ahLst/>
            <a:cxnLst/>
            <a:rect l="l" t="t" r="r" b="b"/>
            <a:pathLst>
              <a:path w="2246" h="1781" extrusionOk="0">
                <a:moveTo>
                  <a:pt x="0" y="890"/>
                </a:moveTo>
                <a:lnTo>
                  <a:pt x="447" y="1"/>
                </a:lnTo>
                <a:lnTo>
                  <a:pt x="446" y="445"/>
                </a:lnTo>
                <a:lnTo>
                  <a:pt x="1798" y="445"/>
                </a:lnTo>
                <a:lnTo>
                  <a:pt x="1798" y="0"/>
                </a:lnTo>
                <a:lnTo>
                  <a:pt x="2245" y="889"/>
                </a:lnTo>
                <a:lnTo>
                  <a:pt x="1797" y="1779"/>
                </a:lnTo>
                <a:lnTo>
                  <a:pt x="1797" y="1335"/>
                </a:lnTo>
                <a:lnTo>
                  <a:pt x="447" y="1335"/>
                </a:lnTo>
                <a:lnTo>
                  <a:pt x="447" y="1780"/>
                </a:lnTo>
                <a:lnTo>
                  <a:pt x="0" y="890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9"/>
          <p:cNvSpPr txBox="1"/>
          <p:nvPr/>
        </p:nvSpPr>
        <p:spPr>
          <a:xfrm>
            <a:off x="6766560" y="2468880"/>
            <a:ext cx="2926080" cy="60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“I deserve a treat after all the stress at work today”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9"/>
          <p:cNvSpPr txBox="1"/>
          <p:nvPr/>
        </p:nvSpPr>
        <p:spPr>
          <a:xfrm>
            <a:off x="7406640" y="5212080"/>
            <a:ext cx="2468880" cy="3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Overeating Episode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9"/>
          <p:cNvSpPr txBox="1"/>
          <p:nvPr/>
        </p:nvSpPr>
        <p:spPr>
          <a:xfrm>
            <a:off x="1371600" y="5212080"/>
            <a:ext cx="2286000" cy="3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Guilty, hopeless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Teaching restraint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60" y="1422000"/>
            <a:ext cx="10079640" cy="4892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Identify automatic thoughts 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1200" y="1491480"/>
            <a:ext cx="7582320" cy="4753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Automatic Thoughts ID’d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12"/>
          <p:cNvPicPr preferRelativeResize="0"/>
          <p:nvPr/>
        </p:nvPicPr>
        <p:blipFill rotWithShape="1">
          <a:blip r:embed="rId3">
            <a:alphaModFix amt="97000"/>
          </a:blip>
          <a:srcRect/>
          <a:stretch/>
        </p:blipFill>
        <p:spPr>
          <a:xfrm>
            <a:off x="1435320" y="1386720"/>
            <a:ext cx="7353720" cy="496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Label common distortions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463040"/>
            <a:ext cx="9221040" cy="4819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4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Challenge sabotaging thought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1005840"/>
            <a:ext cx="9116280" cy="5362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Create new realistic thought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5480" y="1768680"/>
            <a:ext cx="7168320" cy="4384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Resilience 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6"/>
          <p:cNvSpPr txBox="1"/>
          <p:nvPr/>
        </p:nvSpPr>
        <p:spPr>
          <a:xfrm>
            <a:off x="504000" y="1769040"/>
            <a:ext cx="9071640" cy="974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The ability to restore positive functioning in the face of a lapse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2844360"/>
            <a:ext cx="8030160" cy="3647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"/>
          <p:cNvSpPr txBox="1"/>
          <p:nvPr/>
        </p:nvSpPr>
        <p:spPr>
          <a:xfrm>
            <a:off x="504000" y="-5040"/>
            <a:ext cx="9071640" cy="125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2A6099"/>
                </a:solidFill>
                <a:latin typeface="Arial"/>
                <a:ea typeface="Arial"/>
                <a:cs typeface="Arial"/>
                <a:sym typeface="Arial"/>
              </a:rPr>
              <a:t>Obesity related Behavioral Problems</a:t>
            </a:r>
            <a:endParaRPr sz="4400" b="0" strike="noStrike">
              <a:solidFill>
                <a:srgbClr val="2A60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7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Eating Disorders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Body Image Disorders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Sleep disorders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Mood disorders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232559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8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Eating Disorders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8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Binge eating disorder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Night eating syndrome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Grazing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Bulimia Nervosa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Anorexia Nervosa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Sleep related eating disorder (parasomnia)**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9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Binge Eating D/o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9"/>
          <p:cNvSpPr txBox="1"/>
          <p:nvPr/>
        </p:nvSpPr>
        <p:spPr>
          <a:xfrm>
            <a:off x="431825" y="1036790"/>
            <a:ext cx="9071700" cy="43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Most common. 30% in weight control programs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Recurrent episodes of binge eating marked by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Eating large amount in a discreet period of time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A sense of lack of control with eating during the time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Associated with 3 or more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Eating more rapidly than normal, until uncomfortably full, large amounts when not physically hungry, hiding behavior bc of embarrassment, feeling disgusted, depressed, guilty after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190649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None/>
            </a:pP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190649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None/>
            </a:pP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BED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0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CBT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Lisdexamfetamine FDA approved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Topiramate, qsymia, zonisamide, wellbutrin, fluoxetine, sertraline, citalopram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Suggestion of CBT + topiramate working best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Grazing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1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Repetitive and unplanned eating of small amounts of food that sometimes includes feeling of loss of control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Considered compulsive d/o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Night Eating Syndrome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2"/>
          <p:cNvSpPr txBox="1"/>
          <p:nvPr/>
        </p:nvSpPr>
        <p:spPr>
          <a:xfrm>
            <a:off x="421500" y="1150240"/>
            <a:ext cx="9071700" cy="43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Defined by AM anorexia, PM hyperphagia, insomnia, consume 25-50% calories after evening meal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Up to 40% NES engage in binge eating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Highly responsive to sertraline (off label)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Encourage regular meal consumption earlier in day, increase protein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1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personal trend noticed – high incidence in pts on atypical antipsychotics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3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Bulimia Nervosa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3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Recurrent episodes of binge eating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Recurrent inappropriate compensatory behavior to prevent weight gain (purging)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Vomiting, laxatives, diuretics, fasting, excessive exercise 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At least once per week for 3 months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Tx with CBT, SSRIs (fluoxetine FDA approved). Avoid wellbutrin as it may cause seizures 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232559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None/>
            </a:pP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4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Anorexia Nervosa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4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Prevalence 0.3-1.0%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Usually higher socio-economic status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Dysfunctional family common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3/3: restriction of energy intake leading to low weight (BMI&lt;18.5), intense fear of gaining weight, distorted body image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5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Body Image Disorders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5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Anorexia Nervosa (eating d/o but hallmark)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Body dysmorphic d/o (OCD)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Body image dissatisfaction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6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Body Image Dx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6"/>
          <p:cNvSpPr txBox="1"/>
          <p:nvPr/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Body dysmorphic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−"/>
            </a:pPr>
            <a:r>
              <a:rPr lang="en-US" sz="24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Appearance preoccupations with excessive concern looking at flaws &gt;1hr/day</a:t>
            </a:r>
            <a:endParaRPr sz="24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−"/>
            </a:pPr>
            <a:r>
              <a:rPr lang="en-US" sz="24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Repetitive behaviors</a:t>
            </a:r>
            <a:endParaRPr sz="24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−"/>
            </a:pPr>
            <a:r>
              <a:rPr lang="en-US" sz="24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distress/impairment</a:t>
            </a:r>
            <a:endParaRPr sz="24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−"/>
            </a:pPr>
            <a:r>
              <a:rPr lang="en-US" sz="24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Not better accounted for by another dx</a:t>
            </a:r>
            <a:endParaRPr sz="24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−"/>
            </a:pPr>
            <a:r>
              <a:rPr lang="en-US" sz="24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Tx: SSRI*, CBT, topamax*, lamictal*</a:t>
            </a: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6"/>
          <p:cNvSpPr txBox="1"/>
          <p:nvPr/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Body Image Dissatis.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−"/>
            </a:pPr>
            <a:r>
              <a:rPr lang="en-US" sz="24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Negative thoughts and feelings about own body</a:t>
            </a:r>
            <a:endParaRPr sz="24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−"/>
            </a:pPr>
            <a:r>
              <a:rPr lang="en-US" sz="24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Associated with AN and BN</a:t>
            </a:r>
            <a:endParaRPr sz="24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−"/>
            </a:pPr>
            <a:r>
              <a:rPr lang="en-US" sz="24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Tx CBT</a:t>
            </a:r>
            <a:endParaRPr sz="24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7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Sleep Disorders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7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Obstructive Sleep Apnea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Obesity Hypoventilation Syndrome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Shift work sleep disorder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Sleep-related eating disorder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Insomnia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8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Sleep and Obesity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8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Sleep deprivation associated with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Decreased leptin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Increased ghrelin, orexin and NPY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Leads to increased appetite and decreased energy expenditure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7 is magic number 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9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OSA/obesity hypoventilation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9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Treat to improve obesity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Improve obesity and can improve OSA/OHS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0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Mood Disorders Affecting Obesity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0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Major Depression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Dysthymia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Bipolar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Cyclothymia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Acute stress reaction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Anxiety related d/o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Mood disorders and obesity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1"/>
          <p:cNvSpPr txBox="1"/>
          <p:nvPr/>
        </p:nvSpPr>
        <p:spPr>
          <a:xfrm>
            <a:off x="504000" y="1005840"/>
            <a:ext cx="9071700" cy="43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Mood disorders impact obesity and obesity impacts mood d/o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children/adolescents with MDD – increased risk for overweight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Bipolar – elevated rates of overweight/obesity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People with obesity seeking weight loss have elevated rates of MDD and bipolar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Atypical depression in females is associated with being overweight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Obesity associated with MDD in females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2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Mood disorders and obesity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42% of patients in a study seeking medical or surgical weight loss had at least one psychiatric d/o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Mood, anxiety and eating disorders most common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Personality d/o least common 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3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Personality Disorders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33"/>
          <p:cNvSpPr txBox="1"/>
          <p:nvPr/>
        </p:nvSpPr>
        <p:spPr>
          <a:xfrm>
            <a:off x="504000" y="1449340"/>
            <a:ext cx="9071700" cy="43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Pds associated with obesity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Borderline personality most common 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Narcissistic next most common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Obsessive compulsive personality associated with restrictive pathologies like anorexia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Borderline associated with impulsive eating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Binge eating, bulimia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 b="0" i="0" u="none" strike="noStrike" cap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15-30% in medical/surgical settings</a:t>
            </a:r>
            <a:endParaRPr sz="2800" b="0" i="0" u="none" strike="noStrike" cap="non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4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Summary</a:t>
            </a:r>
            <a:endParaRPr sz="4400" b="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34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24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Gather a history that allows you to assess for other behavioral disturbances impacting weight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If identified, treat disturbance prior to treating weight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CBT is something you can do in the office when seeing patients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lang="en-US" sz="3200" b="0" strike="noStrik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Encourage making time for sleep if able</a:t>
            </a:r>
            <a:endParaRPr sz="3200" b="0" strike="noStrike">
              <a:solidFill>
                <a:srgbClr val="0066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35</Slides>
  <Notes>34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2021-06-15T14:50:19Z</dcterms:created>
  <dcterms:modified xsi:type="dcterms:W3CDTF">2025-01-22T13:45:43Z</dcterms:modified>
</cp:coreProperties>
</file>