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2" r:id="rId6"/>
    <p:sldId id="263" r:id="rId7"/>
    <p:sldId id="264" r:id="rId8"/>
    <p:sldId id="265" r:id="rId9"/>
    <p:sldId id="266" r:id="rId10"/>
    <p:sldId id="267" r:id="rId11"/>
    <p:sldId id="261" r:id="rId12"/>
    <p:sldId id="258" r:id="rId13"/>
    <p:sldId id="268"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D4DE994-BFAB-45CC-8198-F869298E71AD}" v="31" dt="2024-07-10T13:53:00.4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4" autoAdjust="0"/>
    <p:restoredTop sz="94660"/>
  </p:normalViewPr>
  <p:slideViewPr>
    <p:cSldViewPr snapToGrid="0">
      <p:cViewPr varScale="1">
        <p:scale>
          <a:sx n="127" d="100"/>
          <a:sy n="127" d="100"/>
        </p:scale>
        <p:origin x="57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2.xml.rels><?xml version="1.0" encoding="UTF-8" standalone="yes"?>
<Relationships xmlns="http://schemas.openxmlformats.org/package/2006/relationships"><Relationship Id="rId3" Type="http://schemas.openxmlformats.org/officeDocument/2006/relationships/hyperlink" Target="https://www.immunize.org/wp-content/uploads/catg.d/p3130.pdf" TargetMode="External"/><Relationship Id="rId2" Type="http://schemas.openxmlformats.org/officeDocument/2006/relationships/hyperlink" Target="https://www.cdc.gov/vaccines/schedules/downloads/adult/adult-combined-schedule.pdf" TargetMode="External"/><Relationship Id="rId1" Type="http://schemas.openxmlformats.org/officeDocument/2006/relationships/hyperlink" Target="https://www2a.cdc.gov/vaccines/m/pneumo/pneumo.html" TargetMode="External"/><Relationship Id="rId4" Type="http://schemas.openxmlformats.org/officeDocument/2006/relationships/hyperlink" Target="https://www.immunize.org/wp-content/uploads/catg.d/p2005.pdf" TargetMode="External"/></Relationships>
</file>

<file path=ppt/diagrams/_rels/drawing2.xml.rels><?xml version="1.0" encoding="UTF-8" standalone="yes"?>
<Relationships xmlns="http://schemas.openxmlformats.org/package/2006/relationships"><Relationship Id="rId3" Type="http://schemas.openxmlformats.org/officeDocument/2006/relationships/hyperlink" Target="https://www.immunize.org/wp-content/uploads/catg.d/p3130.pdf" TargetMode="External"/><Relationship Id="rId2" Type="http://schemas.openxmlformats.org/officeDocument/2006/relationships/hyperlink" Target="https://www.cdc.gov/vaccines/schedules/downloads/adult/adult-combined-schedule.pdf" TargetMode="External"/><Relationship Id="rId1" Type="http://schemas.openxmlformats.org/officeDocument/2006/relationships/hyperlink" Target="https://www2a.cdc.gov/vaccines/m/pneumo/pneumo.html" TargetMode="External"/><Relationship Id="rId4" Type="http://schemas.openxmlformats.org/officeDocument/2006/relationships/hyperlink" Target="https://www.immunize.org/wp-content/uploads/catg.d/p2005.pdf" TargetMode="Externa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FBAF6A-ACDC-4331-868B-A4DC7061E731}"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FF275E0E-6AF1-41CE-A0F2-5C10F7C87118}">
      <dgm:prSet/>
      <dgm:spPr/>
      <dgm:t>
        <a:bodyPr/>
        <a:lstStyle/>
        <a:p>
          <a:r>
            <a:rPr lang="en-US"/>
            <a:t>COVID-19</a:t>
          </a:r>
        </a:p>
      </dgm:t>
    </dgm:pt>
    <dgm:pt modelId="{A979F7E0-5420-40C0-BC10-A527AE5D4D3B}" type="parTrans" cxnId="{DFFC6EE8-B810-41B1-A069-9BCFF94AE90C}">
      <dgm:prSet/>
      <dgm:spPr/>
      <dgm:t>
        <a:bodyPr/>
        <a:lstStyle/>
        <a:p>
          <a:endParaRPr lang="en-US"/>
        </a:p>
      </dgm:t>
    </dgm:pt>
    <dgm:pt modelId="{CAB7E609-20DD-4996-9502-D2CA12C30357}" type="sibTrans" cxnId="{DFFC6EE8-B810-41B1-A069-9BCFF94AE90C}">
      <dgm:prSet/>
      <dgm:spPr/>
      <dgm:t>
        <a:bodyPr/>
        <a:lstStyle/>
        <a:p>
          <a:endParaRPr lang="en-US"/>
        </a:p>
      </dgm:t>
    </dgm:pt>
    <dgm:pt modelId="{B2AEEEE3-A48B-4482-AE7D-33E3C80A5990}">
      <dgm:prSet/>
      <dgm:spPr/>
      <dgm:t>
        <a:bodyPr/>
        <a:lstStyle/>
        <a:p>
          <a:r>
            <a:rPr lang="en-US"/>
            <a:t>Gardasil 9</a:t>
          </a:r>
        </a:p>
      </dgm:t>
    </dgm:pt>
    <dgm:pt modelId="{914D7270-4B58-4C01-BA43-88CF4A816311}" type="parTrans" cxnId="{27A8BC0E-AFD3-40E0-9494-91744F65CEB6}">
      <dgm:prSet/>
      <dgm:spPr/>
      <dgm:t>
        <a:bodyPr/>
        <a:lstStyle/>
        <a:p>
          <a:endParaRPr lang="en-US"/>
        </a:p>
      </dgm:t>
    </dgm:pt>
    <dgm:pt modelId="{4ABF8881-84A3-4AA0-B49E-195810062137}" type="sibTrans" cxnId="{27A8BC0E-AFD3-40E0-9494-91744F65CEB6}">
      <dgm:prSet/>
      <dgm:spPr/>
      <dgm:t>
        <a:bodyPr/>
        <a:lstStyle/>
        <a:p>
          <a:endParaRPr lang="en-US"/>
        </a:p>
      </dgm:t>
    </dgm:pt>
    <dgm:pt modelId="{174849AE-5F83-4197-AB50-8435195D7935}">
      <dgm:prSet/>
      <dgm:spPr/>
      <dgm:t>
        <a:bodyPr/>
        <a:lstStyle/>
        <a:p>
          <a:r>
            <a:rPr lang="en-US"/>
            <a:t>Hepatitis A &amp; B</a:t>
          </a:r>
        </a:p>
      </dgm:t>
    </dgm:pt>
    <dgm:pt modelId="{71D0177B-822C-4924-8B8E-684B44A41B34}" type="parTrans" cxnId="{993B57EF-8103-4923-BA49-4B4C2C652A8E}">
      <dgm:prSet/>
      <dgm:spPr/>
      <dgm:t>
        <a:bodyPr/>
        <a:lstStyle/>
        <a:p>
          <a:endParaRPr lang="en-US"/>
        </a:p>
      </dgm:t>
    </dgm:pt>
    <dgm:pt modelId="{6C073699-6BBF-4B90-8C30-BC31DA542CF7}" type="sibTrans" cxnId="{993B57EF-8103-4923-BA49-4B4C2C652A8E}">
      <dgm:prSet/>
      <dgm:spPr/>
      <dgm:t>
        <a:bodyPr/>
        <a:lstStyle/>
        <a:p>
          <a:endParaRPr lang="en-US"/>
        </a:p>
      </dgm:t>
    </dgm:pt>
    <dgm:pt modelId="{8B4A2882-BB98-4762-83CE-45CEDF558DDF}">
      <dgm:prSet/>
      <dgm:spPr/>
      <dgm:t>
        <a:bodyPr/>
        <a:lstStyle/>
        <a:p>
          <a:r>
            <a:rPr lang="en-US"/>
            <a:t>Pneumovax 23, Prevnar 15 and Prevnar 20</a:t>
          </a:r>
        </a:p>
      </dgm:t>
    </dgm:pt>
    <dgm:pt modelId="{C5600C95-2DCF-4FA3-A500-D799C6FC0AD4}" type="parTrans" cxnId="{EC1988E5-5B2C-48A3-A76C-6E1DDAAC4CE1}">
      <dgm:prSet/>
      <dgm:spPr/>
      <dgm:t>
        <a:bodyPr/>
        <a:lstStyle/>
        <a:p>
          <a:endParaRPr lang="en-US"/>
        </a:p>
      </dgm:t>
    </dgm:pt>
    <dgm:pt modelId="{50FB02E4-5D38-428B-A3C4-4149260E4D1E}" type="sibTrans" cxnId="{EC1988E5-5B2C-48A3-A76C-6E1DDAAC4CE1}">
      <dgm:prSet/>
      <dgm:spPr/>
      <dgm:t>
        <a:bodyPr/>
        <a:lstStyle/>
        <a:p>
          <a:endParaRPr lang="en-US"/>
        </a:p>
      </dgm:t>
    </dgm:pt>
    <dgm:pt modelId="{5082229E-B310-4220-B491-9170A29F0361}">
      <dgm:prSet/>
      <dgm:spPr/>
      <dgm:t>
        <a:bodyPr/>
        <a:lstStyle/>
        <a:p>
          <a:r>
            <a:rPr lang="en-US"/>
            <a:t>RSV: Arexvy and Abrysvo</a:t>
          </a:r>
        </a:p>
      </dgm:t>
    </dgm:pt>
    <dgm:pt modelId="{8C8D626F-5055-4C9F-9DDF-2BA2593852FD}" type="parTrans" cxnId="{613531D4-2BF6-4348-A3D8-48EA86357FBA}">
      <dgm:prSet/>
      <dgm:spPr/>
      <dgm:t>
        <a:bodyPr/>
        <a:lstStyle/>
        <a:p>
          <a:endParaRPr lang="en-US"/>
        </a:p>
      </dgm:t>
    </dgm:pt>
    <dgm:pt modelId="{36A510F5-DC1B-46D5-8032-0780D0078661}" type="sibTrans" cxnId="{613531D4-2BF6-4348-A3D8-48EA86357FBA}">
      <dgm:prSet/>
      <dgm:spPr/>
      <dgm:t>
        <a:bodyPr/>
        <a:lstStyle/>
        <a:p>
          <a:endParaRPr lang="en-US"/>
        </a:p>
      </dgm:t>
    </dgm:pt>
    <dgm:pt modelId="{EC317D3C-6021-496A-BECD-21ACEC3A91FC}">
      <dgm:prSet/>
      <dgm:spPr/>
      <dgm:t>
        <a:bodyPr/>
        <a:lstStyle/>
        <a:p>
          <a:r>
            <a:rPr lang="en-US"/>
            <a:t>Tdap: Adacel and Boostrix</a:t>
          </a:r>
        </a:p>
      </dgm:t>
    </dgm:pt>
    <dgm:pt modelId="{26A9AC80-74D7-4BBF-9B7A-8231BC8EE463}" type="parTrans" cxnId="{AB754362-899D-4591-9AA0-5DBE6E2197C1}">
      <dgm:prSet/>
      <dgm:spPr/>
      <dgm:t>
        <a:bodyPr/>
        <a:lstStyle/>
        <a:p>
          <a:endParaRPr lang="en-US"/>
        </a:p>
      </dgm:t>
    </dgm:pt>
    <dgm:pt modelId="{0BAC21EA-CC62-4A7B-8298-7A841D27B6B0}" type="sibTrans" cxnId="{AB754362-899D-4591-9AA0-5DBE6E2197C1}">
      <dgm:prSet/>
      <dgm:spPr/>
      <dgm:t>
        <a:bodyPr/>
        <a:lstStyle/>
        <a:p>
          <a:endParaRPr lang="en-US"/>
        </a:p>
      </dgm:t>
    </dgm:pt>
    <dgm:pt modelId="{DCA8F5CE-ED14-486A-9054-E04449A2E3AF}">
      <dgm:prSet/>
      <dgm:spPr/>
      <dgm:t>
        <a:bodyPr/>
        <a:lstStyle/>
        <a:p>
          <a:r>
            <a:rPr lang="en-US"/>
            <a:t>Shingrix</a:t>
          </a:r>
        </a:p>
      </dgm:t>
    </dgm:pt>
    <dgm:pt modelId="{A083BFD4-A213-4B05-B571-A05369E6AA56}" type="parTrans" cxnId="{46D20B38-D248-49DD-A828-89B21FA412F1}">
      <dgm:prSet/>
      <dgm:spPr/>
      <dgm:t>
        <a:bodyPr/>
        <a:lstStyle/>
        <a:p>
          <a:endParaRPr lang="en-US"/>
        </a:p>
      </dgm:t>
    </dgm:pt>
    <dgm:pt modelId="{075ED38F-0022-49F1-8363-E637D39C45B0}" type="sibTrans" cxnId="{46D20B38-D248-49DD-A828-89B21FA412F1}">
      <dgm:prSet/>
      <dgm:spPr/>
      <dgm:t>
        <a:bodyPr/>
        <a:lstStyle/>
        <a:p>
          <a:endParaRPr lang="en-US"/>
        </a:p>
      </dgm:t>
    </dgm:pt>
    <dgm:pt modelId="{0848FCD2-D15D-4362-B4B6-7916C022F651}" type="pres">
      <dgm:prSet presAssocID="{B0FBAF6A-ACDC-4331-868B-A4DC7061E731}" presName="vert0" presStyleCnt="0">
        <dgm:presLayoutVars>
          <dgm:dir/>
          <dgm:animOne val="branch"/>
          <dgm:animLvl val="lvl"/>
        </dgm:presLayoutVars>
      </dgm:prSet>
      <dgm:spPr/>
    </dgm:pt>
    <dgm:pt modelId="{0D73277A-F6CA-4CAF-9ABB-198CED03BEFF}" type="pres">
      <dgm:prSet presAssocID="{FF275E0E-6AF1-41CE-A0F2-5C10F7C87118}" presName="thickLine" presStyleLbl="alignNode1" presStyleIdx="0" presStyleCnt="7"/>
      <dgm:spPr/>
    </dgm:pt>
    <dgm:pt modelId="{5100847D-7DF0-4ABD-BB76-51E0033FB47B}" type="pres">
      <dgm:prSet presAssocID="{FF275E0E-6AF1-41CE-A0F2-5C10F7C87118}" presName="horz1" presStyleCnt="0"/>
      <dgm:spPr/>
    </dgm:pt>
    <dgm:pt modelId="{9F1239A3-D3F6-4E8A-B649-F8ABB70533DE}" type="pres">
      <dgm:prSet presAssocID="{FF275E0E-6AF1-41CE-A0F2-5C10F7C87118}" presName="tx1" presStyleLbl="revTx" presStyleIdx="0" presStyleCnt="7"/>
      <dgm:spPr/>
    </dgm:pt>
    <dgm:pt modelId="{9FB6A8B6-49A9-4CD7-8CC9-01879CE434D6}" type="pres">
      <dgm:prSet presAssocID="{FF275E0E-6AF1-41CE-A0F2-5C10F7C87118}" presName="vert1" presStyleCnt="0"/>
      <dgm:spPr/>
    </dgm:pt>
    <dgm:pt modelId="{47596632-EA3B-41F5-99B8-804245D07280}" type="pres">
      <dgm:prSet presAssocID="{B2AEEEE3-A48B-4482-AE7D-33E3C80A5990}" presName="thickLine" presStyleLbl="alignNode1" presStyleIdx="1" presStyleCnt="7"/>
      <dgm:spPr/>
    </dgm:pt>
    <dgm:pt modelId="{79B4AF15-C499-4FBE-9AE1-9BA4E239B995}" type="pres">
      <dgm:prSet presAssocID="{B2AEEEE3-A48B-4482-AE7D-33E3C80A5990}" presName="horz1" presStyleCnt="0"/>
      <dgm:spPr/>
    </dgm:pt>
    <dgm:pt modelId="{E2EC8D95-7D9D-406B-9AB8-99BA6B014214}" type="pres">
      <dgm:prSet presAssocID="{B2AEEEE3-A48B-4482-AE7D-33E3C80A5990}" presName="tx1" presStyleLbl="revTx" presStyleIdx="1" presStyleCnt="7"/>
      <dgm:spPr/>
    </dgm:pt>
    <dgm:pt modelId="{73712545-020D-4574-95EA-86D2BF95687D}" type="pres">
      <dgm:prSet presAssocID="{B2AEEEE3-A48B-4482-AE7D-33E3C80A5990}" presName="vert1" presStyleCnt="0"/>
      <dgm:spPr/>
    </dgm:pt>
    <dgm:pt modelId="{4E4D7ADB-4BEA-4DA0-9EDD-C1EDF92E9161}" type="pres">
      <dgm:prSet presAssocID="{174849AE-5F83-4197-AB50-8435195D7935}" presName="thickLine" presStyleLbl="alignNode1" presStyleIdx="2" presStyleCnt="7"/>
      <dgm:spPr/>
    </dgm:pt>
    <dgm:pt modelId="{20F98EDE-90E9-4A32-A899-4489649C7493}" type="pres">
      <dgm:prSet presAssocID="{174849AE-5F83-4197-AB50-8435195D7935}" presName="horz1" presStyleCnt="0"/>
      <dgm:spPr/>
    </dgm:pt>
    <dgm:pt modelId="{90D1755B-CEA4-4CDC-9391-786DBD78CE9A}" type="pres">
      <dgm:prSet presAssocID="{174849AE-5F83-4197-AB50-8435195D7935}" presName="tx1" presStyleLbl="revTx" presStyleIdx="2" presStyleCnt="7"/>
      <dgm:spPr/>
    </dgm:pt>
    <dgm:pt modelId="{7FBF5B7F-34FD-41A1-9C55-C5979A09F283}" type="pres">
      <dgm:prSet presAssocID="{174849AE-5F83-4197-AB50-8435195D7935}" presName="vert1" presStyleCnt="0"/>
      <dgm:spPr/>
    </dgm:pt>
    <dgm:pt modelId="{1E228D85-A80A-467B-A7D4-F17523199D9A}" type="pres">
      <dgm:prSet presAssocID="{8B4A2882-BB98-4762-83CE-45CEDF558DDF}" presName="thickLine" presStyleLbl="alignNode1" presStyleIdx="3" presStyleCnt="7"/>
      <dgm:spPr/>
    </dgm:pt>
    <dgm:pt modelId="{CBAD1AEF-7831-499D-A9B6-65817E932751}" type="pres">
      <dgm:prSet presAssocID="{8B4A2882-BB98-4762-83CE-45CEDF558DDF}" presName="horz1" presStyleCnt="0"/>
      <dgm:spPr/>
    </dgm:pt>
    <dgm:pt modelId="{F6659192-D1AC-4A76-8F3A-0D2E81F2B8BB}" type="pres">
      <dgm:prSet presAssocID="{8B4A2882-BB98-4762-83CE-45CEDF558DDF}" presName="tx1" presStyleLbl="revTx" presStyleIdx="3" presStyleCnt="7"/>
      <dgm:spPr/>
    </dgm:pt>
    <dgm:pt modelId="{EEC9AB22-4FB1-4F3F-A5A8-CD1DEE79A890}" type="pres">
      <dgm:prSet presAssocID="{8B4A2882-BB98-4762-83CE-45CEDF558DDF}" presName="vert1" presStyleCnt="0"/>
      <dgm:spPr/>
    </dgm:pt>
    <dgm:pt modelId="{E52750B7-5BF0-4169-80DD-D740C1223C2F}" type="pres">
      <dgm:prSet presAssocID="{5082229E-B310-4220-B491-9170A29F0361}" presName="thickLine" presStyleLbl="alignNode1" presStyleIdx="4" presStyleCnt="7"/>
      <dgm:spPr/>
    </dgm:pt>
    <dgm:pt modelId="{E5C74214-D341-4DB0-A2F8-1E940A4D33FA}" type="pres">
      <dgm:prSet presAssocID="{5082229E-B310-4220-B491-9170A29F0361}" presName="horz1" presStyleCnt="0"/>
      <dgm:spPr/>
    </dgm:pt>
    <dgm:pt modelId="{E40518BB-E7C5-41C3-8DE6-CE78C8DBF8D1}" type="pres">
      <dgm:prSet presAssocID="{5082229E-B310-4220-B491-9170A29F0361}" presName="tx1" presStyleLbl="revTx" presStyleIdx="4" presStyleCnt="7"/>
      <dgm:spPr/>
    </dgm:pt>
    <dgm:pt modelId="{45155CF5-7924-4C21-AC59-7980ACC1DA46}" type="pres">
      <dgm:prSet presAssocID="{5082229E-B310-4220-B491-9170A29F0361}" presName="vert1" presStyleCnt="0"/>
      <dgm:spPr/>
    </dgm:pt>
    <dgm:pt modelId="{A2864565-05F6-4FC4-9710-DD6FA5CAC549}" type="pres">
      <dgm:prSet presAssocID="{EC317D3C-6021-496A-BECD-21ACEC3A91FC}" presName="thickLine" presStyleLbl="alignNode1" presStyleIdx="5" presStyleCnt="7"/>
      <dgm:spPr/>
    </dgm:pt>
    <dgm:pt modelId="{DE3E9964-C32E-4D7E-A1BE-FDD246BDA156}" type="pres">
      <dgm:prSet presAssocID="{EC317D3C-6021-496A-BECD-21ACEC3A91FC}" presName="horz1" presStyleCnt="0"/>
      <dgm:spPr/>
    </dgm:pt>
    <dgm:pt modelId="{54A7A120-1532-4853-B445-A674134EBF65}" type="pres">
      <dgm:prSet presAssocID="{EC317D3C-6021-496A-BECD-21ACEC3A91FC}" presName="tx1" presStyleLbl="revTx" presStyleIdx="5" presStyleCnt="7"/>
      <dgm:spPr/>
    </dgm:pt>
    <dgm:pt modelId="{AFA630AD-09C3-4D5D-AF7F-7820527B83BD}" type="pres">
      <dgm:prSet presAssocID="{EC317D3C-6021-496A-BECD-21ACEC3A91FC}" presName="vert1" presStyleCnt="0"/>
      <dgm:spPr/>
    </dgm:pt>
    <dgm:pt modelId="{C4570031-B3EF-4D53-8614-5BDC784B2123}" type="pres">
      <dgm:prSet presAssocID="{DCA8F5CE-ED14-486A-9054-E04449A2E3AF}" presName="thickLine" presStyleLbl="alignNode1" presStyleIdx="6" presStyleCnt="7"/>
      <dgm:spPr/>
    </dgm:pt>
    <dgm:pt modelId="{B0AAB4FE-48AA-4049-925B-AF8183182320}" type="pres">
      <dgm:prSet presAssocID="{DCA8F5CE-ED14-486A-9054-E04449A2E3AF}" presName="horz1" presStyleCnt="0"/>
      <dgm:spPr/>
    </dgm:pt>
    <dgm:pt modelId="{F387B49C-8B4A-4228-9DD1-3D56F4C31671}" type="pres">
      <dgm:prSet presAssocID="{DCA8F5CE-ED14-486A-9054-E04449A2E3AF}" presName="tx1" presStyleLbl="revTx" presStyleIdx="6" presStyleCnt="7"/>
      <dgm:spPr/>
    </dgm:pt>
    <dgm:pt modelId="{C0138AEF-37E2-49D0-81A6-920CD1943A5B}" type="pres">
      <dgm:prSet presAssocID="{DCA8F5CE-ED14-486A-9054-E04449A2E3AF}" presName="vert1" presStyleCnt="0"/>
      <dgm:spPr/>
    </dgm:pt>
  </dgm:ptLst>
  <dgm:cxnLst>
    <dgm:cxn modelId="{07C24C01-6FAB-4F51-9B60-475347666AAA}" type="presOf" srcId="{8B4A2882-BB98-4762-83CE-45CEDF558DDF}" destId="{F6659192-D1AC-4A76-8F3A-0D2E81F2B8BB}" srcOrd="0" destOrd="0" presId="urn:microsoft.com/office/officeart/2008/layout/LinedList"/>
    <dgm:cxn modelId="{3504F005-7578-4168-B6DA-BDE93BE2204F}" type="presOf" srcId="{B2AEEEE3-A48B-4482-AE7D-33E3C80A5990}" destId="{E2EC8D95-7D9D-406B-9AB8-99BA6B014214}" srcOrd="0" destOrd="0" presId="urn:microsoft.com/office/officeart/2008/layout/LinedList"/>
    <dgm:cxn modelId="{27A8BC0E-AFD3-40E0-9494-91744F65CEB6}" srcId="{B0FBAF6A-ACDC-4331-868B-A4DC7061E731}" destId="{B2AEEEE3-A48B-4482-AE7D-33E3C80A5990}" srcOrd="1" destOrd="0" parTransId="{914D7270-4B58-4C01-BA43-88CF4A816311}" sibTransId="{4ABF8881-84A3-4AA0-B49E-195810062137}"/>
    <dgm:cxn modelId="{9E7DFA12-0872-40C4-BB3C-89B5EABD5FBB}" type="presOf" srcId="{174849AE-5F83-4197-AB50-8435195D7935}" destId="{90D1755B-CEA4-4CDC-9391-786DBD78CE9A}" srcOrd="0" destOrd="0" presId="urn:microsoft.com/office/officeart/2008/layout/LinedList"/>
    <dgm:cxn modelId="{6DE7C31E-0D31-4E48-A27A-66975C587AC6}" type="presOf" srcId="{5082229E-B310-4220-B491-9170A29F0361}" destId="{E40518BB-E7C5-41C3-8DE6-CE78C8DBF8D1}" srcOrd="0" destOrd="0" presId="urn:microsoft.com/office/officeart/2008/layout/LinedList"/>
    <dgm:cxn modelId="{46D20B38-D248-49DD-A828-89B21FA412F1}" srcId="{B0FBAF6A-ACDC-4331-868B-A4DC7061E731}" destId="{DCA8F5CE-ED14-486A-9054-E04449A2E3AF}" srcOrd="6" destOrd="0" parTransId="{A083BFD4-A213-4B05-B571-A05369E6AA56}" sibTransId="{075ED38F-0022-49F1-8363-E637D39C45B0}"/>
    <dgm:cxn modelId="{E2AAA05A-8DEE-43C8-9987-8B3559F0FE27}" type="presOf" srcId="{DCA8F5CE-ED14-486A-9054-E04449A2E3AF}" destId="{F387B49C-8B4A-4228-9DD1-3D56F4C31671}" srcOrd="0" destOrd="0" presId="urn:microsoft.com/office/officeart/2008/layout/LinedList"/>
    <dgm:cxn modelId="{AB754362-899D-4591-9AA0-5DBE6E2197C1}" srcId="{B0FBAF6A-ACDC-4331-868B-A4DC7061E731}" destId="{EC317D3C-6021-496A-BECD-21ACEC3A91FC}" srcOrd="5" destOrd="0" parTransId="{26A9AC80-74D7-4BBF-9B7A-8231BC8EE463}" sibTransId="{0BAC21EA-CC62-4A7B-8298-7A841D27B6B0}"/>
    <dgm:cxn modelId="{98AF5D70-53EF-44E2-AA1D-0E9323D823E4}" type="presOf" srcId="{B0FBAF6A-ACDC-4331-868B-A4DC7061E731}" destId="{0848FCD2-D15D-4362-B4B6-7916C022F651}" srcOrd="0" destOrd="0" presId="urn:microsoft.com/office/officeart/2008/layout/LinedList"/>
    <dgm:cxn modelId="{23FEC379-3E88-4BC7-9E96-1582E8B38139}" type="presOf" srcId="{EC317D3C-6021-496A-BECD-21ACEC3A91FC}" destId="{54A7A120-1532-4853-B445-A674134EBF65}" srcOrd="0" destOrd="0" presId="urn:microsoft.com/office/officeart/2008/layout/LinedList"/>
    <dgm:cxn modelId="{7C9D93C2-A242-4921-B262-886C3F61D4DD}" type="presOf" srcId="{FF275E0E-6AF1-41CE-A0F2-5C10F7C87118}" destId="{9F1239A3-D3F6-4E8A-B649-F8ABB70533DE}" srcOrd="0" destOrd="0" presId="urn:microsoft.com/office/officeart/2008/layout/LinedList"/>
    <dgm:cxn modelId="{613531D4-2BF6-4348-A3D8-48EA86357FBA}" srcId="{B0FBAF6A-ACDC-4331-868B-A4DC7061E731}" destId="{5082229E-B310-4220-B491-9170A29F0361}" srcOrd="4" destOrd="0" parTransId="{8C8D626F-5055-4C9F-9DDF-2BA2593852FD}" sibTransId="{36A510F5-DC1B-46D5-8032-0780D0078661}"/>
    <dgm:cxn modelId="{EC1988E5-5B2C-48A3-A76C-6E1DDAAC4CE1}" srcId="{B0FBAF6A-ACDC-4331-868B-A4DC7061E731}" destId="{8B4A2882-BB98-4762-83CE-45CEDF558DDF}" srcOrd="3" destOrd="0" parTransId="{C5600C95-2DCF-4FA3-A500-D799C6FC0AD4}" sibTransId="{50FB02E4-5D38-428B-A3C4-4149260E4D1E}"/>
    <dgm:cxn modelId="{DFFC6EE8-B810-41B1-A069-9BCFF94AE90C}" srcId="{B0FBAF6A-ACDC-4331-868B-A4DC7061E731}" destId="{FF275E0E-6AF1-41CE-A0F2-5C10F7C87118}" srcOrd="0" destOrd="0" parTransId="{A979F7E0-5420-40C0-BC10-A527AE5D4D3B}" sibTransId="{CAB7E609-20DD-4996-9502-D2CA12C30357}"/>
    <dgm:cxn modelId="{993B57EF-8103-4923-BA49-4B4C2C652A8E}" srcId="{B0FBAF6A-ACDC-4331-868B-A4DC7061E731}" destId="{174849AE-5F83-4197-AB50-8435195D7935}" srcOrd="2" destOrd="0" parTransId="{71D0177B-822C-4924-8B8E-684B44A41B34}" sibTransId="{6C073699-6BBF-4B90-8C30-BC31DA542CF7}"/>
    <dgm:cxn modelId="{17A6D011-6F75-45C6-8DEB-22D82CD59406}" type="presParOf" srcId="{0848FCD2-D15D-4362-B4B6-7916C022F651}" destId="{0D73277A-F6CA-4CAF-9ABB-198CED03BEFF}" srcOrd="0" destOrd="0" presId="urn:microsoft.com/office/officeart/2008/layout/LinedList"/>
    <dgm:cxn modelId="{F3EC678F-003B-4DF4-A10C-4A06C764B170}" type="presParOf" srcId="{0848FCD2-D15D-4362-B4B6-7916C022F651}" destId="{5100847D-7DF0-4ABD-BB76-51E0033FB47B}" srcOrd="1" destOrd="0" presId="urn:microsoft.com/office/officeart/2008/layout/LinedList"/>
    <dgm:cxn modelId="{BF635DB6-6ADA-4F97-BE36-F7A255F350D1}" type="presParOf" srcId="{5100847D-7DF0-4ABD-BB76-51E0033FB47B}" destId="{9F1239A3-D3F6-4E8A-B649-F8ABB70533DE}" srcOrd="0" destOrd="0" presId="urn:microsoft.com/office/officeart/2008/layout/LinedList"/>
    <dgm:cxn modelId="{DC0151B9-32B6-4FFC-9417-4A54426034A6}" type="presParOf" srcId="{5100847D-7DF0-4ABD-BB76-51E0033FB47B}" destId="{9FB6A8B6-49A9-4CD7-8CC9-01879CE434D6}" srcOrd="1" destOrd="0" presId="urn:microsoft.com/office/officeart/2008/layout/LinedList"/>
    <dgm:cxn modelId="{DADC1365-A9C3-4F00-BDD3-97DA7012C344}" type="presParOf" srcId="{0848FCD2-D15D-4362-B4B6-7916C022F651}" destId="{47596632-EA3B-41F5-99B8-804245D07280}" srcOrd="2" destOrd="0" presId="urn:microsoft.com/office/officeart/2008/layout/LinedList"/>
    <dgm:cxn modelId="{0C4EBD8F-B298-4500-98F9-A2840BC9C509}" type="presParOf" srcId="{0848FCD2-D15D-4362-B4B6-7916C022F651}" destId="{79B4AF15-C499-4FBE-9AE1-9BA4E239B995}" srcOrd="3" destOrd="0" presId="urn:microsoft.com/office/officeart/2008/layout/LinedList"/>
    <dgm:cxn modelId="{80B3D7E9-562A-4146-A864-FCFA33FC5AEE}" type="presParOf" srcId="{79B4AF15-C499-4FBE-9AE1-9BA4E239B995}" destId="{E2EC8D95-7D9D-406B-9AB8-99BA6B014214}" srcOrd="0" destOrd="0" presId="urn:microsoft.com/office/officeart/2008/layout/LinedList"/>
    <dgm:cxn modelId="{75775052-2E0D-4D74-904C-BDD8B7132010}" type="presParOf" srcId="{79B4AF15-C499-4FBE-9AE1-9BA4E239B995}" destId="{73712545-020D-4574-95EA-86D2BF95687D}" srcOrd="1" destOrd="0" presId="urn:microsoft.com/office/officeart/2008/layout/LinedList"/>
    <dgm:cxn modelId="{910964DB-A80B-4304-8BB8-BE7543855FAC}" type="presParOf" srcId="{0848FCD2-D15D-4362-B4B6-7916C022F651}" destId="{4E4D7ADB-4BEA-4DA0-9EDD-C1EDF92E9161}" srcOrd="4" destOrd="0" presId="urn:microsoft.com/office/officeart/2008/layout/LinedList"/>
    <dgm:cxn modelId="{E91E5D81-FED8-4750-ACC3-EBE1AE9600EF}" type="presParOf" srcId="{0848FCD2-D15D-4362-B4B6-7916C022F651}" destId="{20F98EDE-90E9-4A32-A899-4489649C7493}" srcOrd="5" destOrd="0" presId="urn:microsoft.com/office/officeart/2008/layout/LinedList"/>
    <dgm:cxn modelId="{97B11A80-6930-4EE9-95F1-864D0601D7D9}" type="presParOf" srcId="{20F98EDE-90E9-4A32-A899-4489649C7493}" destId="{90D1755B-CEA4-4CDC-9391-786DBD78CE9A}" srcOrd="0" destOrd="0" presId="urn:microsoft.com/office/officeart/2008/layout/LinedList"/>
    <dgm:cxn modelId="{A543D172-9E13-4EF4-A6FC-2C9AF6C4F580}" type="presParOf" srcId="{20F98EDE-90E9-4A32-A899-4489649C7493}" destId="{7FBF5B7F-34FD-41A1-9C55-C5979A09F283}" srcOrd="1" destOrd="0" presId="urn:microsoft.com/office/officeart/2008/layout/LinedList"/>
    <dgm:cxn modelId="{A11D7382-393F-4538-924C-F967A3D48F28}" type="presParOf" srcId="{0848FCD2-D15D-4362-B4B6-7916C022F651}" destId="{1E228D85-A80A-467B-A7D4-F17523199D9A}" srcOrd="6" destOrd="0" presId="urn:microsoft.com/office/officeart/2008/layout/LinedList"/>
    <dgm:cxn modelId="{4BD5A516-8BDD-4BE0-AB16-8B35ECC46D50}" type="presParOf" srcId="{0848FCD2-D15D-4362-B4B6-7916C022F651}" destId="{CBAD1AEF-7831-499D-A9B6-65817E932751}" srcOrd="7" destOrd="0" presId="urn:microsoft.com/office/officeart/2008/layout/LinedList"/>
    <dgm:cxn modelId="{88C7EE37-4863-41AF-9068-C4B1E9496225}" type="presParOf" srcId="{CBAD1AEF-7831-499D-A9B6-65817E932751}" destId="{F6659192-D1AC-4A76-8F3A-0D2E81F2B8BB}" srcOrd="0" destOrd="0" presId="urn:microsoft.com/office/officeart/2008/layout/LinedList"/>
    <dgm:cxn modelId="{0B667B4E-479C-4C6A-8D0B-A14A701751D5}" type="presParOf" srcId="{CBAD1AEF-7831-499D-A9B6-65817E932751}" destId="{EEC9AB22-4FB1-4F3F-A5A8-CD1DEE79A890}" srcOrd="1" destOrd="0" presId="urn:microsoft.com/office/officeart/2008/layout/LinedList"/>
    <dgm:cxn modelId="{B2D1279E-0ED0-48D7-A6A2-C0128F6685EE}" type="presParOf" srcId="{0848FCD2-D15D-4362-B4B6-7916C022F651}" destId="{E52750B7-5BF0-4169-80DD-D740C1223C2F}" srcOrd="8" destOrd="0" presId="urn:microsoft.com/office/officeart/2008/layout/LinedList"/>
    <dgm:cxn modelId="{0EAFA658-C26E-43AE-B523-A969D8A371E0}" type="presParOf" srcId="{0848FCD2-D15D-4362-B4B6-7916C022F651}" destId="{E5C74214-D341-4DB0-A2F8-1E940A4D33FA}" srcOrd="9" destOrd="0" presId="urn:microsoft.com/office/officeart/2008/layout/LinedList"/>
    <dgm:cxn modelId="{7E0E4C58-36C8-47AB-B21B-0A0C2B178997}" type="presParOf" srcId="{E5C74214-D341-4DB0-A2F8-1E940A4D33FA}" destId="{E40518BB-E7C5-41C3-8DE6-CE78C8DBF8D1}" srcOrd="0" destOrd="0" presId="urn:microsoft.com/office/officeart/2008/layout/LinedList"/>
    <dgm:cxn modelId="{0BBF9376-2E43-4CA4-BDAD-BC1D7DC3BE94}" type="presParOf" srcId="{E5C74214-D341-4DB0-A2F8-1E940A4D33FA}" destId="{45155CF5-7924-4C21-AC59-7980ACC1DA46}" srcOrd="1" destOrd="0" presId="urn:microsoft.com/office/officeart/2008/layout/LinedList"/>
    <dgm:cxn modelId="{0F544C6E-41D4-4611-8ECF-A6DC9E7E5F45}" type="presParOf" srcId="{0848FCD2-D15D-4362-B4B6-7916C022F651}" destId="{A2864565-05F6-4FC4-9710-DD6FA5CAC549}" srcOrd="10" destOrd="0" presId="urn:microsoft.com/office/officeart/2008/layout/LinedList"/>
    <dgm:cxn modelId="{EF135F5C-D507-4926-A036-1FB87878C754}" type="presParOf" srcId="{0848FCD2-D15D-4362-B4B6-7916C022F651}" destId="{DE3E9964-C32E-4D7E-A1BE-FDD246BDA156}" srcOrd="11" destOrd="0" presId="urn:microsoft.com/office/officeart/2008/layout/LinedList"/>
    <dgm:cxn modelId="{6F79FE06-E530-47EB-B12A-CEFB27C1697D}" type="presParOf" srcId="{DE3E9964-C32E-4D7E-A1BE-FDD246BDA156}" destId="{54A7A120-1532-4853-B445-A674134EBF65}" srcOrd="0" destOrd="0" presId="urn:microsoft.com/office/officeart/2008/layout/LinedList"/>
    <dgm:cxn modelId="{63F50462-C0E4-48E2-A1AD-5C8FF10222A2}" type="presParOf" srcId="{DE3E9964-C32E-4D7E-A1BE-FDD246BDA156}" destId="{AFA630AD-09C3-4D5D-AF7F-7820527B83BD}" srcOrd="1" destOrd="0" presId="urn:microsoft.com/office/officeart/2008/layout/LinedList"/>
    <dgm:cxn modelId="{FC39F4E3-C0EC-4BE6-BF25-0C87A427F33F}" type="presParOf" srcId="{0848FCD2-D15D-4362-B4B6-7916C022F651}" destId="{C4570031-B3EF-4D53-8614-5BDC784B2123}" srcOrd="12" destOrd="0" presId="urn:microsoft.com/office/officeart/2008/layout/LinedList"/>
    <dgm:cxn modelId="{B67A011E-C25C-4094-B909-E66180B58912}" type="presParOf" srcId="{0848FCD2-D15D-4362-B4B6-7916C022F651}" destId="{B0AAB4FE-48AA-4049-925B-AF8183182320}" srcOrd="13" destOrd="0" presId="urn:microsoft.com/office/officeart/2008/layout/LinedList"/>
    <dgm:cxn modelId="{3DAC1414-EA9E-4F95-B6E5-03EC84C08E90}" type="presParOf" srcId="{B0AAB4FE-48AA-4049-925B-AF8183182320}" destId="{F387B49C-8B4A-4228-9DD1-3D56F4C31671}" srcOrd="0" destOrd="0" presId="urn:microsoft.com/office/officeart/2008/layout/LinedList"/>
    <dgm:cxn modelId="{0F3C48D2-6AC6-4148-B529-A20B8B77A4CD}" type="presParOf" srcId="{B0AAB4FE-48AA-4049-925B-AF8183182320}" destId="{C0138AEF-37E2-49D0-81A6-920CD1943A5B}"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34887BE-4265-4561-A58C-E9163F937A0C}"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AF67088B-7CD5-4EAB-83DA-EA1F90C6B21D}">
      <dgm:prSet/>
      <dgm:spPr/>
      <dgm:t>
        <a:bodyPr/>
        <a:lstStyle/>
        <a:p>
          <a:r>
            <a:rPr lang="en-US"/>
            <a:t>PneumoRecs VaxAdvisor: </a:t>
          </a:r>
          <a:r>
            <a:rPr lang="en-US">
              <a:hlinkClick xmlns:r="http://schemas.openxmlformats.org/officeDocument/2006/relationships" r:id="rId1"/>
            </a:rPr>
            <a:t>https://www2a.cdc.gov/vaccines/m/pneumo/pneumo.html</a:t>
          </a:r>
          <a:endParaRPr lang="en-US"/>
        </a:p>
      </dgm:t>
    </dgm:pt>
    <dgm:pt modelId="{F357C71E-2D44-4B0C-8548-6010AB099745}" type="parTrans" cxnId="{8E53310D-033F-498D-871D-D38D681A3CA3}">
      <dgm:prSet/>
      <dgm:spPr/>
      <dgm:t>
        <a:bodyPr/>
        <a:lstStyle/>
        <a:p>
          <a:endParaRPr lang="en-US"/>
        </a:p>
      </dgm:t>
    </dgm:pt>
    <dgm:pt modelId="{9BAC9B3D-BD1E-470E-AA92-389177D3002F}" type="sibTrans" cxnId="{8E53310D-033F-498D-871D-D38D681A3CA3}">
      <dgm:prSet/>
      <dgm:spPr/>
      <dgm:t>
        <a:bodyPr/>
        <a:lstStyle/>
        <a:p>
          <a:endParaRPr lang="en-US"/>
        </a:p>
      </dgm:t>
    </dgm:pt>
    <dgm:pt modelId="{A972BB54-E3AA-4C28-ADDE-F7F38E998FF0}">
      <dgm:prSet/>
      <dgm:spPr/>
      <dgm:t>
        <a:bodyPr/>
        <a:lstStyle/>
        <a:p>
          <a:r>
            <a:rPr lang="en-US">
              <a:hlinkClick xmlns:r="http://schemas.openxmlformats.org/officeDocument/2006/relationships" r:id="rId2"/>
            </a:rPr>
            <a:t>https://www.cdc.gov/vaccines/schedules/downloads/adult/adult-combined-schedule.pdf</a:t>
          </a:r>
          <a:endParaRPr lang="en-US"/>
        </a:p>
      </dgm:t>
    </dgm:pt>
    <dgm:pt modelId="{8484A94D-1097-48C1-8B6D-02F2894C5F55}" type="parTrans" cxnId="{AB11589F-9CA3-44CF-B29D-B3C59ECD358B}">
      <dgm:prSet/>
      <dgm:spPr/>
      <dgm:t>
        <a:bodyPr/>
        <a:lstStyle/>
        <a:p>
          <a:endParaRPr lang="en-US"/>
        </a:p>
      </dgm:t>
    </dgm:pt>
    <dgm:pt modelId="{0AE18672-F50C-469D-B121-C4185BD1443D}" type="sibTrans" cxnId="{AB11589F-9CA3-44CF-B29D-B3C59ECD358B}">
      <dgm:prSet/>
      <dgm:spPr/>
      <dgm:t>
        <a:bodyPr/>
        <a:lstStyle/>
        <a:p>
          <a:endParaRPr lang="en-US"/>
        </a:p>
      </dgm:t>
    </dgm:pt>
    <dgm:pt modelId="{C0BA7097-AC16-4B5D-BFA1-E7ADEC91CEE0}">
      <dgm:prSet/>
      <dgm:spPr/>
      <dgm:t>
        <a:bodyPr/>
        <a:lstStyle/>
        <a:p>
          <a:r>
            <a:rPr lang="en-US">
              <a:hlinkClick xmlns:r="http://schemas.openxmlformats.org/officeDocument/2006/relationships" r:id="rId3"/>
            </a:rPr>
            <a:t>https://www.immunize.org/wp-content/uploads/catg.d/p3130.pdf</a:t>
          </a:r>
          <a:endParaRPr lang="en-US"/>
        </a:p>
      </dgm:t>
    </dgm:pt>
    <dgm:pt modelId="{4E578429-ED45-4BA0-8396-775424AE7524}" type="parTrans" cxnId="{02BC7E5E-6CA7-4350-ADA5-C95AB9CCDD35}">
      <dgm:prSet/>
      <dgm:spPr/>
      <dgm:t>
        <a:bodyPr/>
        <a:lstStyle/>
        <a:p>
          <a:endParaRPr lang="en-US"/>
        </a:p>
      </dgm:t>
    </dgm:pt>
    <dgm:pt modelId="{60E45A1A-5FE6-4B4C-AACA-F69995038044}" type="sibTrans" cxnId="{02BC7E5E-6CA7-4350-ADA5-C95AB9CCDD35}">
      <dgm:prSet/>
      <dgm:spPr/>
      <dgm:t>
        <a:bodyPr/>
        <a:lstStyle/>
        <a:p>
          <a:endParaRPr lang="en-US"/>
        </a:p>
      </dgm:t>
    </dgm:pt>
    <dgm:pt modelId="{CC56AC4E-4C21-4D83-B8B0-B68BEBD6F83B}">
      <dgm:prSet/>
      <dgm:spPr/>
      <dgm:t>
        <a:bodyPr/>
        <a:lstStyle/>
        <a:p>
          <a:r>
            <a:rPr lang="en-US">
              <a:hlinkClick xmlns:r="http://schemas.openxmlformats.org/officeDocument/2006/relationships" r:id="rId4"/>
            </a:rPr>
            <a:t>https://www.immunize.org/wp-content/uploads/catg.d/p2005.pdf</a:t>
          </a:r>
          <a:endParaRPr lang="en-US"/>
        </a:p>
      </dgm:t>
    </dgm:pt>
    <dgm:pt modelId="{5EED9773-06F9-481E-B867-F74D334A09F6}" type="parTrans" cxnId="{DC319244-47C2-4E62-AC39-4071C6A368D1}">
      <dgm:prSet/>
      <dgm:spPr/>
      <dgm:t>
        <a:bodyPr/>
        <a:lstStyle/>
        <a:p>
          <a:endParaRPr lang="en-US"/>
        </a:p>
      </dgm:t>
    </dgm:pt>
    <dgm:pt modelId="{E5330D5B-1A42-4FB7-BF37-2C238BC937E8}" type="sibTrans" cxnId="{DC319244-47C2-4E62-AC39-4071C6A368D1}">
      <dgm:prSet/>
      <dgm:spPr/>
      <dgm:t>
        <a:bodyPr/>
        <a:lstStyle/>
        <a:p>
          <a:endParaRPr lang="en-US"/>
        </a:p>
      </dgm:t>
    </dgm:pt>
    <dgm:pt modelId="{A43594AA-02CB-4AEE-8313-148E76D10B9A}" type="pres">
      <dgm:prSet presAssocID="{034887BE-4265-4561-A58C-E9163F937A0C}" presName="vert0" presStyleCnt="0">
        <dgm:presLayoutVars>
          <dgm:dir/>
          <dgm:animOne val="branch"/>
          <dgm:animLvl val="lvl"/>
        </dgm:presLayoutVars>
      </dgm:prSet>
      <dgm:spPr/>
    </dgm:pt>
    <dgm:pt modelId="{60E38E85-18BC-474E-A96E-9489741218BA}" type="pres">
      <dgm:prSet presAssocID="{AF67088B-7CD5-4EAB-83DA-EA1F90C6B21D}" presName="thickLine" presStyleLbl="alignNode1" presStyleIdx="0" presStyleCnt="4"/>
      <dgm:spPr/>
    </dgm:pt>
    <dgm:pt modelId="{D251A6DE-54A1-4C12-A4A3-C2812E01F37D}" type="pres">
      <dgm:prSet presAssocID="{AF67088B-7CD5-4EAB-83DA-EA1F90C6B21D}" presName="horz1" presStyleCnt="0"/>
      <dgm:spPr/>
    </dgm:pt>
    <dgm:pt modelId="{2542387B-F891-425C-B70A-42672996797E}" type="pres">
      <dgm:prSet presAssocID="{AF67088B-7CD5-4EAB-83DA-EA1F90C6B21D}" presName="tx1" presStyleLbl="revTx" presStyleIdx="0" presStyleCnt="4"/>
      <dgm:spPr/>
    </dgm:pt>
    <dgm:pt modelId="{1F8378FA-0D18-49A0-BCAB-3D54A1530C0C}" type="pres">
      <dgm:prSet presAssocID="{AF67088B-7CD5-4EAB-83DA-EA1F90C6B21D}" presName="vert1" presStyleCnt="0"/>
      <dgm:spPr/>
    </dgm:pt>
    <dgm:pt modelId="{FDA6AC06-6A38-4FD7-96F1-EEC3A7F20488}" type="pres">
      <dgm:prSet presAssocID="{A972BB54-E3AA-4C28-ADDE-F7F38E998FF0}" presName="thickLine" presStyleLbl="alignNode1" presStyleIdx="1" presStyleCnt="4"/>
      <dgm:spPr/>
    </dgm:pt>
    <dgm:pt modelId="{6730457E-7B7D-423C-ACC6-FE597DC19DE2}" type="pres">
      <dgm:prSet presAssocID="{A972BB54-E3AA-4C28-ADDE-F7F38E998FF0}" presName="horz1" presStyleCnt="0"/>
      <dgm:spPr/>
    </dgm:pt>
    <dgm:pt modelId="{B7A2B20B-C7F3-46A7-BFC0-9844B0609C30}" type="pres">
      <dgm:prSet presAssocID="{A972BB54-E3AA-4C28-ADDE-F7F38E998FF0}" presName="tx1" presStyleLbl="revTx" presStyleIdx="1" presStyleCnt="4"/>
      <dgm:spPr/>
    </dgm:pt>
    <dgm:pt modelId="{A61CB442-2D07-499E-A038-FD04A1E34001}" type="pres">
      <dgm:prSet presAssocID="{A972BB54-E3AA-4C28-ADDE-F7F38E998FF0}" presName="vert1" presStyleCnt="0"/>
      <dgm:spPr/>
    </dgm:pt>
    <dgm:pt modelId="{5B5A1033-A16F-4C89-9A1A-38454281E5D3}" type="pres">
      <dgm:prSet presAssocID="{C0BA7097-AC16-4B5D-BFA1-E7ADEC91CEE0}" presName="thickLine" presStyleLbl="alignNode1" presStyleIdx="2" presStyleCnt="4"/>
      <dgm:spPr/>
    </dgm:pt>
    <dgm:pt modelId="{F983916D-98D0-4212-8635-5F6CF4DE79B7}" type="pres">
      <dgm:prSet presAssocID="{C0BA7097-AC16-4B5D-BFA1-E7ADEC91CEE0}" presName="horz1" presStyleCnt="0"/>
      <dgm:spPr/>
    </dgm:pt>
    <dgm:pt modelId="{59EDD339-D158-4D75-AD13-76C555A0D719}" type="pres">
      <dgm:prSet presAssocID="{C0BA7097-AC16-4B5D-BFA1-E7ADEC91CEE0}" presName="tx1" presStyleLbl="revTx" presStyleIdx="2" presStyleCnt="4"/>
      <dgm:spPr/>
    </dgm:pt>
    <dgm:pt modelId="{C6DF9E68-AFA7-4FBA-9DD5-A69CD9E1380C}" type="pres">
      <dgm:prSet presAssocID="{C0BA7097-AC16-4B5D-BFA1-E7ADEC91CEE0}" presName="vert1" presStyleCnt="0"/>
      <dgm:spPr/>
    </dgm:pt>
    <dgm:pt modelId="{368B58F7-D84E-4FD8-BF61-1F27B35DF737}" type="pres">
      <dgm:prSet presAssocID="{CC56AC4E-4C21-4D83-B8B0-B68BEBD6F83B}" presName="thickLine" presStyleLbl="alignNode1" presStyleIdx="3" presStyleCnt="4"/>
      <dgm:spPr/>
    </dgm:pt>
    <dgm:pt modelId="{EAF1F6C0-148D-4281-BB9F-2C06ED8DF806}" type="pres">
      <dgm:prSet presAssocID="{CC56AC4E-4C21-4D83-B8B0-B68BEBD6F83B}" presName="horz1" presStyleCnt="0"/>
      <dgm:spPr/>
    </dgm:pt>
    <dgm:pt modelId="{1790C8B9-7DAE-49C0-B0F6-B00F79CF963C}" type="pres">
      <dgm:prSet presAssocID="{CC56AC4E-4C21-4D83-B8B0-B68BEBD6F83B}" presName="tx1" presStyleLbl="revTx" presStyleIdx="3" presStyleCnt="4"/>
      <dgm:spPr/>
    </dgm:pt>
    <dgm:pt modelId="{96EA3079-C135-4CC9-9324-85867DC18DA9}" type="pres">
      <dgm:prSet presAssocID="{CC56AC4E-4C21-4D83-B8B0-B68BEBD6F83B}" presName="vert1" presStyleCnt="0"/>
      <dgm:spPr/>
    </dgm:pt>
  </dgm:ptLst>
  <dgm:cxnLst>
    <dgm:cxn modelId="{8E53310D-033F-498D-871D-D38D681A3CA3}" srcId="{034887BE-4265-4561-A58C-E9163F937A0C}" destId="{AF67088B-7CD5-4EAB-83DA-EA1F90C6B21D}" srcOrd="0" destOrd="0" parTransId="{F357C71E-2D44-4B0C-8548-6010AB099745}" sibTransId="{9BAC9B3D-BD1E-470E-AA92-389177D3002F}"/>
    <dgm:cxn modelId="{E83CA315-A369-4939-A755-0C94487AA743}" type="presOf" srcId="{AF67088B-7CD5-4EAB-83DA-EA1F90C6B21D}" destId="{2542387B-F891-425C-B70A-42672996797E}" srcOrd="0" destOrd="0" presId="urn:microsoft.com/office/officeart/2008/layout/LinedList"/>
    <dgm:cxn modelId="{A2B21F1D-C5AA-450B-AEDE-5E98A6E4A259}" type="presOf" srcId="{C0BA7097-AC16-4B5D-BFA1-E7ADEC91CEE0}" destId="{59EDD339-D158-4D75-AD13-76C555A0D719}" srcOrd="0" destOrd="0" presId="urn:microsoft.com/office/officeart/2008/layout/LinedList"/>
    <dgm:cxn modelId="{DC319244-47C2-4E62-AC39-4071C6A368D1}" srcId="{034887BE-4265-4561-A58C-E9163F937A0C}" destId="{CC56AC4E-4C21-4D83-B8B0-B68BEBD6F83B}" srcOrd="3" destOrd="0" parTransId="{5EED9773-06F9-481E-B867-F74D334A09F6}" sibTransId="{E5330D5B-1A42-4FB7-BF37-2C238BC937E8}"/>
    <dgm:cxn modelId="{34BC6C4B-8BD5-47AD-BCD3-CDA18712826A}" type="presOf" srcId="{CC56AC4E-4C21-4D83-B8B0-B68BEBD6F83B}" destId="{1790C8B9-7DAE-49C0-B0F6-B00F79CF963C}" srcOrd="0" destOrd="0" presId="urn:microsoft.com/office/officeart/2008/layout/LinedList"/>
    <dgm:cxn modelId="{02BC7E5E-6CA7-4350-ADA5-C95AB9CCDD35}" srcId="{034887BE-4265-4561-A58C-E9163F937A0C}" destId="{C0BA7097-AC16-4B5D-BFA1-E7ADEC91CEE0}" srcOrd="2" destOrd="0" parTransId="{4E578429-ED45-4BA0-8396-775424AE7524}" sibTransId="{60E45A1A-5FE6-4B4C-AACA-F69995038044}"/>
    <dgm:cxn modelId="{A858B087-836C-4D5A-A656-0435527EACFA}" type="presOf" srcId="{034887BE-4265-4561-A58C-E9163F937A0C}" destId="{A43594AA-02CB-4AEE-8313-148E76D10B9A}" srcOrd="0" destOrd="0" presId="urn:microsoft.com/office/officeart/2008/layout/LinedList"/>
    <dgm:cxn modelId="{AB11589F-9CA3-44CF-B29D-B3C59ECD358B}" srcId="{034887BE-4265-4561-A58C-E9163F937A0C}" destId="{A972BB54-E3AA-4C28-ADDE-F7F38E998FF0}" srcOrd="1" destOrd="0" parTransId="{8484A94D-1097-48C1-8B6D-02F2894C5F55}" sibTransId="{0AE18672-F50C-469D-B121-C4185BD1443D}"/>
    <dgm:cxn modelId="{7A06ACEF-A1D8-4061-B889-6975DFD7D523}" type="presOf" srcId="{A972BB54-E3AA-4C28-ADDE-F7F38E998FF0}" destId="{B7A2B20B-C7F3-46A7-BFC0-9844B0609C30}" srcOrd="0" destOrd="0" presId="urn:microsoft.com/office/officeart/2008/layout/LinedList"/>
    <dgm:cxn modelId="{958F283B-BA06-477D-9429-BA46D00FC06B}" type="presParOf" srcId="{A43594AA-02CB-4AEE-8313-148E76D10B9A}" destId="{60E38E85-18BC-474E-A96E-9489741218BA}" srcOrd="0" destOrd="0" presId="urn:microsoft.com/office/officeart/2008/layout/LinedList"/>
    <dgm:cxn modelId="{0863FF76-3283-4BAB-AD2D-AB7436F6873D}" type="presParOf" srcId="{A43594AA-02CB-4AEE-8313-148E76D10B9A}" destId="{D251A6DE-54A1-4C12-A4A3-C2812E01F37D}" srcOrd="1" destOrd="0" presId="urn:microsoft.com/office/officeart/2008/layout/LinedList"/>
    <dgm:cxn modelId="{62E49F0F-E529-4F04-AC8E-F83078806F36}" type="presParOf" srcId="{D251A6DE-54A1-4C12-A4A3-C2812E01F37D}" destId="{2542387B-F891-425C-B70A-42672996797E}" srcOrd="0" destOrd="0" presId="urn:microsoft.com/office/officeart/2008/layout/LinedList"/>
    <dgm:cxn modelId="{1B690490-0BBA-488D-94BE-5BCF925FCCCD}" type="presParOf" srcId="{D251A6DE-54A1-4C12-A4A3-C2812E01F37D}" destId="{1F8378FA-0D18-49A0-BCAB-3D54A1530C0C}" srcOrd="1" destOrd="0" presId="urn:microsoft.com/office/officeart/2008/layout/LinedList"/>
    <dgm:cxn modelId="{7F8B5686-8E45-4BEB-A5D4-C856D1E65CB7}" type="presParOf" srcId="{A43594AA-02CB-4AEE-8313-148E76D10B9A}" destId="{FDA6AC06-6A38-4FD7-96F1-EEC3A7F20488}" srcOrd="2" destOrd="0" presId="urn:microsoft.com/office/officeart/2008/layout/LinedList"/>
    <dgm:cxn modelId="{360A3B5D-D3AF-4BE1-A693-92E12203953E}" type="presParOf" srcId="{A43594AA-02CB-4AEE-8313-148E76D10B9A}" destId="{6730457E-7B7D-423C-ACC6-FE597DC19DE2}" srcOrd="3" destOrd="0" presId="urn:microsoft.com/office/officeart/2008/layout/LinedList"/>
    <dgm:cxn modelId="{A04CC6A4-1D15-4BDC-959E-B89B63D62D30}" type="presParOf" srcId="{6730457E-7B7D-423C-ACC6-FE597DC19DE2}" destId="{B7A2B20B-C7F3-46A7-BFC0-9844B0609C30}" srcOrd="0" destOrd="0" presId="urn:microsoft.com/office/officeart/2008/layout/LinedList"/>
    <dgm:cxn modelId="{2E544815-B736-4A26-81EB-A231438DC483}" type="presParOf" srcId="{6730457E-7B7D-423C-ACC6-FE597DC19DE2}" destId="{A61CB442-2D07-499E-A038-FD04A1E34001}" srcOrd="1" destOrd="0" presId="urn:microsoft.com/office/officeart/2008/layout/LinedList"/>
    <dgm:cxn modelId="{2418853D-DAF7-4827-A049-CA4A183361F9}" type="presParOf" srcId="{A43594AA-02CB-4AEE-8313-148E76D10B9A}" destId="{5B5A1033-A16F-4C89-9A1A-38454281E5D3}" srcOrd="4" destOrd="0" presId="urn:microsoft.com/office/officeart/2008/layout/LinedList"/>
    <dgm:cxn modelId="{C500C4BE-A4FD-40E3-BDBC-A7A06B2222F5}" type="presParOf" srcId="{A43594AA-02CB-4AEE-8313-148E76D10B9A}" destId="{F983916D-98D0-4212-8635-5F6CF4DE79B7}" srcOrd="5" destOrd="0" presId="urn:microsoft.com/office/officeart/2008/layout/LinedList"/>
    <dgm:cxn modelId="{2681E603-E8B7-42EE-883F-4A538DF326EF}" type="presParOf" srcId="{F983916D-98D0-4212-8635-5F6CF4DE79B7}" destId="{59EDD339-D158-4D75-AD13-76C555A0D719}" srcOrd="0" destOrd="0" presId="urn:microsoft.com/office/officeart/2008/layout/LinedList"/>
    <dgm:cxn modelId="{B92F5A2E-C102-4C9B-9E0A-EAD30A0F64C5}" type="presParOf" srcId="{F983916D-98D0-4212-8635-5F6CF4DE79B7}" destId="{C6DF9E68-AFA7-4FBA-9DD5-A69CD9E1380C}" srcOrd="1" destOrd="0" presId="urn:microsoft.com/office/officeart/2008/layout/LinedList"/>
    <dgm:cxn modelId="{0312611D-8CBD-44F5-AF23-8DC885845D36}" type="presParOf" srcId="{A43594AA-02CB-4AEE-8313-148E76D10B9A}" destId="{368B58F7-D84E-4FD8-BF61-1F27B35DF737}" srcOrd="6" destOrd="0" presId="urn:microsoft.com/office/officeart/2008/layout/LinedList"/>
    <dgm:cxn modelId="{48B546AD-CEE3-4036-B39A-6B11D273CF9A}" type="presParOf" srcId="{A43594AA-02CB-4AEE-8313-148E76D10B9A}" destId="{EAF1F6C0-148D-4281-BB9F-2C06ED8DF806}" srcOrd="7" destOrd="0" presId="urn:microsoft.com/office/officeart/2008/layout/LinedList"/>
    <dgm:cxn modelId="{6AD71156-9971-4059-ABA1-F31ED05CB408}" type="presParOf" srcId="{EAF1F6C0-148D-4281-BB9F-2C06ED8DF806}" destId="{1790C8B9-7DAE-49C0-B0F6-B00F79CF963C}" srcOrd="0" destOrd="0" presId="urn:microsoft.com/office/officeart/2008/layout/LinedList"/>
    <dgm:cxn modelId="{4F358F36-F173-45ED-B21D-A50C1FE82703}" type="presParOf" srcId="{EAF1F6C0-148D-4281-BB9F-2C06ED8DF806}" destId="{96EA3079-C135-4CC9-9324-85867DC18DA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73277A-F6CA-4CAF-9ABB-198CED03BEFF}">
      <dsp:nvSpPr>
        <dsp:cNvPr id="0" name=""/>
        <dsp:cNvSpPr/>
      </dsp:nvSpPr>
      <dsp:spPr>
        <a:xfrm>
          <a:off x="0" y="675"/>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1239A3-D3F6-4E8A-B649-F8ABB70533DE}">
      <dsp:nvSpPr>
        <dsp:cNvPr id="0" name=""/>
        <dsp:cNvSpPr/>
      </dsp:nvSpPr>
      <dsp:spPr>
        <a:xfrm>
          <a:off x="0" y="675"/>
          <a:ext cx="6900512" cy="7906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COVID-19</a:t>
          </a:r>
        </a:p>
      </dsp:txBody>
      <dsp:txXfrm>
        <a:off x="0" y="675"/>
        <a:ext cx="6900512" cy="790684"/>
      </dsp:txXfrm>
    </dsp:sp>
    <dsp:sp modelId="{47596632-EA3B-41F5-99B8-804245D07280}">
      <dsp:nvSpPr>
        <dsp:cNvPr id="0" name=""/>
        <dsp:cNvSpPr/>
      </dsp:nvSpPr>
      <dsp:spPr>
        <a:xfrm>
          <a:off x="0" y="791359"/>
          <a:ext cx="690051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2EC8D95-7D9D-406B-9AB8-99BA6B014214}">
      <dsp:nvSpPr>
        <dsp:cNvPr id="0" name=""/>
        <dsp:cNvSpPr/>
      </dsp:nvSpPr>
      <dsp:spPr>
        <a:xfrm>
          <a:off x="0" y="791359"/>
          <a:ext cx="6900512" cy="7906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Gardasil 9</a:t>
          </a:r>
        </a:p>
      </dsp:txBody>
      <dsp:txXfrm>
        <a:off x="0" y="791359"/>
        <a:ext cx="6900512" cy="790684"/>
      </dsp:txXfrm>
    </dsp:sp>
    <dsp:sp modelId="{4E4D7ADB-4BEA-4DA0-9EDD-C1EDF92E9161}">
      <dsp:nvSpPr>
        <dsp:cNvPr id="0" name=""/>
        <dsp:cNvSpPr/>
      </dsp:nvSpPr>
      <dsp:spPr>
        <a:xfrm>
          <a:off x="0" y="1582044"/>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0D1755B-CEA4-4CDC-9391-786DBD78CE9A}">
      <dsp:nvSpPr>
        <dsp:cNvPr id="0" name=""/>
        <dsp:cNvSpPr/>
      </dsp:nvSpPr>
      <dsp:spPr>
        <a:xfrm>
          <a:off x="0" y="1582044"/>
          <a:ext cx="6900512" cy="7906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Hepatitis A &amp; B</a:t>
          </a:r>
        </a:p>
      </dsp:txBody>
      <dsp:txXfrm>
        <a:off x="0" y="1582044"/>
        <a:ext cx="6900512" cy="790684"/>
      </dsp:txXfrm>
    </dsp:sp>
    <dsp:sp modelId="{1E228D85-A80A-467B-A7D4-F17523199D9A}">
      <dsp:nvSpPr>
        <dsp:cNvPr id="0" name=""/>
        <dsp:cNvSpPr/>
      </dsp:nvSpPr>
      <dsp:spPr>
        <a:xfrm>
          <a:off x="0" y="2372728"/>
          <a:ext cx="6900512"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6659192-D1AC-4A76-8F3A-0D2E81F2B8BB}">
      <dsp:nvSpPr>
        <dsp:cNvPr id="0" name=""/>
        <dsp:cNvSpPr/>
      </dsp:nvSpPr>
      <dsp:spPr>
        <a:xfrm>
          <a:off x="0" y="2372728"/>
          <a:ext cx="6900512" cy="7906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Pneumovax 23, Prevnar 15 and Prevnar 20</a:t>
          </a:r>
        </a:p>
      </dsp:txBody>
      <dsp:txXfrm>
        <a:off x="0" y="2372728"/>
        <a:ext cx="6900512" cy="790684"/>
      </dsp:txXfrm>
    </dsp:sp>
    <dsp:sp modelId="{E52750B7-5BF0-4169-80DD-D740C1223C2F}">
      <dsp:nvSpPr>
        <dsp:cNvPr id="0" name=""/>
        <dsp:cNvSpPr/>
      </dsp:nvSpPr>
      <dsp:spPr>
        <a:xfrm>
          <a:off x="0" y="3163412"/>
          <a:ext cx="6900512"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40518BB-E7C5-41C3-8DE6-CE78C8DBF8D1}">
      <dsp:nvSpPr>
        <dsp:cNvPr id="0" name=""/>
        <dsp:cNvSpPr/>
      </dsp:nvSpPr>
      <dsp:spPr>
        <a:xfrm>
          <a:off x="0" y="3163412"/>
          <a:ext cx="6900512" cy="7906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RSV: Arexvy and Abrysvo</a:t>
          </a:r>
        </a:p>
      </dsp:txBody>
      <dsp:txXfrm>
        <a:off x="0" y="3163412"/>
        <a:ext cx="6900512" cy="790684"/>
      </dsp:txXfrm>
    </dsp:sp>
    <dsp:sp modelId="{A2864565-05F6-4FC4-9710-DD6FA5CAC549}">
      <dsp:nvSpPr>
        <dsp:cNvPr id="0" name=""/>
        <dsp:cNvSpPr/>
      </dsp:nvSpPr>
      <dsp:spPr>
        <a:xfrm>
          <a:off x="0" y="3954096"/>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4A7A120-1532-4853-B445-A674134EBF65}">
      <dsp:nvSpPr>
        <dsp:cNvPr id="0" name=""/>
        <dsp:cNvSpPr/>
      </dsp:nvSpPr>
      <dsp:spPr>
        <a:xfrm>
          <a:off x="0" y="3954096"/>
          <a:ext cx="6900512" cy="7906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Tdap: Adacel and Boostrix</a:t>
          </a:r>
        </a:p>
      </dsp:txBody>
      <dsp:txXfrm>
        <a:off x="0" y="3954096"/>
        <a:ext cx="6900512" cy="790684"/>
      </dsp:txXfrm>
    </dsp:sp>
    <dsp:sp modelId="{C4570031-B3EF-4D53-8614-5BDC784B2123}">
      <dsp:nvSpPr>
        <dsp:cNvPr id="0" name=""/>
        <dsp:cNvSpPr/>
      </dsp:nvSpPr>
      <dsp:spPr>
        <a:xfrm>
          <a:off x="0" y="4744781"/>
          <a:ext cx="690051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387B49C-8B4A-4228-9DD1-3D56F4C31671}">
      <dsp:nvSpPr>
        <dsp:cNvPr id="0" name=""/>
        <dsp:cNvSpPr/>
      </dsp:nvSpPr>
      <dsp:spPr>
        <a:xfrm>
          <a:off x="0" y="4744781"/>
          <a:ext cx="6900512" cy="7906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Shingrix</a:t>
          </a:r>
        </a:p>
      </dsp:txBody>
      <dsp:txXfrm>
        <a:off x="0" y="4744781"/>
        <a:ext cx="6900512" cy="7906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E38E85-18BC-474E-A96E-9489741218BA}">
      <dsp:nvSpPr>
        <dsp:cNvPr id="0" name=""/>
        <dsp:cNvSpPr/>
      </dsp:nvSpPr>
      <dsp:spPr>
        <a:xfrm>
          <a:off x="0" y="0"/>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542387B-F891-425C-B70A-42672996797E}">
      <dsp:nvSpPr>
        <dsp:cNvPr id="0" name=""/>
        <dsp:cNvSpPr/>
      </dsp:nvSpPr>
      <dsp:spPr>
        <a:xfrm>
          <a:off x="0" y="0"/>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a:t>PneumoRecs VaxAdvisor: </a:t>
          </a:r>
          <a:r>
            <a:rPr lang="en-US" sz="1900" kern="1200">
              <a:hlinkClick xmlns:r="http://schemas.openxmlformats.org/officeDocument/2006/relationships" r:id="rId1"/>
            </a:rPr>
            <a:t>https://www2a.cdc.gov/vaccines/m/pneumo/pneumo.html</a:t>
          </a:r>
          <a:endParaRPr lang="en-US" sz="1900" kern="1200"/>
        </a:p>
      </dsp:txBody>
      <dsp:txXfrm>
        <a:off x="0" y="0"/>
        <a:ext cx="6900512" cy="1384035"/>
      </dsp:txXfrm>
    </dsp:sp>
    <dsp:sp modelId="{FDA6AC06-6A38-4FD7-96F1-EEC3A7F20488}">
      <dsp:nvSpPr>
        <dsp:cNvPr id="0" name=""/>
        <dsp:cNvSpPr/>
      </dsp:nvSpPr>
      <dsp:spPr>
        <a:xfrm>
          <a:off x="0" y="1384035"/>
          <a:ext cx="6900512" cy="0"/>
        </a:xfrm>
        <a:prstGeom prst="line">
          <a:avLst/>
        </a:prstGeom>
        <a:solidFill>
          <a:schemeClr val="accent2">
            <a:hueOff val="-485121"/>
            <a:satOff val="-27976"/>
            <a:lumOff val="2876"/>
            <a:alphaOff val="0"/>
          </a:schemeClr>
        </a:solidFill>
        <a:ln w="12700" cap="flat" cmpd="sng" algn="ctr">
          <a:solidFill>
            <a:schemeClr val="accent2">
              <a:hueOff val="-485121"/>
              <a:satOff val="-27976"/>
              <a:lumOff val="287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7A2B20B-C7F3-46A7-BFC0-9844B0609C30}">
      <dsp:nvSpPr>
        <dsp:cNvPr id="0" name=""/>
        <dsp:cNvSpPr/>
      </dsp:nvSpPr>
      <dsp:spPr>
        <a:xfrm>
          <a:off x="0" y="1384035"/>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a:hlinkClick xmlns:r="http://schemas.openxmlformats.org/officeDocument/2006/relationships" r:id="rId2"/>
            </a:rPr>
            <a:t>https://www.cdc.gov/vaccines/schedules/downloads/adult/adult-combined-schedule.pdf</a:t>
          </a:r>
          <a:endParaRPr lang="en-US" sz="1900" kern="1200"/>
        </a:p>
      </dsp:txBody>
      <dsp:txXfrm>
        <a:off x="0" y="1384035"/>
        <a:ext cx="6900512" cy="1384035"/>
      </dsp:txXfrm>
    </dsp:sp>
    <dsp:sp modelId="{5B5A1033-A16F-4C89-9A1A-38454281E5D3}">
      <dsp:nvSpPr>
        <dsp:cNvPr id="0" name=""/>
        <dsp:cNvSpPr/>
      </dsp:nvSpPr>
      <dsp:spPr>
        <a:xfrm>
          <a:off x="0" y="2768070"/>
          <a:ext cx="6900512" cy="0"/>
        </a:xfrm>
        <a:prstGeom prst="line">
          <a:avLst/>
        </a:prstGeom>
        <a:solidFill>
          <a:schemeClr val="accent2">
            <a:hueOff val="-970242"/>
            <a:satOff val="-55952"/>
            <a:lumOff val="5752"/>
            <a:alphaOff val="0"/>
          </a:schemeClr>
        </a:solidFill>
        <a:ln w="12700" cap="flat" cmpd="sng" algn="ctr">
          <a:solidFill>
            <a:schemeClr val="accent2">
              <a:hueOff val="-970242"/>
              <a:satOff val="-55952"/>
              <a:lumOff val="575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9EDD339-D158-4D75-AD13-76C555A0D719}">
      <dsp:nvSpPr>
        <dsp:cNvPr id="0" name=""/>
        <dsp:cNvSpPr/>
      </dsp:nvSpPr>
      <dsp:spPr>
        <a:xfrm>
          <a:off x="0" y="2768070"/>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a:hlinkClick xmlns:r="http://schemas.openxmlformats.org/officeDocument/2006/relationships" r:id="rId3"/>
            </a:rPr>
            <a:t>https://www.immunize.org/wp-content/uploads/catg.d/p3130.pdf</a:t>
          </a:r>
          <a:endParaRPr lang="en-US" sz="1900" kern="1200"/>
        </a:p>
      </dsp:txBody>
      <dsp:txXfrm>
        <a:off x="0" y="2768070"/>
        <a:ext cx="6900512" cy="1384035"/>
      </dsp:txXfrm>
    </dsp:sp>
    <dsp:sp modelId="{368B58F7-D84E-4FD8-BF61-1F27B35DF737}">
      <dsp:nvSpPr>
        <dsp:cNvPr id="0" name=""/>
        <dsp:cNvSpPr/>
      </dsp:nvSpPr>
      <dsp:spPr>
        <a:xfrm>
          <a:off x="0" y="4152105"/>
          <a:ext cx="6900512"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790C8B9-7DAE-49C0-B0F6-B00F79CF963C}">
      <dsp:nvSpPr>
        <dsp:cNvPr id="0" name=""/>
        <dsp:cNvSpPr/>
      </dsp:nvSpPr>
      <dsp:spPr>
        <a:xfrm>
          <a:off x="0" y="4152105"/>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a:hlinkClick xmlns:r="http://schemas.openxmlformats.org/officeDocument/2006/relationships" r:id="rId4"/>
            </a:rPr>
            <a:t>https://www.immunize.org/wp-content/uploads/catg.d/p2005.pdf</a:t>
          </a:r>
          <a:endParaRPr lang="en-US" sz="1900" kern="1200"/>
        </a:p>
      </dsp:txBody>
      <dsp:txXfrm>
        <a:off x="0" y="4152105"/>
        <a:ext cx="6900512" cy="1384035"/>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5634F-6393-9BF0-E19A-2EF7359826A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C690BD5-A0AF-175A-627E-DC8C2A8744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49E59CA-C043-D384-EEE2-94659586841D}"/>
              </a:ext>
            </a:extLst>
          </p:cNvPr>
          <p:cNvSpPr>
            <a:spLocks noGrp="1"/>
          </p:cNvSpPr>
          <p:nvPr>
            <p:ph type="dt" sz="half" idx="10"/>
          </p:nvPr>
        </p:nvSpPr>
        <p:spPr/>
        <p:txBody>
          <a:bodyPr/>
          <a:lstStyle/>
          <a:p>
            <a:fld id="{FFC3002D-E305-4B58-9CF5-F7B01D97B3D4}" type="datetimeFigureOut">
              <a:rPr lang="en-US" smtClean="0"/>
              <a:t>8/18/24</a:t>
            </a:fld>
            <a:endParaRPr lang="en-US"/>
          </a:p>
        </p:txBody>
      </p:sp>
      <p:sp>
        <p:nvSpPr>
          <p:cNvPr id="5" name="Footer Placeholder 4">
            <a:extLst>
              <a:ext uri="{FF2B5EF4-FFF2-40B4-BE49-F238E27FC236}">
                <a16:creationId xmlns:a16="http://schemas.microsoft.com/office/drawing/2014/main" id="{C733D61E-8440-637C-0E15-29B56C506A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C01B6B-7120-CD49-83A4-A9BA3558CACB}"/>
              </a:ext>
            </a:extLst>
          </p:cNvPr>
          <p:cNvSpPr>
            <a:spLocks noGrp="1"/>
          </p:cNvSpPr>
          <p:nvPr>
            <p:ph type="sldNum" sz="quarter" idx="12"/>
          </p:nvPr>
        </p:nvSpPr>
        <p:spPr/>
        <p:txBody>
          <a:bodyPr/>
          <a:lstStyle/>
          <a:p>
            <a:fld id="{98F7F84D-F850-4337-BBD9-8F50D6579BA5}" type="slidenum">
              <a:rPr lang="en-US" smtClean="0"/>
              <a:t>‹#›</a:t>
            </a:fld>
            <a:endParaRPr lang="en-US"/>
          </a:p>
        </p:txBody>
      </p:sp>
    </p:spTree>
    <p:extLst>
      <p:ext uri="{BB962C8B-B14F-4D97-AF65-F5344CB8AC3E}">
        <p14:creationId xmlns:p14="http://schemas.microsoft.com/office/powerpoint/2010/main" val="4277319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EF1B4-B221-3FCF-4719-01013344EFB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BF7A2B-E19C-0811-AE65-8F4558A3CF6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402D5A-002B-1B6C-560C-14A693B1941D}"/>
              </a:ext>
            </a:extLst>
          </p:cNvPr>
          <p:cNvSpPr>
            <a:spLocks noGrp="1"/>
          </p:cNvSpPr>
          <p:nvPr>
            <p:ph type="dt" sz="half" idx="10"/>
          </p:nvPr>
        </p:nvSpPr>
        <p:spPr/>
        <p:txBody>
          <a:bodyPr/>
          <a:lstStyle/>
          <a:p>
            <a:fld id="{FFC3002D-E305-4B58-9CF5-F7B01D97B3D4}" type="datetimeFigureOut">
              <a:rPr lang="en-US" smtClean="0"/>
              <a:t>8/18/24</a:t>
            </a:fld>
            <a:endParaRPr lang="en-US"/>
          </a:p>
        </p:txBody>
      </p:sp>
      <p:sp>
        <p:nvSpPr>
          <p:cNvPr id="5" name="Footer Placeholder 4">
            <a:extLst>
              <a:ext uri="{FF2B5EF4-FFF2-40B4-BE49-F238E27FC236}">
                <a16:creationId xmlns:a16="http://schemas.microsoft.com/office/drawing/2014/main" id="{82267183-2003-A3BF-7B4E-C7A1A0FE40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69E16C-69F9-8064-D226-893586AA64CC}"/>
              </a:ext>
            </a:extLst>
          </p:cNvPr>
          <p:cNvSpPr>
            <a:spLocks noGrp="1"/>
          </p:cNvSpPr>
          <p:nvPr>
            <p:ph type="sldNum" sz="quarter" idx="12"/>
          </p:nvPr>
        </p:nvSpPr>
        <p:spPr/>
        <p:txBody>
          <a:bodyPr/>
          <a:lstStyle/>
          <a:p>
            <a:fld id="{98F7F84D-F850-4337-BBD9-8F50D6579BA5}" type="slidenum">
              <a:rPr lang="en-US" smtClean="0"/>
              <a:t>‹#›</a:t>
            </a:fld>
            <a:endParaRPr lang="en-US"/>
          </a:p>
        </p:txBody>
      </p:sp>
    </p:spTree>
    <p:extLst>
      <p:ext uri="{BB962C8B-B14F-4D97-AF65-F5344CB8AC3E}">
        <p14:creationId xmlns:p14="http://schemas.microsoft.com/office/powerpoint/2010/main" val="3615130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00A24-A77A-E782-2560-47CE32E88FF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C0FB382-93C5-DF84-36FF-1A039C8A63C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3C2B1E1-BA5E-22E2-5621-B89BEC5DCAA2}"/>
              </a:ext>
            </a:extLst>
          </p:cNvPr>
          <p:cNvSpPr>
            <a:spLocks noGrp="1"/>
          </p:cNvSpPr>
          <p:nvPr>
            <p:ph type="dt" sz="half" idx="10"/>
          </p:nvPr>
        </p:nvSpPr>
        <p:spPr/>
        <p:txBody>
          <a:bodyPr/>
          <a:lstStyle/>
          <a:p>
            <a:fld id="{FFC3002D-E305-4B58-9CF5-F7B01D97B3D4}" type="datetimeFigureOut">
              <a:rPr lang="en-US" smtClean="0"/>
              <a:t>8/18/24</a:t>
            </a:fld>
            <a:endParaRPr lang="en-US"/>
          </a:p>
        </p:txBody>
      </p:sp>
      <p:sp>
        <p:nvSpPr>
          <p:cNvPr id="5" name="Footer Placeholder 4">
            <a:extLst>
              <a:ext uri="{FF2B5EF4-FFF2-40B4-BE49-F238E27FC236}">
                <a16:creationId xmlns:a16="http://schemas.microsoft.com/office/drawing/2014/main" id="{5E108E5D-6A2C-10EF-83FF-E8CFE5897D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1356E7-1A17-6CE0-DE0D-121387908F44}"/>
              </a:ext>
            </a:extLst>
          </p:cNvPr>
          <p:cNvSpPr>
            <a:spLocks noGrp="1"/>
          </p:cNvSpPr>
          <p:nvPr>
            <p:ph type="sldNum" sz="quarter" idx="12"/>
          </p:nvPr>
        </p:nvSpPr>
        <p:spPr/>
        <p:txBody>
          <a:bodyPr/>
          <a:lstStyle/>
          <a:p>
            <a:fld id="{98F7F84D-F850-4337-BBD9-8F50D6579BA5}" type="slidenum">
              <a:rPr lang="en-US" smtClean="0"/>
              <a:t>‹#›</a:t>
            </a:fld>
            <a:endParaRPr lang="en-US"/>
          </a:p>
        </p:txBody>
      </p:sp>
    </p:spTree>
    <p:extLst>
      <p:ext uri="{BB962C8B-B14F-4D97-AF65-F5344CB8AC3E}">
        <p14:creationId xmlns:p14="http://schemas.microsoft.com/office/powerpoint/2010/main" val="3881294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CCDB9-CE3F-9A79-86D8-EF2271473B9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5F63E46-3995-3959-EB1F-951E91148A2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E3D6F3C-164B-6962-466D-3ADD448AB1E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71B6895-B713-53F8-AF66-E394482DE009}"/>
              </a:ext>
            </a:extLst>
          </p:cNvPr>
          <p:cNvSpPr>
            <a:spLocks noGrp="1"/>
          </p:cNvSpPr>
          <p:nvPr>
            <p:ph type="dt" sz="half" idx="10"/>
          </p:nvPr>
        </p:nvSpPr>
        <p:spPr/>
        <p:txBody>
          <a:bodyPr/>
          <a:lstStyle/>
          <a:p>
            <a:fld id="{FFC3002D-E305-4B58-9CF5-F7B01D97B3D4}" type="datetimeFigureOut">
              <a:rPr lang="en-US" smtClean="0"/>
              <a:t>8/18/24</a:t>
            </a:fld>
            <a:endParaRPr lang="en-US"/>
          </a:p>
        </p:txBody>
      </p:sp>
      <p:sp>
        <p:nvSpPr>
          <p:cNvPr id="6" name="Footer Placeholder 5">
            <a:extLst>
              <a:ext uri="{FF2B5EF4-FFF2-40B4-BE49-F238E27FC236}">
                <a16:creationId xmlns:a16="http://schemas.microsoft.com/office/drawing/2014/main" id="{5387E124-3A5D-D8AE-FB3B-CE588001D3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359A0DA-239A-97AD-1AD2-E4CD7550F800}"/>
              </a:ext>
            </a:extLst>
          </p:cNvPr>
          <p:cNvSpPr>
            <a:spLocks noGrp="1"/>
          </p:cNvSpPr>
          <p:nvPr>
            <p:ph type="sldNum" sz="quarter" idx="12"/>
          </p:nvPr>
        </p:nvSpPr>
        <p:spPr/>
        <p:txBody>
          <a:bodyPr/>
          <a:lstStyle/>
          <a:p>
            <a:fld id="{98F7F84D-F850-4337-BBD9-8F50D6579BA5}" type="slidenum">
              <a:rPr lang="en-US" smtClean="0"/>
              <a:t>‹#›</a:t>
            </a:fld>
            <a:endParaRPr lang="en-US"/>
          </a:p>
        </p:txBody>
      </p:sp>
    </p:spTree>
    <p:extLst>
      <p:ext uri="{BB962C8B-B14F-4D97-AF65-F5344CB8AC3E}">
        <p14:creationId xmlns:p14="http://schemas.microsoft.com/office/powerpoint/2010/main" val="32442795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3961F-812A-E4E8-B032-41C8F41060B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B0A43FF-71A5-7AE0-F035-98E86AC61B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7B4CB6D-19A4-609C-F397-6D8CF7236D2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85E913C-92BD-F4BD-BCCA-0C1452B8AB1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87F04B7-061C-18C4-2166-2304C7352BC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74BC95C-4175-BF40-A669-C7F42D82D250}"/>
              </a:ext>
            </a:extLst>
          </p:cNvPr>
          <p:cNvSpPr>
            <a:spLocks noGrp="1"/>
          </p:cNvSpPr>
          <p:nvPr>
            <p:ph type="dt" sz="half" idx="10"/>
          </p:nvPr>
        </p:nvSpPr>
        <p:spPr/>
        <p:txBody>
          <a:bodyPr/>
          <a:lstStyle/>
          <a:p>
            <a:fld id="{FFC3002D-E305-4B58-9CF5-F7B01D97B3D4}" type="datetimeFigureOut">
              <a:rPr lang="en-US" smtClean="0"/>
              <a:t>8/18/24</a:t>
            </a:fld>
            <a:endParaRPr lang="en-US"/>
          </a:p>
        </p:txBody>
      </p:sp>
      <p:sp>
        <p:nvSpPr>
          <p:cNvPr id="8" name="Footer Placeholder 7">
            <a:extLst>
              <a:ext uri="{FF2B5EF4-FFF2-40B4-BE49-F238E27FC236}">
                <a16:creationId xmlns:a16="http://schemas.microsoft.com/office/drawing/2014/main" id="{46CFE541-0136-C909-BC2F-256120DC9F1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D24929F-BA35-2B36-D592-34594D3B0621}"/>
              </a:ext>
            </a:extLst>
          </p:cNvPr>
          <p:cNvSpPr>
            <a:spLocks noGrp="1"/>
          </p:cNvSpPr>
          <p:nvPr>
            <p:ph type="sldNum" sz="quarter" idx="12"/>
          </p:nvPr>
        </p:nvSpPr>
        <p:spPr/>
        <p:txBody>
          <a:bodyPr/>
          <a:lstStyle/>
          <a:p>
            <a:fld id="{98F7F84D-F850-4337-BBD9-8F50D6579BA5}" type="slidenum">
              <a:rPr lang="en-US" smtClean="0"/>
              <a:t>‹#›</a:t>
            </a:fld>
            <a:endParaRPr lang="en-US"/>
          </a:p>
        </p:txBody>
      </p:sp>
    </p:spTree>
    <p:extLst>
      <p:ext uri="{BB962C8B-B14F-4D97-AF65-F5344CB8AC3E}">
        <p14:creationId xmlns:p14="http://schemas.microsoft.com/office/powerpoint/2010/main" val="9829166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6D827-B6EF-AB25-92D6-82538CA787B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A573D20-DDE1-AFD6-72D3-B46AE5D5196A}"/>
              </a:ext>
            </a:extLst>
          </p:cNvPr>
          <p:cNvSpPr>
            <a:spLocks noGrp="1"/>
          </p:cNvSpPr>
          <p:nvPr>
            <p:ph type="dt" sz="half" idx="10"/>
          </p:nvPr>
        </p:nvSpPr>
        <p:spPr/>
        <p:txBody>
          <a:bodyPr/>
          <a:lstStyle/>
          <a:p>
            <a:fld id="{FFC3002D-E305-4B58-9CF5-F7B01D97B3D4}" type="datetimeFigureOut">
              <a:rPr lang="en-US" smtClean="0"/>
              <a:t>8/18/24</a:t>
            </a:fld>
            <a:endParaRPr lang="en-US"/>
          </a:p>
        </p:txBody>
      </p:sp>
      <p:sp>
        <p:nvSpPr>
          <p:cNvPr id="4" name="Footer Placeholder 3">
            <a:extLst>
              <a:ext uri="{FF2B5EF4-FFF2-40B4-BE49-F238E27FC236}">
                <a16:creationId xmlns:a16="http://schemas.microsoft.com/office/drawing/2014/main" id="{CC7AF948-0D1B-0DEB-5565-01264C5F4BF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6562891-E678-E629-FC24-B17BACD438D6}"/>
              </a:ext>
            </a:extLst>
          </p:cNvPr>
          <p:cNvSpPr>
            <a:spLocks noGrp="1"/>
          </p:cNvSpPr>
          <p:nvPr>
            <p:ph type="sldNum" sz="quarter" idx="12"/>
          </p:nvPr>
        </p:nvSpPr>
        <p:spPr/>
        <p:txBody>
          <a:bodyPr/>
          <a:lstStyle/>
          <a:p>
            <a:fld id="{98F7F84D-F850-4337-BBD9-8F50D6579BA5}" type="slidenum">
              <a:rPr lang="en-US" smtClean="0"/>
              <a:t>‹#›</a:t>
            </a:fld>
            <a:endParaRPr lang="en-US"/>
          </a:p>
        </p:txBody>
      </p:sp>
    </p:spTree>
    <p:extLst>
      <p:ext uri="{BB962C8B-B14F-4D97-AF65-F5344CB8AC3E}">
        <p14:creationId xmlns:p14="http://schemas.microsoft.com/office/powerpoint/2010/main" val="3727414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12236F9-2DB3-3FEA-5808-B50010F237D7}"/>
              </a:ext>
            </a:extLst>
          </p:cNvPr>
          <p:cNvSpPr>
            <a:spLocks noGrp="1"/>
          </p:cNvSpPr>
          <p:nvPr>
            <p:ph type="dt" sz="half" idx="10"/>
          </p:nvPr>
        </p:nvSpPr>
        <p:spPr/>
        <p:txBody>
          <a:bodyPr/>
          <a:lstStyle/>
          <a:p>
            <a:fld id="{FFC3002D-E305-4B58-9CF5-F7B01D97B3D4}" type="datetimeFigureOut">
              <a:rPr lang="en-US" smtClean="0"/>
              <a:t>8/18/24</a:t>
            </a:fld>
            <a:endParaRPr lang="en-US"/>
          </a:p>
        </p:txBody>
      </p:sp>
      <p:sp>
        <p:nvSpPr>
          <p:cNvPr id="3" name="Footer Placeholder 2">
            <a:extLst>
              <a:ext uri="{FF2B5EF4-FFF2-40B4-BE49-F238E27FC236}">
                <a16:creationId xmlns:a16="http://schemas.microsoft.com/office/drawing/2014/main" id="{2DC3D837-F514-07FF-5ECF-D0AA951AAAB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F5DB4CB-4202-27D4-3292-12036FFE6B71}"/>
              </a:ext>
            </a:extLst>
          </p:cNvPr>
          <p:cNvSpPr>
            <a:spLocks noGrp="1"/>
          </p:cNvSpPr>
          <p:nvPr>
            <p:ph type="sldNum" sz="quarter" idx="12"/>
          </p:nvPr>
        </p:nvSpPr>
        <p:spPr/>
        <p:txBody>
          <a:bodyPr/>
          <a:lstStyle/>
          <a:p>
            <a:fld id="{98F7F84D-F850-4337-BBD9-8F50D6579BA5}" type="slidenum">
              <a:rPr lang="en-US" smtClean="0"/>
              <a:t>‹#›</a:t>
            </a:fld>
            <a:endParaRPr lang="en-US"/>
          </a:p>
        </p:txBody>
      </p:sp>
    </p:spTree>
    <p:extLst>
      <p:ext uri="{BB962C8B-B14F-4D97-AF65-F5344CB8AC3E}">
        <p14:creationId xmlns:p14="http://schemas.microsoft.com/office/powerpoint/2010/main" val="3732857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7D532-8448-B029-A285-2C7E146504A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5BEE582-9593-178C-2901-2A91303699E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419707B-37A1-7BE9-FF5F-8224EB9D2A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A1F86F-2ECD-6419-3067-B40DE7706282}"/>
              </a:ext>
            </a:extLst>
          </p:cNvPr>
          <p:cNvSpPr>
            <a:spLocks noGrp="1"/>
          </p:cNvSpPr>
          <p:nvPr>
            <p:ph type="dt" sz="half" idx="10"/>
          </p:nvPr>
        </p:nvSpPr>
        <p:spPr/>
        <p:txBody>
          <a:bodyPr/>
          <a:lstStyle/>
          <a:p>
            <a:fld id="{FFC3002D-E305-4B58-9CF5-F7B01D97B3D4}" type="datetimeFigureOut">
              <a:rPr lang="en-US" smtClean="0"/>
              <a:t>8/18/24</a:t>
            </a:fld>
            <a:endParaRPr lang="en-US"/>
          </a:p>
        </p:txBody>
      </p:sp>
      <p:sp>
        <p:nvSpPr>
          <p:cNvPr id="6" name="Footer Placeholder 5">
            <a:extLst>
              <a:ext uri="{FF2B5EF4-FFF2-40B4-BE49-F238E27FC236}">
                <a16:creationId xmlns:a16="http://schemas.microsoft.com/office/drawing/2014/main" id="{D0424909-6C51-7814-BE3C-D3BA94103A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B54089-2A8E-3990-AB70-486229538B2D}"/>
              </a:ext>
            </a:extLst>
          </p:cNvPr>
          <p:cNvSpPr>
            <a:spLocks noGrp="1"/>
          </p:cNvSpPr>
          <p:nvPr>
            <p:ph type="sldNum" sz="quarter" idx="12"/>
          </p:nvPr>
        </p:nvSpPr>
        <p:spPr/>
        <p:txBody>
          <a:bodyPr/>
          <a:lstStyle/>
          <a:p>
            <a:fld id="{98F7F84D-F850-4337-BBD9-8F50D6579BA5}" type="slidenum">
              <a:rPr lang="en-US" smtClean="0"/>
              <a:t>‹#›</a:t>
            </a:fld>
            <a:endParaRPr lang="en-US"/>
          </a:p>
        </p:txBody>
      </p:sp>
    </p:spTree>
    <p:extLst>
      <p:ext uri="{BB962C8B-B14F-4D97-AF65-F5344CB8AC3E}">
        <p14:creationId xmlns:p14="http://schemas.microsoft.com/office/powerpoint/2010/main" val="34615812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D0FC6-5FAD-0718-A226-CBF44AA2C7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C96F29D-E07C-3B38-BF48-2BCC080D3C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8BD05F3-DCDF-B51B-FDFC-E3E855A7E4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89A0F85-BF61-0843-E3CC-103CC6DD5D4D}"/>
              </a:ext>
            </a:extLst>
          </p:cNvPr>
          <p:cNvSpPr>
            <a:spLocks noGrp="1"/>
          </p:cNvSpPr>
          <p:nvPr>
            <p:ph type="dt" sz="half" idx="10"/>
          </p:nvPr>
        </p:nvSpPr>
        <p:spPr/>
        <p:txBody>
          <a:bodyPr/>
          <a:lstStyle/>
          <a:p>
            <a:fld id="{FFC3002D-E305-4B58-9CF5-F7B01D97B3D4}" type="datetimeFigureOut">
              <a:rPr lang="en-US" smtClean="0"/>
              <a:t>8/18/24</a:t>
            </a:fld>
            <a:endParaRPr lang="en-US"/>
          </a:p>
        </p:txBody>
      </p:sp>
      <p:sp>
        <p:nvSpPr>
          <p:cNvPr id="6" name="Footer Placeholder 5">
            <a:extLst>
              <a:ext uri="{FF2B5EF4-FFF2-40B4-BE49-F238E27FC236}">
                <a16:creationId xmlns:a16="http://schemas.microsoft.com/office/drawing/2014/main" id="{7F4E99D1-4004-CB3F-C411-2D02BC9FB4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D750D5-5827-78A1-E2DE-D640B45762AC}"/>
              </a:ext>
            </a:extLst>
          </p:cNvPr>
          <p:cNvSpPr>
            <a:spLocks noGrp="1"/>
          </p:cNvSpPr>
          <p:nvPr>
            <p:ph type="sldNum" sz="quarter" idx="12"/>
          </p:nvPr>
        </p:nvSpPr>
        <p:spPr/>
        <p:txBody>
          <a:bodyPr/>
          <a:lstStyle/>
          <a:p>
            <a:fld id="{98F7F84D-F850-4337-BBD9-8F50D6579BA5}" type="slidenum">
              <a:rPr lang="en-US" smtClean="0"/>
              <a:t>‹#›</a:t>
            </a:fld>
            <a:endParaRPr lang="en-US"/>
          </a:p>
        </p:txBody>
      </p:sp>
    </p:spTree>
    <p:extLst>
      <p:ext uri="{BB962C8B-B14F-4D97-AF65-F5344CB8AC3E}">
        <p14:creationId xmlns:p14="http://schemas.microsoft.com/office/powerpoint/2010/main" val="74282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FBA3E-AEAA-2547-7DBE-F517E57AF2B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80932B-CA40-4B74-2951-47B6B8B164C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EE018D-41CB-EC3A-7B95-E23EC6455200}"/>
              </a:ext>
            </a:extLst>
          </p:cNvPr>
          <p:cNvSpPr>
            <a:spLocks noGrp="1"/>
          </p:cNvSpPr>
          <p:nvPr>
            <p:ph type="dt" sz="half" idx="10"/>
          </p:nvPr>
        </p:nvSpPr>
        <p:spPr/>
        <p:txBody>
          <a:bodyPr/>
          <a:lstStyle/>
          <a:p>
            <a:fld id="{FFC3002D-E305-4B58-9CF5-F7B01D97B3D4}" type="datetimeFigureOut">
              <a:rPr lang="en-US" smtClean="0"/>
              <a:t>8/18/24</a:t>
            </a:fld>
            <a:endParaRPr lang="en-US"/>
          </a:p>
        </p:txBody>
      </p:sp>
      <p:sp>
        <p:nvSpPr>
          <p:cNvPr id="5" name="Footer Placeholder 4">
            <a:extLst>
              <a:ext uri="{FF2B5EF4-FFF2-40B4-BE49-F238E27FC236}">
                <a16:creationId xmlns:a16="http://schemas.microsoft.com/office/drawing/2014/main" id="{DFA09239-1FDB-916F-687D-B37CFE04FE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E3F475-8EFF-A289-FEA2-14B555DD48CC}"/>
              </a:ext>
            </a:extLst>
          </p:cNvPr>
          <p:cNvSpPr>
            <a:spLocks noGrp="1"/>
          </p:cNvSpPr>
          <p:nvPr>
            <p:ph type="sldNum" sz="quarter" idx="12"/>
          </p:nvPr>
        </p:nvSpPr>
        <p:spPr/>
        <p:txBody>
          <a:bodyPr/>
          <a:lstStyle/>
          <a:p>
            <a:fld id="{98F7F84D-F850-4337-BBD9-8F50D6579BA5}" type="slidenum">
              <a:rPr lang="en-US" smtClean="0"/>
              <a:t>‹#›</a:t>
            </a:fld>
            <a:endParaRPr lang="en-US"/>
          </a:p>
        </p:txBody>
      </p:sp>
    </p:spTree>
    <p:extLst>
      <p:ext uri="{BB962C8B-B14F-4D97-AF65-F5344CB8AC3E}">
        <p14:creationId xmlns:p14="http://schemas.microsoft.com/office/powerpoint/2010/main" val="39854920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375DA89-5F67-DAEB-1F17-DF9EFC341A9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CCEE985-0F38-6762-5433-43C686F3C57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9FD29B-06E7-A145-696F-5C6502DB293A}"/>
              </a:ext>
            </a:extLst>
          </p:cNvPr>
          <p:cNvSpPr>
            <a:spLocks noGrp="1"/>
          </p:cNvSpPr>
          <p:nvPr>
            <p:ph type="dt" sz="half" idx="10"/>
          </p:nvPr>
        </p:nvSpPr>
        <p:spPr/>
        <p:txBody>
          <a:bodyPr/>
          <a:lstStyle/>
          <a:p>
            <a:fld id="{FFC3002D-E305-4B58-9CF5-F7B01D97B3D4}" type="datetimeFigureOut">
              <a:rPr lang="en-US" smtClean="0"/>
              <a:t>8/18/24</a:t>
            </a:fld>
            <a:endParaRPr lang="en-US"/>
          </a:p>
        </p:txBody>
      </p:sp>
      <p:sp>
        <p:nvSpPr>
          <p:cNvPr id="5" name="Footer Placeholder 4">
            <a:extLst>
              <a:ext uri="{FF2B5EF4-FFF2-40B4-BE49-F238E27FC236}">
                <a16:creationId xmlns:a16="http://schemas.microsoft.com/office/drawing/2014/main" id="{49E4E392-4EE4-54D9-ADD4-9B8DEDCFBF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2C41BC-1477-82C7-BBC3-873BCB017E70}"/>
              </a:ext>
            </a:extLst>
          </p:cNvPr>
          <p:cNvSpPr>
            <a:spLocks noGrp="1"/>
          </p:cNvSpPr>
          <p:nvPr>
            <p:ph type="sldNum" sz="quarter" idx="12"/>
          </p:nvPr>
        </p:nvSpPr>
        <p:spPr/>
        <p:txBody>
          <a:bodyPr/>
          <a:lstStyle/>
          <a:p>
            <a:fld id="{98F7F84D-F850-4337-BBD9-8F50D6579BA5}" type="slidenum">
              <a:rPr lang="en-US" smtClean="0"/>
              <a:t>‹#›</a:t>
            </a:fld>
            <a:endParaRPr lang="en-US"/>
          </a:p>
        </p:txBody>
      </p:sp>
    </p:spTree>
    <p:extLst>
      <p:ext uri="{BB962C8B-B14F-4D97-AF65-F5344CB8AC3E}">
        <p14:creationId xmlns:p14="http://schemas.microsoft.com/office/powerpoint/2010/main" val="38908042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DB7CB30-9AFB-8457-09AF-645A41FCF6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BCA093A-4545-12D4-D33D-F918478516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C823FF-01DF-C18F-16BD-AB40032582F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C3002D-E305-4B58-9CF5-F7B01D97B3D4}" type="datetimeFigureOut">
              <a:rPr lang="en-US" smtClean="0"/>
              <a:t>8/18/24</a:t>
            </a:fld>
            <a:endParaRPr lang="en-US"/>
          </a:p>
        </p:txBody>
      </p:sp>
      <p:sp>
        <p:nvSpPr>
          <p:cNvPr id="5" name="Footer Placeholder 4">
            <a:extLst>
              <a:ext uri="{FF2B5EF4-FFF2-40B4-BE49-F238E27FC236}">
                <a16:creationId xmlns:a16="http://schemas.microsoft.com/office/drawing/2014/main" id="{F6916DE6-CE7D-0EA4-C4EC-787596B7B4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B42FD1A-A3CF-512B-8B34-23D0608E24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F7F84D-F850-4337-BBD9-8F50D6579BA5}" type="slidenum">
              <a:rPr lang="en-US" smtClean="0"/>
              <a:t>‹#›</a:t>
            </a:fld>
            <a:endParaRPr lang="en-US"/>
          </a:p>
        </p:txBody>
      </p:sp>
    </p:spTree>
    <p:extLst>
      <p:ext uri="{BB962C8B-B14F-4D97-AF65-F5344CB8AC3E}">
        <p14:creationId xmlns:p14="http://schemas.microsoft.com/office/powerpoint/2010/main" val="33688417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openxmlformats.org/officeDocument/2006/relationships/hyperlink" Target="https://www.cdc.gov/mmwr/volumes/68/wr/mm6832a3.htm" TargetMode="External"/><Relationship Id="rId2" Type="http://schemas.openxmlformats.org/officeDocument/2006/relationships/hyperlink" Target="https://www.cdc.gov/vaccines/covid-19/clinical-considerations/covid-19-vaccines-us.html" TargetMode="External"/><Relationship Id="rId1" Type="http://schemas.openxmlformats.org/officeDocument/2006/relationships/slideLayout" Target="../slideLayouts/slideLayout2.xml"/><Relationship Id="rId6" Type="http://schemas.openxmlformats.org/officeDocument/2006/relationships/hyperlink" Target="https://www.cdc.gov/mmwr/volumes/72/rr/rr7203a1.htm" TargetMode="External"/><Relationship Id="rId5" Type="http://schemas.openxmlformats.org/officeDocument/2006/relationships/hyperlink" Target="https://www.cdc.gov/mmwr/volumes/71/wr/mm7113a1.htm" TargetMode="External"/><Relationship Id="rId4" Type="http://schemas.openxmlformats.org/officeDocument/2006/relationships/hyperlink" Target="https://www.cdc.gov/mmwr/volumes/69/rr/rr6905a1.htm"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cdc.gov/vaccines/vpd/shingles/hcp/shingrix/recommendations.html" TargetMode="External"/><Relationship Id="rId2" Type="http://schemas.openxmlformats.org/officeDocument/2006/relationships/hyperlink" Target="https://www.cdc.gov/mmwr/volumes/72/wr/mm7229a4.htm" TargetMode="External"/><Relationship Id="rId1" Type="http://schemas.openxmlformats.org/officeDocument/2006/relationships/slideLayout" Target="../slideLayouts/slideLayout2.xml"/><Relationship Id="rId4" Type="http://schemas.openxmlformats.org/officeDocument/2006/relationships/hyperlink" Target="https://www.cdc.gov/mmwr/volumes/69/wr/mm6903a5.htm"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80E5FECD-C9FF-49B3-B1FD-6B2D855C4A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9B56B3DA-FA72-6268-6B1C-BE812A1CAB2D}"/>
              </a:ext>
            </a:extLst>
          </p:cNvPr>
          <p:cNvSpPr>
            <a:spLocks noGrp="1"/>
          </p:cNvSpPr>
          <p:nvPr>
            <p:ph type="ctrTitle"/>
          </p:nvPr>
        </p:nvSpPr>
        <p:spPr>
          <a:xfrm>
            <a:off x="874815" y="798703"/>
            <a:ext cx="5221185" cy="3072015"/>
          </a:xfrm>
        </p:spPr>
        <p:txBody>
          <a:bodyPr anchor="b">
            <a:normAutofit/>
          </a:bodyPr>
          <a:lstStyle/>
          <a:p>
            <a:r>
              <a:rPr lang="en-US">
                <a:solidFill>
                  <a:srgbClr val="FFFFFF"/>
                </a:solidFill>
              </a:rPr>
              <a:t>Adult Vaccines</a:t>
            </a:r>
          </a:p>
        </p:txBody>
      </p:sp>
      <p:sp>
        <p:nvSpPr>
          <p:cNvPr id="3" name="Subtitle 2">
            <a:extLst>
              <a:ext uri="{FF2B5EF4-FFF2-40B4-BE49-F238E27FC236}">
                <a16:creationId xmlns:a16="http://schemas.microsoft.com/office/drawing/2014/main" id="{7D37B872-A551-5030-958E-13FB98E22CC4}"/>
              </a:ext>
            </a:extLst>
          </p:cNvPr>
          <p:cNvSpPr>
            <a:spLocks noGrp="1"/>
          </p:cNvSpPr>
          <p:nvPr>
            <p:ph type="subTitle" idx="1"/>
          </p:nvPr>
        </p:nvSpPr>
        <p:spPr>
          <a:xfrm>
            <a:off x="870148" y="3962792"/>
            <a:ext cx="5221185" cy="2102108"/>
          </a:xfrm>
        </p:spPr>
        <p:txBody>
          <a:bodyPr anchor="t">
            <a:normAutofit/>
          </a:bodyPr>
          <a:lstStyle/>
          <a:p>
            <a:r>
              <a:rPr lang="en-US">
                <a:solidFill>
                  <a:srgbClr val="FFFFFF"/>
                </a:solidFill>
              </a:rPr>
              <a:t>Trena Fogleman, RN</a:t>
            </a:r>
          </a:p>
          <a:p>
            <a:r>
              <a:rPr lang="en-US">
                <a:solidFill>
                  <a:srgbClr val="FFFFFF"/>
                </a:solidFill>
              </a:rPr>
              <a:t>Immunization Coordinator</a:t>
            </a:r>
          </a:p>
          <a:p>
            <a:r>
              <a:rPr lang="en-US">
                <a:solidFill>
                  <a:srgbClr val="FFFFFF"/>
                </a:solidFill>
              </a:rPr>
              <a:t>Surry County Health and Nutrition Center</a:t>
            </a:r>
          </a:p>
          <a:p>
            <a:endParaRPr lang="en-US">
              <a:solidFill>
                <a:srgbClr val="FFFFFF"/>
              </a:solidFill>
            </a:endParaRPr>
          </a:p>
        </p:txBody>
      </p:sp>
      <p:sp>
        <p:nvSpPr>
          <p:cNvPr id="31" name="Freeform: Shape 30">
            <a:extLst>
              <a:ext uri="{FF2B5EF4-FFF2-40B4-BE49-F238E27FC236}">
                <a16:creationId xmlns:a16="http://schemas.microsoft.com/office/drawing/2014/main" id="{F5569EEC-E12F-4856-B407-02B2813A4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04059"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4"/>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CF860788-3A6A-45A3-B3F1-06F159665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67336"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6C98FCFE-53A7-4F4B-B098-7BD2A9D33552}"/>
              </a:ext>
            </a:extLst>
          </p:cNvPr>
          <p:cNvPicPr>
            <a:picLocks noChangeAspect="1"/>
          </p:cNvPicPr>
          <p:nvPr/>
        </p:nvPicPr>
        <p:blipFill>
          <a:blip r:embed="rId2"/>
          <a:stretch>
            <a:fillRect/>
          </a:stretch>
        </p:blipFill>
        <p:spPr>
          <a:xfrm>
            <a:off x="6651243" y="1524275"/>
            <a:ext cx="4939504" cy="3426502"/>
          </a:xfrm>
          <a:custGeom>
            <a:avLst/>
            <a:gdLst/>
            <a:ahLst/>
            <a:cxnLst/>
            <a:rect l="l" t="t" r="r" b="b"/>
            <a:pathLst>
              <a:path w="4579832" h="5347063">
                <a:moveTo>
                  <a:pt x="106985" y="0"/>
                </a:moveTo>
                <a:lnTo>
                  <a:pt x="4472847" y="0"/>
                </a:lnTo>
                <a:cubicBezTo>
                  <a:pt x="4531933" y="0"/>
                  <a:pt x="4579832" y="47899"/>
                  <a:pt x="4579832" y="106985"/>
                </a:cubicBezTo>
                <a:lnTo>
                  <a:pt x="4579832" y="5240078"/>
                </a:lnTo>
                <a:cubicBezTo>
                  <a:pt x="4579832" y="5299164"/>
                  <a:pt x="4531933" y="5347063"/>
                  <a:pt x="4472847" y="5347063"/>
                </a:cubicBezTo>
                <a:lnTo>
                  <a:pt x="106985" y="5347063"/>
                </a:lnTo>
                <a:cubicBezTo>
                  <a:pt x="47899" y="5347063"/>
                  <a:pt x="0" y="5299164"/>
                  <a:pt x="0" y="5240078"/>
                </a:cubicBezTo>
                <a:lnTo>
                  <a:pt x="0" y="106985"/>
                </a:lnTo>
                <a:cubicBezTo>
                  <a:pt x="0" y="47899"/>
                  <a:pt x="47899" y="0"/>
                  <a:pt x="106985" y="0"/>
                </a:cubicBezTo>
                <a:close/>
              </a:path>
            </a:pathLst>
          </a:custGeom>
        </p:spPr>
      </p:pic>
      <p:sp>
        <p:nvSpPr>
          <p:cNvPr id="35" name="Freeform: Shape 34">
            <a:extLst>
              <a:ext uri="{FF2B5EF4-FFF2-40B4-BE49-F238E27FC236}">
                <a16:creationId xmlns:a16="http://schemas.microsoft.com/office/drawing/2014/main" id="{DF1E3393-B852-4883-B778-ED35251129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32259"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Freeform: Shape 36">
            <a:extLst>
              <a:ext uri="{FF2B5EF4-FFF2-40B4-BE49-F238E27FC236}">
                <a16:creationId xmlns:a16="http://schemas.microsoft.com/office/drawing/2014/main" id="{39853D09-4205-4CC7-83EB-288E886AC9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48440"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0D040B79-3E73-4A31-840D-D6B9C9FDFC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47511"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1" name="Freeform: Shape 40">
            <a:extLst>
              <a:ext uri="{FF2B5EF4-FFF2-40B4-BE49-F238E27FC236}">
                <a16:creationId xmlns:a16="http://schemas.microsoft.com/office/drawing/2014/main" id="{156C6AE5-3F8B-42AC-9EA4-1B686A11E9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43820" y="5835650"/>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4"/>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18538219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298A05D-169D-41C3-10CA-CFD80B06AC0A}"/>
              </a:ext>
            </a:extLst>
          </p:cNvPr>
          <p:cNvSpPr>
            <a:spLocks noGrp="1"/>
          </p:cNvSpPr>
          <p:nvPr>
            <p:ph type="title"/>
          </p:nvPr>
        </p:nvSpPr>
        <p:spPr>
          <a:xfrm>
            <a:off x="635000" y="640823"/>
            <a:ext cx="3418659" cy="5583148"/>
          </a:xfrm>
        </p:spPr>
        <p:txBody>
          <a:bodyPr anchor="ctr">
            <a:normAutofit/>
          </a:bodyPr>
          <a:lstStyle/>
          <a:p>
            <a:r>
              <a:rPr lang="en-US" sz="5400"/>
              <a:t>Agenda</a:t>
            </a:r>
          </a:p>
        </p:txBody>
      </p:sp>
      <p:sp>
        <p:nvSpPr>
          <p:cNvPr id="22"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3" name="Content Placeholder 2">
            <a:extLst>
              <a:ext uri="{FF2B5EF4-FFF2-40B4-BE49-F238E27FC236}">
                <a16:creationId xmlns:a16="http://schemas.microsoft.com/office/drawing/2014/main" id="{AA075758-100C-8C3C-3970-7BBDF97419DA}"/>
              </a:ext>
            </a:extLst>
          </p:cNvPr>
          <p:cNvGraphicFramePr>
            <a:graphicFrameLocks noGrp="1"/>
          </p:cNvGraphicFramePr>
          <p:nvPr>
            <p:ph idx="1"/>
            <p:extLst>
              <p:ext uri="{D42A27DB-BD31-4B8C-83A1-F6EECF244321}">
                <p14:modId xmlns:p14="http://schemas.microsoft.com/office/powerpoint/2010/main" val="3708280377"/>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297358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27DA0EE-580B-9439-FAD6-C8E227E122DE}"/>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COVID-19</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8C956AA9-9189-2AD0-C66D-7E3E382254EA}"/>
              </a:ext>
            </a:extLst>
          </p:cNvPr>
          <p:cNvSpPr>
            <a:spLocks noGrp="1"/>
          </p:cNvSpPr>
          <p:nvPr>
            <p:ph idx="1"/>
          </p:nvPr>
        </p:nvSpPr>
        <p:spPr>
          <a:xfrm>
            <a:off x="4447308" y="591344"/>
            <a:ext cx="6906491" cy="5585619"/>
          </a:xfrm>
        </p:spPr>
        <p:txBody>
          <a:bodyPr anchor="ctr">
            <a:normAutofit/>
          </a:bodyPr>
          <a:lstStyle/>
          <a:p>
            <a:r>
              <a:rPr lang="en-US" sz="1800" dirty="0"/>
              <a:t>COVID vaccines are for all ages 6 months and older. </a:t>
            </a:r>
          </a:p>
          <a:p>
            <a:r>
              <a:rPr lang="en-US" sz="1800" dirty="0"/>
              <a:t>Brands available are Moderna, Pfizer, and Novavax</a:t>
            </a:r>
          </a:p>
          <a:p>
            <a:r>
              <a:rPr lang="en-US" sz="1800" dirty="0"/>
              <a:t>The COVID vaccine is now like the flu vaccine. A new one will come out every fall that has the most prevalent variant that is circulating for protection. </a:t>
            </a:r>
          </a:p>
          <a:p>
            <a:r>
              <a:rPr lang="en-US" sz="1800" dirty="0"/>
              <a:t>At this point, it will be recommended to be a one-time dose and complete unless under the age of 4. </a:t>
            </a:r>
          </a:p>
          <a:p>
            <a:r>
              <a:rPr lang="en-US" sz="1800" dirty="0"/>
              <a:t>Last season, a second dose was approved for immunocompromised and for those over 65 years of age since those are at greatest risk for serious complications from COVID, could happen again this season. </a:t>
            </a:r>
          </a:p>
          <a:p>
            <a:r>
              <a:rPr lang="en-US" sz="1800" dirty="0"/>
              <a:t>COVID is here to stay, and we in health care need to encourage our patients to protect not only themselves but their loved ones by getting vaccinated. </a:t>
            </a:r>
          </a:p>
          <a:p>
            <a:r>
              <a:rPr lang="en-US" sz="1800" dirty="0"/>
              <a:t>The Bridge Access Program ends August 2024 which will hinder the uninsured and underprivileged access to the COVID vaccine. </a:t>
            </a:r>
          </a:p>
          <a:p>
            <a:r>
              <a:rPr lang="en-US" sz="1800" dirty="0"/>
              <a:t>Please see the reference link for more information at the end of the presentation. </a:t>
            </a:r>
          </a:p>
        </p:txBody>
      </p:sp>
    </p:spTree>
    <p:extLst>
      <p:ext uri="{BB962C8B-B14F-4D97-AF65-F5344CB8AC3E}">
        <p14:creationId xmlns:p14="http://schemas.microsoft.com/office/powerpoint/2010/main" val="21663165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A87F5BD-DE0F-67F8-2990-4F68FB6EBA94}"/>
              </a:ext>
            </a:extLst>
          </p:cNvPr>
          <p:cNvSpPr>
            <a:spLocks noGrp="1"/>
          </p:cNvSpPr>
          <p:nvPr>
            <p:ph type="title"/>
          </p:nvPr>
        </p:nvSpPr>
        <p:spPr>
          <a:xfrm>
            <a:off x="686834" y="1153572"/>
            <a:ext cx="3200400" cy="4461163"/>
          </a:xfrm>
        </p:spPr>
        <p:txBody>
          <a:bodyPr>
            <a:normAutofit/>
          </a:bodyPr>
          <a:lstStyle/>
          <a:p>
            <a:r>
              <a:rPr lang="en-US">
                <a:solidFill>
                  <a:srgbClr val="FFFFFF"/>
                </a:solidFill>
              </a:rPr>
              <a:t>Gardasil 9</a:t>
            </a:r>
          </a:p>
        </p:txBody>
      </p:sp>
      <p:sp>
        <p:nvSpPr>
          <p:cNvPr id="7"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BDC6516-9566-C56C-5865-39E72C4783E3}"/>
              </a:ext>
            </a:extLst>
          </p:cNvPr>
          <p:cNvSpPr>
            <a:spLocks noGrp="1"/>
          </p:cNvSpPr>
          <p:nvPr>
            <p:ph idx="1"/>
          </p:nvPr>
        </p:nvSpPr>
        <p:spPr>
          <a:xfrm>
            <a:off x="4447308" y="591344"/>
            <a:ext cx="6906491" cy="5585619"/>
          </a:xfrm>
        </p:spPr>
        <p:txBody>
          <a:bodyPr anchor="ctr">
            <a:normAutofit lnSpcReduction="10000"/>
          </a:bodyPr>
          <a:lstStyle/>
          <a:p>
            <a:endParaRPr lang="en-US" sz="1500" dirty="0"/>
          </a:p>
          <a:p>
            <a:pPr marL="0" indent="0">
              <a:buNone/>
            </a:pPr>
            <a:endParaRPr lang="en-US" sz="1500" dirty="0"/>
          </a:p>
          <a:p>
            <a:r>
              <a:rPr lang="en-US" sz="1500" dirty="0"/>
              <a:t>HPV is the most common sexually transmitted infection. Most HPV infections are transient and asymptomatic. Persistent infections with high-risk HPV types can lead to development of cervical, anal, penile, vaginal, vulvar, and oropharyngeal cancers.</a:t>
            </a:r>
          </a:p>
          <a:p>
            <a:r>
              <a:rPr lang="en-US" sz="1500" dirty="0"/>
              <a:t>Men are equally at risk as women, so it is just as important for them to be vaccinated. </a:t>
            </a:r>
          </a:p>
          <a:p>
            <a:r>
              <a:rPr lang="en-US" sz="1500" dirty="0"/>
              <a:t>As of 2016, only Gardasil-9 is available in the US and is covers the most variants of HPV; 6, 11, 16 18, 31, 33, 45, 52, and 58</a:t>
            </a:r>
          </a:p>
          <a:p>
            <a:r>
              <a:rPr lang="en-US" sz="1500" dirty="0"/>
              <a:t>The Advisory Committee on Immunization Practices (ACIP)* routinely recommends HPV vaccination at age 11 or 12 years; vaccination can be given starting at age 9 years.</a:t>
            </a:r>
          </a:p>
          <a:p>
            <a:r>
              <a:rPr lang="en-US" sz="1500" dirty="0"/>
              <a:t>Catch-up vaccination has been recommended since 2006 for females through age 26 years, and since 2011 for males through age 21 years and certain special populations through age 26 years. </a:t>
            </a:r>
          </a:p>
          <a:p>
            <a:r>
              <a:rPr lang="en-US" sz="1500" dirty="0"/>
              <a:t>In June 2019, ACIP recommended catch-up HPV vaccination for all persons through age 26 years. </a:t>
            </a:r>
          </a:p>
          <a:p>
            <a:r>
              <a:rPr lang="en-US" sz="1500" dirty="0"/>
              <a:t>ACIP recommended shared clinical decision-making regarding potential HPV vaccination for adults 27 through 45 years of age for potential high-risk groups. </a:t>
            </a:r>
          </a:p>
          <a:p>
            <a:r>
              <a:rPr lang="en-US" sz="1500" dirty="0"/>
              <a:t>In October 2018, the FDA expanded the approved age range for 9vHPV use from 9 through 26 years to 9 through 45 years in women and men.</a:t>
            </a:r>
          </a:p>
          <a:p>
            <a:r>
              <a:rPr lang="en-US" sz="1500" dirty="0"/>
              <a:t>Gardasil 9 is a 2 or 3 dose series depending on age. </a:t>
            </a:r>
          </a:p>
          <a:p>
            <a:endParaRPr lang="en-US" sz="1500" dirty="0"/>
          </a:p>
          <a:p>
            <a:endParaRPr lang="en-US" sz="1500" dirty="0"/>
          </a:p>
          <a:p>
            <a:endParaRPr lang="en-US" sz="1500" dirty="0"/>
          </a:p>
        </p:txBody>
      </p:sp>
    </p:spTree>
    <p:extLst>
      <p:ext uri="{BB962C8B-B14F-4D97-AF65-F5344CB8AC3E}">
        <p14:creationId xmlns:p14="http://schemas.microsoft.com/office/powerpoint/2010/main" val="12815537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4357A9-035F-5D60-317B-3A46EE88CC37}"/>
              </a:ext>
            </a:extLst>
          </p:cNvPr>
          <p:cNvSpPr>
            <a:spLocks noGrp="1"/>
          </p:cNvSpPr>
          <p:nvPr>
            <p:ph type="title"/>
          </p:nvPr>
        </p:nvSpPr>
        <p:spPr>
          <a:xfrm>
            <a:off x="686834" y="1153572"/>
            <a:ext cx="3200400" cy="4461163"/>
          </a:xfrm>
        </p:spPr>
        <p:txBody>
          <a:bodyPr>
            <a:normAutofit/>
          </a:bodyPr>
          <a:lstStyle/>
          <a:p>
            <a:r>
              <a:rPr lang="en-US">
                <a:solidFill>
                  <a:srgbClr val="FFFFFF"/>
                </a:solidFill>
              </a:rPr>
              <a:t>Hepatitis A</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8F263963-7E36-85D5-8421-AC3E5C3E77A1}"/>
              </a:ext>
            </a:extLst>
          </p:cNvPr>
          <p:cNvSpPr>
            <a:spLocks noGrp="1"/>
          </p:cNvSpPr>
          <p:nvPr>
            <p:ph idx="1"/>
          </p:nvPr>
        </p:nvSpPr>
        <p:spPr>
          <a:xfrm>
            <a:off x="4447308" y="591344"/>
            <a:ext cx="6906491" cy="5585619"/>
          </a:xfrm>
        </p:spPr>
        <p:txBody>
          <a:bodyPr anchor="ctr">
            <a:normAutofit fontScale="92500"/>
          </a:bodyPr>
          <a:lstStyle/>
          <a:p>
            <a:endParaRPr lang="en-US" sz="1300" dirty="0"/>
          </a:p>
          <a:p>
            <a:r>
              <a:rPr lang="en-US" sz="1300" dirty="0"/>
              <a:t>Hepatitis a has 2 brands of vaccines: Havrix and Vaqta</a:t>
            </a:r>
          </a:p>
          <a:p>
            <a:r>
              <a:rPr lang="en-US" sz="1300" dirty="0"/>
              <a:t>Both are a 2-dose series.</a:t>
            </a:r>
          </a:p>
          <a:p>
            <a:pPr marL="0" indent="0">
              <a:buNone/>
            </a:pPr>
            <a:r>
              <a:rPr lang="en-US" sz="1300" dirty="0"/>
              <a:t>The following ACIP recommendations are new, updated, or no longer recommended:</a:t>
            </a:r>
          </a:p>
          <a:p>
            <a:r>
              <a:rPr lang="en-US" sz="1300" dirty="0"/>
              <a:t>Vaccination of all children and adolescents aged 2–18 years who have not previously received </a:t>
            </a:r>
            <a:r>
              <a:rPr lang="en-US" sz="1300" dirty="0" err="1"/>
              <a:t>HepA</a:t>
            </a:r>
            <a:r>
              <a:rPr lang="en-US" sz="1300" dirty="0"/>
              <a:t> vaccine.</a:t>
            </a:r>
          </a:p>
          <a:p>
            <a:r>
              <a:rPr lang="en-US" sz="1300" dirty="0"/>
              <a:t>Vaccination of all persons aged ≥1 year infected with human immunodeficiency virus (HIV).</a:t>
            </a:r>
          </a:p>
          <a:p>
            <a:r>
              <a:rPr lang="en-US" sz="1300" dirty="0"/>
              <a:t>Vaccination of persons with chronic liver disease, including but not limited to persons with hepatitis B virus (HBV) infection, hepatitis C virus (HCV) infection, cirrhosis, fatty liver disease, alcoholic liver disease, autoimmune hepatitis, or an alanine aminotransferase (ALT) or aspartate aminotransferase (AST) level persistently greater than twice the upper limit of normal.</a:t>
            </a:r>
          </a:p>
          <a:p>
            <a:r>
              <a:rPr lang="en-US" sz="1300" dirty="0"/>
              <a:t>Vaccination of pregnant women who are identified to be at risk for HAV infection during pregnancy (e.g., international travelers, persons who use injection or noninjection drugs, persons who have occupational risk for infection, persons who anticipate close personal contact with an international adoptee, or persons experiencing homelessness) or for having a severe outcome from HAV infection (e.g., persons with chronic liver disease or persons with HIV infection).</a:t>
            </a:r>
          </a:p>
          <a:p>
            <a:r>
              <a:rPr lang="en-US" sz="1300" dirty="0"/>
              <a:t>Vaccination during hepatitis A outbreaks of persons aged ≥1 year who are at risk for HAV infection (e.g., persons who use injection or noninjection drugs, persons experiencing homelessness, or MSM) or who are at risk for severe disease from HAV (e.g., persons with chronic liver disease or who are infected with HIV)</a:t>
            </a:r>
          </a:p>
          <a:p>
            <a:r>
              <a:rPr lang="en-US" sz="1300" dirty="0"/>
              <a:t>Vaccination in settings providing services to adults in which a high proportion of persons have risk factors for HAV infection (e.g., health care settings with a focus on those who use injection or noninjection drugs, group homes, and nonresidential day care facilities for developmentally disabled persons)</a:t>
            </a:r>
          </a:p>
          <a:p>
            <a:r>
              <a:rPr lang="en-US" sz="1300" dirty="0"/>
              <a:t>Vaccination of persons who receive blood products for clotting disorders (e.g., hemophilia) is no longer recommended.</a:t>
            </a:r>
          </a:p>
          <a:p>
            <a:endParaRPr lang="en-US" sz="1300" dirty="0"/>
          </a:p>
        </p:txBody>
      </p:sp>
    </p:spTree>
    <p:extLst>
      <p:ext uri="{BB962C8B-B14F-4D97-AF65-F5344CB8AC3E}">
        <p14:creationId xmlns:p14="http://schemas.microsoft.com/office/powerpoint/2010/main" val="1869555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C5F73F-07C4-9492-5A10-ADB1A22093A8}"/>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Hepatitis B</a:t>
            </a:r>
            <a:br>
              <a:rPr lang="en-US" dirty="0">
                <a:solidFill>
                  <a:srgbClr val="FFFFFF"/>
                </a:solidFill>
              </a:rPr>
            </a:br>
            <a:r>
              <a:rPr lang="en-US" sz="1600" dirty="0" err="1">
                <a:solidFill>
                  <a:srgbClr val="FFFFFF"/>
                </a:solidFill>
              </a:rPr>
              <a:t>Engerix</a:t>
            </a:r>
            <a:r>
              <a:rPr lang="en-US" sz="1600" dirty="0">
                <a:solidFill>
                  <a:srgbClr val="FFFFFF"/>
                </a:solidFill>
              </a:rPr>
              <a:t>-B  20+ 3-dose series</a:t>
            </a:r>
            <a:br>
              <a:rPr lang="en-US" sz="1600" dirty="0">
                <a:solidFill>
                  <a:srgbClr val="FFFFFF"/>
                </a:solidFill>
              </a:rPr>
            </a:br>
            <a:r>
              <a:rPr lang="en-US" sz="1600" dirty="0" err="1">
                <a:solidFill>
                  <a:srgbClr val="FFFFFF"/>
                </a:solidFill>
              </a:rPr>
              <a:t>Recombivax</a:t>
            </a:r>
            <a:r>
              <a:rPr lang="en-US" sz="1600" dirty="0">
                <a:solidFill>
                  <a:srgbClr val="FFFFFF"/>
                </a:solidFill>
              </a:rPr>
              <a:t>-HB 20+ 3-dose series</a:t>
            </a:r>
            <a:br>
              <a:rPr lang="en-US" sz="1600" dirty="0">
                <a:solidFill>
                  <a:srgbClr val="FFFFFF"/>
                </a:solidFill>
              </a:rPr>
            </a:br>
            <a:r>
              <a:rPr lang="en-US" sz="1600" dirty="0" err="1">
                <a:solidFill>
                  <a:srgbClr val="FFFFFF"/>
                </a:solidFill>
              </a:rPr>
              <a:t>Heplisav</a:t>
            </a:r>
            <a:r>
              <a:rPr lang="en-US" sz="1600" dirty="0">
                <a:solidFill>
                  <a:srgbClr val="FFFFFF"/>
                </a:solidFill>
              </a:rPr>
              <a:t>-B 18+ 2-dose series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2B821282-8BAA-A091-9FB9-3BD23502C4D9}"/>
              </a:ext>
            </a:extLst>
          </p:cNvPr>
          <p:cNvSpPr>
            <a:spLocks noGrp="1"/>
          </p:cNvSpPr>
          <p:nvPr>
            <p:ph idx="1"/>
          </p:nvPr>
        </p:nvSpPr>
        <p:spPr>
          <a:xfrm>
            <a:off x="4447308" y="591344"/>
            <a:ext cx="6906491" cy="5585619"/>
          </a:xfrm>
        </p:spPr>
        <p:txBody>
          <a:bodyPr anchor="ctr">
            <a:normAutofit fontScale="85000" lnSpcReduction="20000"/>
          </a:bodyPr>
          <a:lstStyle/>
          <a:p>
            <a:pPr marL="0" indent="0">
              <a:buNone/>
            </a:pPr>
            <a:r>
              <a:rPr lang="en-US" sz="1300" dirty="0"/>
              <a:t>Persons recommended to receive hepatitis B vaccination</a:t>
            </a:r>
          </a:p>
          <a:p>
            <a:r>
              <a:rPr lang="en-US" sz="1300" dirty="0"/>
              <a:t>All infants</a:t>
            </a:r>
          </a:p>
          <a:p>
            <a:r>
              <a:rPr lang="en-US" sz="1300" dirty="0"/>
              <a:t> Persons aged &lt;19 years</a:t>
            </a:r>
          </a:p>
          <a:p>
            <a:r>
              <a:rPr lang="en-US" sz="1300" dirty="0"/>
              <a:t> Adults aged 19–59 years</a:t>
            </a:r>
          </a:p>
          <a:p>
            <a:r>
              <a:rPr lang="en-US" sz="1300" dirty="0"/>
              <a:t>Adults aged ≥60 years with risk factors for hepatitis B:</a:t>
            </a:r>
          </a:p>
          <a:p>
            <a:r>
              <a:rPr lang="en-US" sz="1300" dirty="0"/>
              <a:t>Persons at risk for infection by sexual exposure</a:t>
            </a:r>
          </a:p>
          <a:p>
            <a:pPr lvl="1"/>
            <a:r>
              <a:rPr lang="en-US" sz="1300" dirty="0"/>
              <a:t>Sex partners of persons testing positive for HBsAg</a:t>
            </a:r>
          </a:p>
          <a:p>
            <a:pPr lvl="1"/>
            <a:r>
              <a:rPr lang="en-US" sz="1300" dirty="0"/>
              <a:t>Sexually active persons who are not in a long-term, mutually monogamous relationship (e.g., persons with more than one sex partner during the previous 6 months)</a:t>
            </a:r>
          </a:p>
          <a:p>
            <a:pPr lvl="1"/>
            <a:r>
              <a:rPr lang="en-US" sz="1300" dirty="0"/>
              <a:t>Persons seeking evaluation or treatment for a sexually transmitted infection</a:t>
            </a:r>
          </a:p>
          <a:p>
            <a:pPr lvl="1"/>
            <a:r>
              <a:rPr lang="en-US" sz="1300" dirty="0"/>
              <a:t>Men who have sex with men</a:t>
            </a:r>
          </a:p>
          <a:p>
            <a:r>
              <a:rPr lang="en-US" sz="1300" dirty="0"/>
              <a:t>Persons at risk for infection by percutaneous or mucosal exposure to blood</a:t>
            </a:r>
          </a:p>
          <a:p>
            <a:pPr lvl="1"/>
            <a:r>
              <a:rPr lang="en-US" sz="1300" dirty="0"/>
              <a:t>Persons with current or recent injection drug use</a:t>
            </a:r>
          </a:p>
          <a:p>
            <a:pPr lvl="1"/>
            <a:r>
              <a:rPr lang="en-US" sz="1300" dirty="0"/>
              <a:t>Household contacts of persons testing positive for HBsAg</a:t>
            </a:r>
          </a:p>
          <a:p>
            <a:pPr lvl="1"/>
            <a:r>
              <a:rPr lang="en-US" sz="1300" dirty="0"/>
              <a:t>Residents and staff members of facilities for persons with developmental disabilities</a:t>
            </a:r>
          </a:p>
          <a:p>
            <a:pPr lvl="1"/>
            <a:r>
              <a:rPr lang="en-US" sz="1300" dirty="0"/>
              <a:t>Health care and public safety personnel with reasonably anticipated risk for exposure to blood or blood-contaminated body fluids</a:t>
            </a:r>
          </a:p>
          <a:p>
            <a:pPr lvl="1"/>
            <a:r>
              <a:rPr lang="en-US" sz="1300" dirty="0"/>
              <a:t>Persons on maintenance dialysis, including in-center or home hemodialysis and peritoneal dialysis, and persons who are predialysis</a:t>
            </a:r>
          </a:p>
          <a:p>
            <a:pPr lvl="1"/>
            <a:r>
              <a:rPr lang="en-US" sz="1300" dirty="0"/>
              <a:t>Persons with diabetes at the discretion of the treating clinician</a:t>
            </a:r>
          </a:p>
          <a:p>
            <a:r>
              <a:rPr lang="en-US" sz="1300" dirty="0"/>
              <a:t>Others</a:t>
            </a:r>
          </a:p>
          <a:p>
            <a:pPr lvl="1"/>
            <a:r>
              <a:rPr lang="en-US" sz="1300" dirty="0"/>
              <a:t>International travelers to countries with high or intermediate levels of endemic hepatitis B virus infection (HBsAg prevalence of ≥2%)</a:t>
            </a:r>
          </a:p>
          <a:p>
            <a:pPr lvl="1"/>
            <a:r>
              <a:rPr lang="en-US" sz="1300" dirty="0"/>
              <a:t>Persons with hepatitis C virus infection</a:t>
            </a:r>
          </a:p>
          <a:p>
            <a:pPr lvl="1"/>
            <a:r>
              <a:rPr lang="en-US" sz="1300" dirty="0"/>
              <a:t>Persons with chronic liver disease (including, but not limited to, persons with cirrhosis, fatty liver disease, alcoholic liver disease, autoimmune hepatitis, and an alanine aminotransferase or aspartate aminotransferase level greater than twice the upper limit of normal)</a:t>
            </a:r>
          </a:p>
          <a:p>
            <a:pPr lvl="1"/>
            <a:r>
              <a:rPr lang="en-US" sz="1300" dirty="0"/>
              <a:t>Persons with HIV infection</a:t>
            </a:r>
          </a:p>
          <a:p>
            <a:pPr lvl="1"/>
            <a:r>
              <a:rPr lang="en-US" sz="1300" dirty="0"/>
              <a:t>Persons who are incarcerated</a:t>
            </a:r>
          </a:p>
          <a:p>
            <a:r>
              <a:rPr lang="en-US" sz="1300" dirty="0"/>
              <a:t>Adults aged ≥60 years without known risk factors for hepatitis B may receive hepatitis B vaccines</a:t>
            </a:r>
          </a:p>
          <a:p>
            <a:pPr marL="0" indent="0">
              <a:buNone/>
            </a:pPr>
            <a:endParaRPr lang="en-US" sz="600" dirty="0"/>
          </a:p>
        </p:txBody>
      </p:sp>
    </p:spTree>
    <p:extLst>
      <p:ext uri="{BB962C8B-B14F-4D97-AF65-F5344CB8AC3E}">
        <p14:creationId xmlns:p14="http://schemas.microsoft.com/office/powerpoint/2010/main" val="4539941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1834BF-7328-F987-9FBD-B4359E7F456B}"/>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Pneumonia Vaccines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7A34BC22-7288-83A4-FF0C-445FFCBBFA06}"/>
              </a:ext>
            </a:extLst>
          </p:cNvPr>
          <p:cNvSpPr>
            <a:spLocks noGrp="1"/>
          </p:cNvSpPr>
          <p:nvPr>
            <p:ph idx="1"/>
          </p:nvPr>
        </p:nvSpPr>
        <p:spPr>
          <a:xfrm>
            <a:off x="4447308" y="591344"/>
            <a:ext cx="6906491" cy="5585619"/>
          </a:xfrm>
        </p:spPr>
        <p:txBody>
          <a:bodyPr anchor="ctr">
            <a:normAutofit/>
          </a:bodyPr>
          <a:lstStyle/>
          <a:p>
            <a:r>
              <a:rPr lang="en-US" sz="1600" dirty="0"/>
              <a:t>Vaccination begins at age 65 years old unless the patient has underlying medical conditions which consists of the following:</a:t>
            </a:r>
          </a:p>
          <a:p>
            <a:pPr lvl="1"/>
            <a:r>
              <a:rPr lang="en-US" sz="1600" dirty="0"/>
              <a:t>Chronic heart, lung, liver, and/or kidney disease – Smokers – Alcoholics – Diabetics - Cochlear implants - CSF leak - Anatomia asplenia - Immunocompromising conditions</a:t>
            </a:r>
          </a:p>
          <a:p>
            <a:r>
              <a:rPr lang="en-US" sz="1600" dirty="0"/>
              <a:t>Currently 3 choices: Pneumovax 23, Prevnar 15 and, Prevnar 20</a:t>
            </a:r>
          </a:p>
          <a:p>
            <a:r>
              <a:rPr lang="en-US" sz="1600" dirty="0"/>
              <a:t>If the choice is made to give Prevnar 15, you should follow with Pneumovax 23 in 1 year, then the series is complete. </a:t>
            </a:r>
          </a:p>
          <a:p>
            <a:r>
              <a:rPr lang="en-US" sz="1600" dirty="0"/>
              <a:t>If the choice is made to give Prevnar 20, the series is complete.</a:t>
            </a:r>
          </a:p>
          <a:p>
            <a:r>
              <a:rPr lang="en-US" sz="1600" dirty="0"/>
              <a:t>If the patient has already had other pneumonia vaccines that have been discontinued, it gets a little more complicated, follow the ACIP recommendations.</a:t>
            </a:r>
          </a:p>
          <a:p>
            <a:r>
              <a:rPr lang="en-US" sz="1600" dirty="0"/>
              <a:t>There is a very useful free app from the CDC that you can get for your phone or use on the internet called </a:t>
            </a:r>
            <a:r>
              <a:rPr lang="en-US" sz="1600" b="1" u="sng" dirty="0" err="1"/>
              <a:t>PneumoRecs</a:t>
            </a:r>
            <a:r>
              <a:rPr lang="en-US" sz="1600" b="1" u="sng" dirty="0"/>
              <a:t> </a:t>
            </a:r>
            <a:r>
              <a:rPr lang="en-US" sz="1600" b="1" u="sng" dirty="0" err="1"/>
              <a:t>VaxAdvisor</a:t>
            </a:r>
            <a:r>
              <a:rPr lang="en-US" sz="1600" dirty="0"/>
              <a:t>. All you do is answer a few questions about your patient and it will tell you which pneumonia vaccine the patient needs if any. I highly recommend especially for the confusing ones. </a:t>
            </a:r>
          </a:p>
          <a:p>
            <a:r>
              <a:rPr lang="en-US" sz="1600" dirty="0"/>
              <a:t>Pneumonia vaccines are not required every 5 years.  </a:t>
            </a:r>
          </a:p>
          <a:p>
            <a:pPr marL="457200" lvl="1" indent="0">
              <a:buNone/>
            </a:pPr>
            <a:endParaRPr lang="en-US" sz="1100" dirty="0"/>
          </a:p>
          <a:p>
            <a:endParaRPr lang="en-US" sz="1100" dirty="0"/>
          </a:p>
        </p:txBody>
      </p:sp>
    </p:spTree>
    <p:extLst>
      <p:ext uri="{BB962C8B-B14F-4D97-AF65-F5344CB8AC3E}">
        <p14:creationId xmlns:p14="http://schemas.microsoft.com/office/powerpoint/2010/main" val="40740292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915C38-8429-2352-3CA8-A518EA15C4B7}"/>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RSV Vaccines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728B1397-5375-4686-6D9C-8A789A27EE4D}"/>
              </a:ext>
            </a:extLst>
          </p:cNvPr>
          <p:cNvSpPr>
            <a:spLocks noGrp="1"/>
          </p:cNvSpPr>
          <p:nvPr>
            <p:ph idx="1"/>
          </p:nvPr>
        </p:nvSpPr>
        <p:spPr>
          <a:xfrm>
            <a:off x="4447308" y="591344"/>
            <a:ext cx="6906491" cy="5585619"/>
          </a:xfrm>
        </p:spPr>
        <p:txBody>
          <a:bodyPr anchor="ctr">
            <a:normAutofit/>
          </a:bodyPr>
          <a:lstStyle/>
          <a:p>
            <a:r>
              <a:rPr lang="en-US" sz="2000" dirty="0"/>
              <a:t>RSV vaccines are licensed for a single dose for patients 60 years and older ONLY! There is no exception for underlying conditions at this point. </a:t>
            </a:r>
          </a:p>
          <a:p>
            <a:r>
              <a:rPr lang="en-US" sz="2000" dirty="0"/>
              <a:t>There are 2 choices: </a:t>
            </a:r>
            <a:r>
              <a:rPr lang="en-US" sz="2000" dirty="0" err="1"/>
              <a:t>Arexvy</a:t>
            </a:r>
            <a:r>
              <a:rPr lang="en-US" sz="2000" dirty="0"/>
              <a:t> and </a:t>
            </a:r>
            <a:r>
              <a:rPr lang="en-US" sz="2000" dirty="0" err="1"/>
              <a:t>Abrysvo</a:t>
            </a:r>
            <a:endParaRPr lang="en-US" sz="2000" dirty="0"/>
          </a:p>
          <a:p>
            <a:r>
              <a:rPr lang="en-US" sz="2000" dirty="0"/>
              <a:t>SCHNC carries </a:t>
            </a:r>
            <a:r>
              <a:rPr lang="en-US" sz="2000" dirty="0" err="1"/>
              <a:t>Abrysvo</a:t>
            </a:r>
            <a:r>
              <a:rPr lang="en-US" sz="2000" dirty="0"/>
              <a:t> because it is the only vaccine that can be given to pregnant women also 32 to 36 weeks gestation.</a:t>
            </a:r>
          </a:p>
          <a:p>
            <a:r>
              <a:rPr lang="en-US" sz="2000" dirty="0"/>
              <a:t>If a pregnant woman receives the RSV vaccine and carries the baby at least 14 days after receiving the vaccine, the baby will not have to receive the RSV vaccine for infants. </a:t>
            </a:r>
          </a:p>
          <a:p>
            <a:r>
              <a:rPr lang="en-US" sz="2000" dirty="0"/>
              <a:t>RSV can cause devastating consequences not only for infants but also for older adults. Many are hospitalized every year due to RSV. </a:t>
            </a:r>
          </a:p>
          <a:p>
            <a:r>
              <a:rPr lang="en-US" sz="2000" dirty="0"/>
              <a:t>Pregnant women can begin getting the RSV vaccine September 1</a:t>
            </a:r>
            <a:r>
              <a:rPr lang="en-US" sz="2000" baseline="30000" dirty="0"/>
              <a:t>st</a:t>
            </a:r>
            <a:r>
              <a:rPr lang="en-US" sz="2000" dirty="0"/>
              <a:t>, 2024.</a:t>
            </a:r>
          </a:p>
          <a:p>
            <a:r>
              <a:rPr lang="en-US" sz="2000" dirty="0"/>
              <a:t>Those 60 years and older can receive the vaccine anytime of the year. </a:t>
            </a:r>
          </a:p>
        </p:txBody>
      </p:sp>
    </p:spTree>
    <p:extLst>
      <p:ext uri="{BB962C8B-B14F-4D97-AF65-F5344CB8AC3E}">
        <p14:creationId xmlns:p14="http://schemas.microsoft.com/office/powerpoint/2010/main" val="4854440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6329D3-7D5A-AB12-92E8-A22826BA9E17}"/>
              </a:ext>
            </a:extLst>
          </p:cNvPr>
          <p:cNvSpPr>
            <a:spLocks noGrp="1"/>
          </p:cNvSpPr>
          <p:nvPr>
            <p:ph type="title"/>
          </p:nvPr>
        </p:nvSpPr>
        <p:spPr>
          <a:xfrm>
            <a:off x="686834" y="1153572"/>
            <a:ext cx="3200400" cy="4461163"/>
          </a:xfrm>
        </p:spPr>
        <p:txBody>
          <a:bodyPr>
            <a:normAutofit/>
          </a:bodyPr>
          <a:lstStyle/>
          <a:p>
            <a:r>
              <a:rPr lang="en-US">
                <a:solidFill>
                  <a:srgbClr val="FFFFFF"/>
                </a:solidFill>
              </a:rPr>
              <a:t>Tdap: Adacel or Boostrix</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E5A84D40-3DE5-4152-6D0F-63F77B8EF9DD}"/>
              </a:ext>
            </a:extLst>
          </p:cNvPr>
          <p:cNvSpPr>
            <a:spLocks noGrp="1"/>
          </p:cNvSpPr>
          <p:nvPr>
            <p:ph idx="1"/>
          </p:nvPr>
        </p:nvSpPr>
        <p:spPr>
          <a:xfrm>
            <a:off x="4447308" y="591344"/>
            <a:ext cx="6906491" cy="5585619"/>
          </a:xfrm>
        </p:spPr>
        <p:txBody>
          <a:bodyPr anchor="ctr">
            <a:normAutofit/>
          </a:bodyPr>
          <a:lstStyle/>
          <a:p>
            <a:r>
              <a:rPr lang="en-US" sz="1400" dirty="0"/>
              <a:t>Boostrix (GlaxoSmithKline) is approved for a single dose in persons aged ≥10 years; Children as young as 7 years of age can receive Boostrix. </a:t>
            </a:r>
          </a:p>
          <a:p>
            <a:r>
              <a:rPr lang="en-US" sz="1400" dirty="0" err="1"/>
              <a:t>Adacel</a:t>
            </a:r>
            <a:r>
              <a:rPr lang="en-US" sz="1400" dirty="0"/>
              <a:t> (Sanofi Pasteur) is approved for persons aged 10–64 years.</a:t>
            </a:r>
          </a:p>
          <a:p>
            <a:r>
              <a:rPr lang="en-US" sz="1400" dirty="0"/>
              <a:t>Persons aged 11–18 years. These persons should receive a single dose of Tdap, preferably at a preventive care visit at age 11–12 years. To ensure continued protection against tetanus and diphtheria, 1 booster dose of either Td or Tdap should be administered every 10 years throughout life.</a:t>
            </a:r>
          </a:p>
          <a:p>
            <a:r>
              <a:rPr lang="en-US" sz="1400" dirty="0"/>
              <a:t>Persons aged ≥19 years. Regardless of the interval since their last tetanus or diphtheria toxoid–containing vaccine, persons aged ≥19 years who have never received a dose of Tdap should receive 1 dose of Tdap. To ensure continued protection against tetanus and diphtheria, booster doses of either Td or Tdap should be administered every 10 years throughout life.</a:t>
            </a:r>
          </a:p>
          <a:p>
            <a:r>
              <a:rPr lang="en-US" sz="1400" dirty="0"/>
              <a:t>Pregnant women should receive 1 dose of Tdap during each pregnancy. Tdap should be administered at 27–36 weeks’ gestation, preferably during the earlier part of this period, although it may be administered at any time during pregnancy. This will give baby passive immunity until old enough to receive the </a:t>
            </a:r>
            <a:r>
              <a:rPr lang="en-US" sz="1400" dirty="0" err="1"/>
              <a:t>DTap</a:t>
            </a:r>
            <a:r>
              <a:rPr lang="en-US" sz="1400" dirty="0"/>
              <a:t> vaccine. </a:t>
            </a:r>
          </a:p>
          <a:p>
            <a:r>
              <a:rPr lang="en-US" sz="1400" dirty="0"/>
              <a:t>A tetanus toxoid–containing vaccine is indicated for wound management when &gt;5 years have passed since the last tetanus toxoid–containing vaccine dose. </a:t>
            </a:r>
          </a:p>
          <a:p>
            <a:r>
              <a:rPr lang="en-US" sz="1400" dirty="0"/>
              <a:t>There has been an increase in whooping cough, the current recommendations are that anyone that is going to be around newborns should be UTD on there Tdap vaccine to protect infants from pertussis which causes the whooping cough virus and can cause hospitalization and even death in infants. </a:t>
            </a:r>
          </a:p>
        </p:txBody>
      </p:sp>
    </p:spTree>
    <p:extLst>
      <p:ext uri="{BB962C8B-B14F-4D97-AF65-F5344CB8AC3E}">
        <p14:creationId xmlns:p14="http://schemas.microsoft.com/office/powerpoint/2010/main" val="41075205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C0B12D0-07D2-DCC6-7629-5857EF473673}"/>
              </a:ext>
            </a:extLst>
          </p:cNvPr>
          <p:cNvSpPr>
            <a:spLocks noGrp="1"/>
          </p:cNvSpPr>
          <p:nvPr>
            <p:ph type="title"/>
          </p:nvPr>
        </p:nvSpPr>
        <p:spPr>
          <a:xfrm>
            <a:off x="686834" y="1153572"/>
            <a:ext cx="3200400" cy="4461163"/>
          </a:xfrm>
        </p:spPr>
        <p:txBody>
          <a:bodyPr>
            <a:normAutofit/>
          </a:bodyPr>
          <a:lstStyle/>
          <a:p>
            <a:r>
              <a:rPr lang="en-US">
                <a:solidFill>
                  <a:srgbClr val="FFFFFF"/>
                </a:solidFill>
              </a:rPr>
              <a:t>Shingrix</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FB3BFD10-18B5-10F0-1836-44C672781511}"/>
              </a:ext>
            </a:extLst>
          </p:cNvPr>
          <p:cNvSpPr>
            <a:spLocks noGrp="1"/>
          </p:cNvSpPr>
          <p:nvPr>
            <p:ph idx="1"/>
          </p:nvPr>
        </p:nvSpPr>
        <p:spPr>
          <a:xfrm>
            <a:off x="4447308" y="591344"/>
            <a:ext cx="6906491" cy="5585619"/>
          </a:xfrm>
        </p:spPr>
        <p:txBody>
          <a:bodyPr anchor="ctr">
            <a:normAutofit/>
          </a:bodyPr>
          <a:lstStyle/>
          <a:p>
            <a:r>
              <a:rPr lang="en-US" sz="2600" dirty="0"/>
              <a:t>To protect against the very painful herpes zoster virus.</a:t>
            </a:r>
          </a:p>
          <a:p>
            <a:r>
              <a:rPr lang="en-US" sz="2600" dirty="0"/>
              <a:t>Licensed for anyone age 50+</a:t>
            </a:r>
          </a:p>
          <a:p>
            <a:r>
              <a:rPr lang="en-US" sz="2600" dirty="0"/>
              <a:t>2 dose series at least 8 weeks apart</a:t>
            </a:r>
          </a:p>
          <a:p>
            <a:r>
              <a:rPr lang="en-US" sz="2600" dirty="0"/>
              <a:t>As of 2022, the CDC recommends two doses of RZV for the prevention of shingles and related complications in adults aged ≥19 years who are or will be immunodeficient or immunosuppressed because of disease or therapy.</a:t>
            </a:r>
          </a:p>
          <a:p>
            <a:r>
              <a:rPr lang="en-US" sz="2600" dirty="0"/>
              <a:t>This vaccine can be given subcutaneously or intramuscular, my personal recommendation is intramuscular only. </a:t>
            </a:r>
          </a:p>
        </p:txBody>
      </p:sp>
    </p:spTree>
    <p:extLst>
      <p:ext uri="{BB962C8B-B14F-4D97-AF65-F5344CB8AC3E}">
        <p14:creationId xmlns:p14="http://schemas.microsoft.com/office/powerpoint/2010/main" val="15597154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977F95-5ADA-3A66-ED0A-939D982479F9}"/>
              </a:ext>
            </a:extLst>
          </p:cNvPr>
          <p:cNvSpPr>
            <a:spLocks noGrp="1"/>
          </p:cNvSpPr>
          <p:nvPr>
            <p:ph type="title"/>
          </p:nvPr>
        </p:nvSpPr>
        <p:spPr>
          <a:xfrm>
            <a:off x="635000" y="640823"/>
            <a:ext cx="3418659" cy="5583148"/>
          </a:xfrm>
        </p:spPr>
        <p:txBody>
          <a:bodyPr anchor="ctr">
            <a:normAutofit/>
          </a:bodyPr>
          <a:lstStyle/>
          <a:p>
            <a:r>
              <a:rPr lang="en-US" sz="5400"/>
              <a:t>Useful Clinical Resources</a:t>
            </a:r>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32FAC745-FD5E-BE2A-9546-0B16AAE96562}"/>
              </a:ext>
            </a:extLst>
          </p:cNvPr>
          <p:cNvGraphicFramePr>
            <a:graphicFrameLocks noGrp="1"/>
          </p:cNvGraphicFramePr>
          <p:nvPr>
            <p:ph idx="1"/>
            <p:extLst>
              <p:ext uri="{D42A27DB-BD31-4B8C-83A1-F6EECF244321}">
                <p14:modId xmlns:p14="http://schemas.microsoft.com/office/powerpoint/2010/main" val="2619130930"/>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347246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AA3E36-3E59-157F-94F7-B3572787A917}"/>
              </a:ext>
            </a:extLst>
          </p:cNvPr>
          <p:cNvSpPr>
            <a:spLocks noGrp="1"/>
          </p:cNvSpPr>
          <p:nvPr>
            <p:ph type="title"/>
          </p:nvPr>
        </p:nvSpPr>
        <p:spPr>
          <a:xfrm>
            <a:off x="838200" y="365125"/>
            <a:ext cx="10515600" cy="1325563"/>
          </a:xfrm>
        </p:spPr>
        <p:txBody>
          <a:bodyPr>
            <a:normAutofit/>
          </a:bodyPr>
          <a:lstStyle/>
          <a:p>
            <a:r>
              <a:rPr lang="en-US" sz="5400" dirty="0"/>
              <a:t>References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738908D-19D7-73CE-5D91-181B50C96220}"/>
              </a:ext>
            </a:extLst>
          </p:cNvPr>
          <p:cNvSpPr>
            <a:spLocks noGrp="1"/>
          </p:cNvSpPr>
          <p:nvPr>
            <p:ph idx="1"/>
          </p:nvPr>
        </p:nvSpPr>
        <p:spPr>
          <a:xfrm>
            <a:off x="838200" y="1929384"/>
            <a:ext cx="10515600" cy="4251960"/>
          </a:xfrm>
        </p:spPr>
        <p:txBody>
          <a:bodyPr>
            <a:normAutofit/>
          </a:bodyPr>
          <a:lstStyle/>
          <a:p>
            <a:r>
              <a:rPr lang="en-US" sz="1600" dirty="0"/>
              <a:t>Interim clinical considerations for use of covid-19 vaccines (2023) Centers for Disease Control and Prevention. Available at: </a:t>
            </a:r>
            <a:r>
              <a:rPr lang="en-US" sz="1600" dirty="0">
                <a:hlinkClick r:id="rId2"/>
              </a:rPr>
              <a:t>https://www.cdc.gov/vaccines/covid-19/clinical-considerations/covid-19-vaccines-us.html</a:t>
            </a:r>
            <a:r>
              <a:rPr lang="en-US" sz="1600" dirty="0"/>
              <a:t> (Accessed: 09 July 2024). </a:t>
            </a:r>
          </a:p>
          <a:p>
            <a:r>
              <a:rPr lang="en-US" sz="1600" dirty="0"/>
              <a:t>Human papillomavirus vaccination for adults: Updated recommendations of the Advisory Committee on Immunization Practices (2019) Centers for Disease Control and Prevention. Available at: </a:t>
            </a:r>
            <a:r>
              <a:rPr lang="en-US" sz="1600" dirty="0">
                <a:hlinkClick r:id="rId3"/>
              </a:rPr>
              <a:t>https://www.cdc.gov/mmwr/volumes/68/wr/mm6832a3.htm</a:t>
            </a:r>
            <a:r>
              <a:rPr lang="en-US" sz="1600" dirty="0"/>
              <a:t> (Accessed: 09 July 2024). </a:t>
            </a:r>
          </a:p>
          <a:p>
            <a:r>
              <a:rPr lang="en-US" sz="1600" dirty="0"/>
              <a:t>Prevention of hepatitis A virus infection in the United States: Recommendations of the Advisory Committee on Immunization Practices, 2020 (2021) Centers for Disease Control and Prevention. Available at: </a:t>
            </a:r>
            <a:r>
              <a:rPr lang="en-US" sz="1600" dirty="0">
                <a:hlinkClick r:id="rId4"/>
              </a:rPr>
              <a:t>https://www.cdc.gov/mmwr/volumes/69/rr/rr6905a1.htm</a:t>
            </a:r>
            <a:r>
              <a:rPr lang="en-US" sz="1600" dirty="0"/>
              <a:t> (Accessed: 09 July 2024). </a:t>
            </a:r>
          </a:p>
          <a:p>
            <a:r>
              <a:rPr lang="en-US" sz="1600" dirty="0"/>
              <a:t>Universal hepatitis B vaccination in adults aged 19–59 years: Updated recommendations of the Advisory Committee on Immunization Practices - United States, 2022 (2022) Centers for Disease Control and Prevention. Available at: </a:t>
            </a:r>
            <a:r>
              <a:rPr lang="en-US" sz="1600" dirty="0">
                <a:hlinkClick r:id="rId5"/>
              </a:rPr>
              <a:t>https://www.cdc.gov/mmwr/volumes/71/wr/mm7113a1.htm</a:t>
            </a:r>
            <a:r>
              <a:rPr lang="en-US" sz="1600" dirty="0"/>
              <a:t> (Accessed: 09 July 2024). </a:t>
            </a:r>
          </a:p>
          <a:p>
            <a:r>
              <a:rPr lang="en-US" sz="1600" dirty="0"/>
              <a:t>Pneumococcal vaccine for adults aged ≥19 years: Recommendations of the Advisory Committee on Immunization Practices, United States, 2023 (2023) Centers for Disease Control and Prevention. Available at: </a:t>
            </a:r>
            <a:r>
              <a:rPr lang="en-US" sz="1600" dirty="0">
                <a:hlinkClick r:id="rId6"/>
              </a:rPr>
              <a:t>https://www.cdc.gov/mmwr/volumes/72/rr/rr7203a1.htm</a:t>
            </a:r>
            <a:r>
              <a:rPr lang="en-US" sz="1600" dirty="0"/>
              <a:t> (Accessed: 09 July 2024). </a:t>
            </a:r>
          </a:p>
        </p:txBody>
      </p:sp>
    </p:spTree>
    <p:extLst>
      <p:ext uri="{BB962C8B-B14F-4D97-AF65-F5344CB8AC3E}">
        <p14:creationId xmlns:p14="http://schemas.microsoft.com/office/powerpoint/2010/main" val="11892957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20FA4C-A18A-A14C-B0D5-5E0C7850CD0B}"/>
              </a:ext>
            </a:extLst>
          </p:cNvPr>
          <p:cNvSpPr>
            <a:spLocks noGrp="1"/>
          </p:cNvSpPr>
          <p:nvPr>
            <p:ph type="title"/>
          </p:nvPr>
        </p:nvSpPr>
        <p:spPr>
          <a:xfrm>
            <a:off x="838200" y="365125"/>
            <a:ext cx="10515600" cy="1325563"/>
          </a:xfrm>
        </p:spPr>
        <p:txBody>
          <a:bodyPr>
            <a:normAutofit/>
          </a:bodyPr>
          <a:lstStyle/>
          <a:p>
            <a:r>
              <a:rPr lang="en-US" sz="5400"/>
              <a:t>References con’t.</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9F0C24E-BF11-73BF-6CA0-F5A9DD0CCBDE}"/>
              </a:ext>
            </a:extLst>
          </p:cNvPr>
          <p:cNvSpPr>
            <a:spLocks noGrp="1"/>
          </p:cNvSpPr>
          <p:nvPr>
            <p:ph idx="1"/>
          </p:nvPr>
        </p:nvSpPr>
        <p:spPr>
          <a:xfrm>
            <a:off x="838200" y="1929384"/>
            <a:ext cx="10515600" cy="4251960"/>
          </a:xfrm>
        </p:spPr>
        <p:txBody>
          <a:bodyPr>
            <a:normAutofit/>
          </a:bodyPr>
          <a:lstStyle/>
          <a:p>
            <a:r>
              <a:rPr lang="en-US" sz="1600" dirty="0"/>
              <a:t>Use of respiratory syncytial virus vaccines in older adults: Recommendations of the Advisory Committee on Immunization Practices - United States, 2023 (2023) Centers for Disease Control and Prevention. Available at: </a:t>
            </a:r>
            <a:r>
              <a:rPr lang="en-US" sz="1600" dirty="0">
                <a:hlinkClick r:id="rId2"/>
              </a:rPr>
              <a:t>https://www.cdc.gov/mmwr/volumes/72/wr/mm7229a4.htm</a:t>
            </a:r>
            <a:r>
              <a:rPr lang="en-US" sz="1600" dirty="0"/>
              <a:t> (Accessed: 09 July 2024). </a:t>
            </a:r>
          </a:p>
          <a:p>
            <a:r>
              <a:rPr lang="en-US" sz="1600" dirty="0"/>
              <a:t>Herpes zoster </a:t>
            </a:r>
            <a:r>
              <a:rPr lang="en-US" sz="1600" dirty="0" err="1"/>
              <a:t>shingrix</a:t>
            </a:r>
            <a:r>
              <a:rPr lang="en-US" sz="1600" dirty="0"/>
              <a:t> vaccine recommendations (2022) Centers for Disease Control and Prevention. Available at: </a:t>
            </a:r>
            <a:r>
              <a:rPr lang="en-US" sz="1600" dirty="0">
                <a:hlinkClick r:id="rId3"/>
              </a:rPr>
              <a:t>https://www.cdc.gov/vaccines/vpd/shingles/hcp/shingrix/recommendations.html</a:t>
            </a:r>
            <a:r>
              <a:rPr lang="en-US" sz="1600" dirty="0"/>
              <a:t> (Accessed: 09 July 2024). </a:t>
            </a:r>
          </a:p>
          <a:p>
            <a:r>
              <a:rPr lang="en-US" sz="1600" dirty="0"/>
              <a:t>Use of tetanus toxoid, reduced diphtheria toxoid, and acellular pertussis vaccines: Updated recommendations of the Advisory Committee on Immunization Practices - United States, 2019 (2020) Centers for Disease Control and Prevention. Available at: </a:t>
            </a:r>
            <a:r>
              <a:rPr lang="en-US" sz="1600" dirty="0">
                <a:hlinkClick r:id="rId4"/>
              </a:rPr>
              <a:t>https://www.cdc.gov/mmwr/volumes/69/wr/mm6903a5.htm</a:t>
            </a:r>
            <a:r>
              <a:rPr lang="en-US" sz="1600" dirty="0"/>
              <a:t> (Accessed: 09 July 2024). </a:t>
            </a:r>
          </a:p>
        </p:txBody>
      </p:sp>
    </p:spTree>
    <p:extLst>
      <p:ext uri="{BB962C8B-B14F-4D97-AF65-F5344CB8AC3E}">
        <p14:creationId xmlns:p14="http://schemas.microsoft.com/office/powerpoint/2010/main" val="2144956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B5B44-517B-03FB-7280-69533E23EBA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0B1A301-56D8-D596-E05F-C39E06F719D0}"/>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B14351A5-0623-AA06-CD22-7465346A90D5}"/>
              </a:ext>
            </a:extLst>
          </p:cNvPr>
          <p:cNvPicPr>
            <a:picLocks noChangeAspect="1"/>
          </p:cNvPicPr>
          <p:nvPr/>
        </p:nvPicPr>
        <p:blipFill>
          <a:blip r:embed="rId2"/>
          <a:stretch>
            <a:fillRect/>
          </a:stretch>
        </p:blipFill>
        <p:spPr>
          <a:xfrm>
            <a:off x="0" y="0"/>
            <a:ext cx="12192000" cy="6858001"/>
          </a:xfrm>
          <a:prstGeom prst="rect">
            <a:avLst/>
          </a:prstGeom>
        </p:spPr>
      </p:pic>
    </p:spTree>
    <p:extLst>
      <p:ext uri="{BB962C8B-B14F-4D97-AF65-F5344CB8AC3E}">
        <p14:creationId xmlns:p14="http://schemas.microsoft.com/office/powerpoint/2010/main" val="14720655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493</TotalTime>
  <Words>2380</Words>
  <Application>Microsoft Macintosh PowerPoint</Application>
  <PresentationFormat>Widescreen</PresentationFormat>
  <Paragraphs>117</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Adult Vaccines</vt:lpstr>
      <vt:lpstr>Agenda</vt:lpstr>
      <vt:lpstr>COVID-19</vt:lpstr>
      <vt:lpstr>Gardasil 9</vt:lpstr>
      <vt:lpstr>Hepatitis A</vt:lpstr>
      <vt:lpstr>Hepatitis B Engerix-B  20+ 3-dose series Recombivax-HB 20+ 3-dose series Heplisav-B 18+ 2-dose series</vt:lpstr>
      <vt:lpstr>Pneumonia Vaccines</vt:lpstr>
      <vt:lpstr>RSV Vaccines</vt:lpstr>
      <vt:lpstr>Tdap: Adacel or Boostrix</vt:lpstr>
      <vt:lpstr>Shingrix</vt:lpstr>
      <vt:lpstr>Useful Clinical Resources</vt:lpstr>
      <vt:lpstr>References</vt:lpstr>
      <vt:lpstr>References con’t.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Adult Vaccines</dc:title>
  <dc:creator>Trena Fogleman</dc:creator>
  <cp:lastModifiedBy>Patrick Stevens</cp:lastModifiedBy>
  <cp:revision>2</cp:revision>
  <dcterms:created xsi:type="dcterms:W3CDTF">2024-07-09T11:10:46Z</dcterms:created>
  <dcterms:modified xsi:type="dcterms:W3CDTF">2024-08-18T23:19:46Z</dcterms:modified>
</cp:coreProperties>
</file>