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CF18EC-E4C8-43BD-9A49-D7813BA59E74}" v="790" dt="2023-12-21T01:56:07.390"/>
    <p1510:client id="{6E1B6976-7ADE-4AC9-AC38-2F3B6115DCA5}" v="1390" dt="2023-12-20T10:24:23.851"/>
    <p1510:client id="{956F88FF-C26C-431E-8C15-2DC687F6BF79}" v="2529" dt="2023-12-19T10:40:59.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4660"/>
  </p:normalViewPr>
  <p:slideViewPr>
    <p:cSldViewPr snapToGrid="0">
      <p:cViewPr varScale="1">
        <p:scale>
          <a:sx n="128" d="100"/>
          <a:sy n="128"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1/12/24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ohioemployerlawblog.com/2019/07/why-are-employers-testing-job.html?m=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nonsolobotte.blogspot.com/2017/07/latitante-ragione.html" TargetMode="External"/><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betterhealthwhileaging.net/deprescribing-how-to-be-on-less-medication-in-aging/"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Medicines on the Table · Free Stock Photo">
            <a:extLst>
              <a:ext uri="{FF2B5EF4-FFF2-40B4-BE49-F238E27FC236}">
                <a16:creationId xmlns:a16="http://schemas.microsoft.com/office/drawing/2014/main" id="{B1E4F54B-F0F4-FC31-5E31-48233C347A05}"/>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9BF4730-79D8-D30F-9F9A-9E775735AB6F}"/>
              </a:ext>
            </a:extLst>
          </p:cNvPr>
          <p:cNvSpPr txBox="1"/>
          <p:nvPr/>
        </p:nvSpPr>
        <p:spPr>
          <a:xfrm>
            <a:off x="3151655" y="2243978"/>
            <a:ext cx="582481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200" b="1" dirty="0">
                <a:ea typeface="Calibri"/>
                <a:cs typeface="Calibri"/>
              </a:rPr>
              <a:t>Antibiotic Stewardship</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6C87-AC7E-CB48-868A-B84A914A7754}"/>
              </a:ext>
            </a:extLst>
          </p:cNvPr>
          <p:cNvSpPr>
            <a:spLocks noGrp="1"/>
          </p:cNvSpPr>
          <p:nvPr>
            <p:ph type="title"/>
          </p:nvPr>
        </p:nvSpPr>
        <p:spPr/>
        <p:txBody>
          <a:bodyPr>
            <a:normAutofit/>
          </a:bodyPr>
          <a:lstStyle/>
          <a:p>
            <a:r>
              <a:rPr lang="en-US" sz="2800" dirty="0">
                <a:ea typeface="+mj-lt"/>
                <a:cs typeface="+mj-lt"/>
              </a:rPr>
              <a:t>Antibiotic resistance is among the greatest public health threats today, leading to an estimated 2 million infections and 23,000 deaths per year in the United States.</a:t>
            </a:r>
            <a:endParaRPr lang="en-US" sz="2800" dirty="0">
              <a:ea typeface="Calibri Light"/>
              <a:cs typeface="Calibri Light"/>
            </a:endParaRPr>
          </a:p>
        </p:txBody>
      </p:sp>
      <p:pic>
        <p:nvPicPr>
          <p:cNvPr id="4" name="Content Placeholder 3" descr="A bottle of pills spilling out of it&#10;&#10;Description automatically generated">
            <a:extLst>
              <a:ext uri="{FF2B5EF4-FFF2-40B4-BE49-F238E27FC236}">
                <a16:creationId xmlns:a16="http://schemas.microsoft.com/office/drawing/2014/main" id="{9FF33279-1791-DEDE-CF80-B6B8248D9544}"/>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23245" y="2152197"/>
            <a:ext cx="4351338" cy="4351338"/>
          </a:xfrm>
        </p:spPr>
      </p:pic>
      <p:sp>
        <p:nvSpPr>
          <p:cNvPr id="5" name="TextBox 4">
            <a:extLst>
              <a:ext uri="{FF2B5EF4-FFF2-40B4-BE49-F238E27FC236}">
                <a16:creationId xmlns:a16="http://schemas.microsoft.com/office/drawing/2014/main" id="{CDE4F5A7-202F-E6DC-F42E-823D9949FCBB}"/>
              </a:ext>
            </a:extLst>
          </p:cNvPr>
          <p:cNvSpPr txBox="1"/>
          <p:nvPr/>
        </p:nvSpPr>
        <p:spPr>
          <a:xfrm>
            <a:off x="22452" y="6503535"/>
            <a:ext cx="4352925" cy="317500"/>
          </a:xfrm>
          <a:prstGeom prst="rect">
            <a:avLst/>
          </a:prstGeom>
        </p:spPr>
        <p:txBody>
          <a:bodyPr>
            <a:normAutofit fontScale="85000" lnSpcReduction="10000"/>
          </a:bodyPr>
          <a:lstStyle/>
          <a:p>
            <a:r>
              <a:rPr lang="en-US" dirty="0" err="1"/>
              <a:t>ThePhoto</a:t>
            </a:r>
            <a:r>
              <a:rPr lang="en-US" dirty="0"/>
              <a:t> by </a:t>
            </a:r>
            <a:r>
              <a:rPr lang="en-US" dirty="0" err="1"/>
              <a:t>PhotoAuthor</a:t>
            </a:r>
            <a:r>
              <a:rPr lang="en-US" dirty="0"/>
              <a:t> is licensed under CCYYSA.</a:t>
            </a:r>
          </a:p>
        </p:txBody>
      </p:sp>
      <p:sp>
        <p:nvSpPr>
          <p:cNvPr id="7" name="TextBox 6">
            <a:extLst>
              <a:ext uri="{FF2B5EF4-FFF2-40B4-BE49-F238E27FC236}">
                <a16:creationId xmlns:a16="http://schemas.microsoft.com/office/drawing/2014/main" id="{1B57C6FD-4E1F-18FD-E78C-E2F2FE16D561}"/>
              </a:ext>
            </a:extLst>
          </p:cNvPr>
          <p:cNvSpPr txBox="1"/>
          <p:nvPr/>
        </p:nvSpPr>
        <p:spPr>
          <a:xfrm>
            <a:off x="5660571" y="2326821"/>
            <a:ext cx="623207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dirty="0">
                <a:ea typeface="+mn-lt"/>
                <a:cs typeface="+mn-lt"/>
              </a:rPr>
              <a:t> </a:t>
            </a:r>
            <a:r>
              <a:rPr lang="en-US" sz="2800" dirty="0">
                <a:ea typeface="+mn-lt"/>
                <a:cs typeface="+mn-lt"/>
              </a:rPr>
              <a:t>Antibiotic-resistant infections can lead to increased health care costs and, most importantly, to increased morbidity and mortality. The most important modifiable risk factor for antibiotic resistance is inappropriate prescribing of antibiotics.</a:t>
            </a:r>
            <a:endParaRPr lang="en-US" sz="2800" dirty="0">
              <a:ea typeface="Calibri"/>
              <a:cs typeface="Calibri"/>
            </a:endParaRPr>
          </a:p>
        </p:txBody>
      </p:sp>
    </p:spTree>
    <p:extLst>
      <p:ext uri="{BB962C8B-B14F-4D97-AF65-F5344CB8AC3E}">
        <p14:creationId xmlns:p14="http://schemas.microsoft.com/office/powerpoint/2010/main" val="215123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A1F1C-5D53-8B70-7269-2503E80B38E4}"/>
              </a:ext>
            </a:extLst>
          </p:cNvPr>
          <p:cNvSpPr>
            <a:spLocks noGrp="1"/>
          </p:cNvSpPr>
          <p:nvPr>
            <p:ph type="title"/>
          </p:nvPr>
        </p:nvSpPr>
        <p:spPr>
          <a:xfrm>
            <a:off x="640080" y="325369"/>
            <a:ext cx="4368602" cy="1956841"/>
          </a:xfrm>
        </p:spPr>
        <p:txBody>
          <a:bodyPr anchor="b">
            <a:normAutofit/>
          </a:bodyPr>
          <a:lstStyle/>
          <a:p>
            <a:r>
              <a:rPr lang="en-US" sz="2600" dirty="0">
                <a:cs typeface="Calibri Light"/>
              </a:rPr>
              <a:t>Each year in the US, at least 2.8 million people became infected with an antimicrobial resistant infection and more than 35,000 people die.</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FA2515AF-6C04-6A3A-1747-833E8D8665BE}"/>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dirty="0">
                <a:ea typeface="+mn-lt"/>
                <a:cs typeface="+mn-lt"/>
              </a:rPr>
              <a:t>Antimicrobial resistance jeopardizes advancements in modern health care that we have come to rely on, such as joint replacements, organ transplants, and cancer therapy. </a:t>
            </a:r>
            <a:endParaRPr lang="en-US" dirty="0">
              <a:cs typeface="Calibri"/>
            </a:endParaRPr>
          </a:p>
        </p:txBody>
      </p:sp>
      <p:pic>
        <p:nvPicPr>
          <p:cNvPr id="4" name="Content Placeholder 3" descr="Photo of Woman Lying in Hospital Bed · Free Stock Photo">
            <a:extLst>
              <a:ext uri="{FF2B5EF4-FFF2-40B4-BE49-F238E27FC236}">
                <a16:creationId xmlns:a16="http://schemas.microsoft.com/office/drawing/2014/main" id="{ADA80C5D-57FC-EE59-3C6A-1BFE76728EB9}"/>
              </a:ext>
            </a:extLst>
          </p:cNvPr>
          <p:cNvPicPr>
            <a:picLocks noChangeAspect="1"/>
          </p:cNvPicPr>
          <p:nvPr/>
        </p:nvPicPr>
        <p:blipFill rotWithShape="1">
          <a:blip r:embed="rId2"/>
          <a:srcRect l="12354" r="2069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50292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26402EB-2946-B632-E852-80BF8832C741}"/>
              </a:ext>
            </a:extLst>
          </p:cNvPr>
          <p:cNvPicPr>
            <a:picLocks noChangeAspect="1"/>
          </p:cNvPicPr>
          <p:nvPr/>
        </p:nvPicPr>
        <p:blipFill rotWithShape="1">
          <a:blip r:embed="rId2"/>
          <a:srcRect l="16847" r="36333" b="6250"/>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FA22B6-DB01-E420-7443-222D0676CC49}"/>
              </a:ext>
            </a:extLst>
          </p:cNvPr>
          <p:cNvSpPr>
            <a:spLocks noGrp="1"/>
          </p:cNvSpPr>
          <p:nvPr>
            <p:ph type="title"/>
          </p:nvPr>
        </p:nvSpPr>
        <p:spPr>
          <a:xfrm>
            <a:off x="761801" y="328512"/>
            <a:ext cx="4778387" cy="1628970"/>
          </a:xfrm>
        </p:spPr>
        <p:txBody>
          <a:bodyPr anchor="ctr">
            <a:normAutofit/>
          </a:bodyPr>
          <a:lstStyle/>
          <a:p>
            <a:r>
              <a:rPr lang="en-US" sz="4000">
                <a:cs typeface="Calibri Light"/>
              </a:rPr>
              <a:t>Why do we love antibiotics?  </a:t>
            </a:r>
            <a:endParaRPr lang="en-US" sz="4000"/>
          </a:p>
        </p:txBody>
      </p:sp>
      <p:sp>
        <p:nvSpPr>
          <p:cNvPr id="3" name="Content Placeholder 2">
            <a:extLst>
              <a:ext uri="{FF2B5EF4-FFF2-40B4-BE49-F238E27FC236}">
                <a16:creationId xmlns:a16="http://schemas.microsoft.com/office/drawing/2014/main" id="{E1CB1527-0601-AA3B-97F9-D17373E30AD1}"/>
              </a:ext>
            </a:extLst>
          </p:cNvPr>
          <p:cNvSpPr>
            <a:spLocks noGrp="1"/>
          </p:cNvSpPr>
          <p:nvPr>
            <p:ph idx="1"/>
          </p:nvPr>
        </p:nvSpPr>
        <p:spPr>
          <a:xfrm>
            <a:off x="761801" y="2884929"/>
            <a:ext cx="4659756" cy="3374137"/>
          </a:xfrm>
        </p:spPr>
        <p:txBody>
          <a:bodyPr vert="horz" lIns="91440" tIns="45720" rIns="91440" bIns="45720" rtlCol="0" anchor="ctr">
            <a:normAutofit/>
          </a:bodyPr>
          <a:lstStyle/>
          <a:p>
            <a:pPr marL="0" indent="0">
              <a:buNone/>
            </a:pPr>
            <a:r>
              <a:rPr lang="en-US" sz="1700">
                <a:ea typeface="+mn-lt"/>
                <a:cs typeface="+mn-lt"/>
              </a:rPr>
              <a:t>Before antibiotics, even minor infections could be deadly. Pneumonia, childbirth complications, and simple wounds often turned fatal. Antibiotics dramatically changed this, giving us a powerful tool to fight bacterial infections.</a:t>
            </a:r>
          </a:p>
          <a:p>
            <a:pPr marL="0" indent="0">
              <a:buNone/>
            </a:pPr>
            <a:endParaRPr lang="en-US" sz="1700">
              <a:cs typeface="Calibri"/>
            </a:endParaRPr>
          </a:p>
          <a:p>
            <a:pPr marL="0" indent="0">
              <a:buNone/>
            </a:pPr>
            <a:r>
              <a:rPr lang="en-US" sz="1700">
                <a:ea typeface="+mn-lt"/>
                <a:cs typeface="+mn-lt"/>
              </a:rPr>
              <a:t>Antibiotics can significantly shorten the duration and severity of illness. They stop bacteria from multiplying, allowing the immune system to take over and clear the infection. This means faster recovery, less pain, and fewer complications.</a:t>
            </a:r>
            <a:endParaRPr lang="en-US" sz="1700"/>
          </a:p>
        </p:txBody>
      </p:sp>
    </p:spTree>
    <p:extLst>
      <p:ext uri="{BB962C8B-B14F-4D97-AF65-F5344CB8AC3E}">
        <p14:creationId xmlns:p14="http://schemas.microsoft.com/office/powerpoint/2010/main" val="169591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FE50A5A-048C-FED9-3F2A-835BAD3D7D49}"/>
              </a:ext>
            </a:extLst>
          </p:cNvPr>
          <p:cNvSpPr txBox="1"/>
          <p:nvPr/>
        </p:nvSpPr>
        <p:spPr>
          <a:xfrm>
            <a:off x="228600" y="983633"/>
            <a:ext cx="4085665" cy="359120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2800" dirty="0"/>
              <a:t>Widespread antibiotic use has contributed significantly to improved public health by reducing the spread of infectious diseases. This has led to longer lifespans, healthier populations, and stronger economies</a:t>
            </a:r>
            <a:r>
              <a:rPr lang="en-US" sz="2000" dirty="0"/>
              <a:t>.</a:t>
            </a:r>
            <a:endParaRPr lang="en-US"/>
          </a:p>
        </p:txBody>
      </p:sp>
      <p:pic>
        <p:nvPicPr>
          <p:cNvPr id="13" name="Picture 12" descr="Capsules and pills inside a glass bowl">
            <a:extLst>
              <a:ext uri="{FF2B5EF4-FFF2-40B4-BE49-F238E27FC236}">
                <a16:creationId xmlns:a16="http://schemas.microsoft.com/office/drawing/2014/main" id="{28E3E55D-869F-A60F-3A35-75DE589385C8}"/>
              </a:ext>
            </a:extLst>
          </p:cNvPr>
          <p:cNvPicPr>
            <a:picLocks noChangeAspect="1"/>
          </p:cNvPicPr>
          <p:nvPr/>
        </p:nvPicPr>
        <p:blipFill rotWithShape="1">
          <a:blip r:embed="rId2"/>
          <a:srcRect r="28469" b="4"/>
          <a:stretch/>
        </p:blipFill>
        <p:spPr>
          <a:xfrm>
            <a:off x="5650992" y="43553"/>
            <a:ext cx="6541008" cy="6857990"/>
          </a:xfrm>
          <a:prstGeom prst="rect">
            <a:avLst/>
          </a:prstGeom>
        </p:spPr>
      </p:pic>
      <p:sp>
        <p:nvSpPr>
          <p:cNvPr id="4" name="TextBox 3">
            <a:extLst>
              <a:ext uri="{FF2B5EF4-FFF2-40B4-BE49-F238E27FC236}">
                <a16:creationId xmlns:a16="http://schemas.microsoft.com/office/drawing/2014/main" id="{0CC8C0CD-4045-3AA6-5273-B31240CF2A42}"/>
              </a:ext>
            </a:extLst>
          </p:cNvPr>
          <p:cNvSpPr txBox="1"/>
          <p:nvPr/>
        </p:nvSpPr>
        <p:spPr>
          <a:xfrm>
            <a:off x="8534399" y="3744685"/>
            <a:ext cx="366032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800" dirty="0">
                <a:cs typeface="Calibri"/>
              </a:rPr>
              <a:t>Some antibiotics have anti-inflammatory effects, mainly macrolide.  This can reduce the discomfort from an infection even if it is a viral infection. </a:t>
            </a:r>
            <a:endParaRPr lang="en-US" sz="2800">
              <a:cs typeface="Calibri"/>
            </a:endParaRPr>
          </a:p>
        </p:txBody>
      </p:sp>
    </p:spTree>
    <p:extLst>
      <p:ext uri="{BB962C8B-B14F-4D97-AF65-F5344CB8AC3E}">
        <p14:creationId xmlns:p14="http://schemas.microsoft.com/office/powerpoint/2010/main" val="1249744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826B-336E-58E5-1D2E-8255818C7E82}"/>
              </a:ext>
            </a:extLst>
          </p:cNvPr>
          <p:cNvSpPr>
            <a:spLocks noGrp="1"/>
          </p:cNvSpPr>
          <p:nvPr>
            <p:ph type="title"/>
          </p:nvPr>
        </p:nvSpPr>
        <p:spPr>
          <a:xfrm>
            <a:off x="622074" y="1"/>
            <a:ext cx="3986665" cy="2699657"/>
          </a:xfrm>
        </p:spPr>
        <p:txBody>
          <a:bodyPr>
            <a:normAutofit fontScale="90000"/>
          </a:bodyPr>
          <a:lstStyle/>
          <a:p>
            <a:r>
              <a:rPr lang="en-US" sz="2800" dirty="0">
                <a:cs typeface="Calibri Light"/>
              </a:rPr>
              <a:t>Fear of not getting better quickly </a:t>
            </a:r>
            <a:br>
              <a:rPr lang="en-US" sz="2800" dirty="0">
                <a:cs typeface="Calibri Light"/>
              </a:rPr>
            </a:br>
            <a:r>
              <a:rPr lang="en-US" sz="2800" dirty="0">
                <a:cs typeface="Calibri Light"/>
              </a:rPr>
              <a:t>Fear of worsening illness</a:t>
            </a:r>
            <a:br>
              <a:rPr lang="en-US" sz="2800" dirty="0">
                <a:cs typeface="Calibri Light"/>
              </a:rPr>
            </a:br>
            <a:r>
              <a:rPr lang="en-US" sz="2800" dirty="0">
                <a:cs typeface="Calibri Light"/>
              </a:rPr>
              <a:t>Fear of missing work/ school/ family get togethers/ travel/ meetings/ etc. </a:t>
            </a:r>
            <a:endParaRPr lang="en-US" sz="2800">
              <a:cs typeface="Calibri Light"/>
            </a:endParaRPr>
          </a:p>
        </p:txBody>
      </p:sp>
      <p:pic>
        <p:nvPicPr>
          <p:cNvPr id="5" name="Content Placeholder 4" descr="A cartoon of a person with many hands&#10;&#10;Description automatically generated">
            <a:extLst>
              <a:ext uri="{FF2B5EF4-FFF2-40B4-BE49-F238E27FC236}">
                <a16:creationId xmlns:a16="http://schemas.microsoft.com/office/drawing/2014/main" id="{E7D68A10-3D46-FDD6-60FE-DCA76C7EBA6D}"/>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6169216" y="1324165"/>
            <a:ext cx="4200144" cy="4200144"/>
          </a:xfrm>
        </p:spPr>
      </p:pic>
      <p:sp>
        <p:nvSpPr>
          <p:cNvPr id="4" name="Text Placeholder 3">
            <a:extLst>
              <a:ext uri="{FF2B5EF4-FFF2-40B4-BE49-F238E27FC236}">
                <a16:creationId xmlns:a16="http://schemas.microsoft.com/office/drawing/2014/main" id="{593EBE98-5721-3676-E9B6-3D8AADC3F750}"/>
              </a:ext>
            </a:extLst>
          </p:cNvPr>
          <p:cNvSpPr>
            <a:spLocks noGrp="1"/>
          </p:cNvSpPr>
          <p:nvPr>
            <p:ph type="body" sz="half" idx="2"/>
          </p:nvPr>
        </p:nvSpPr>
        <p:spPr>
          <a:xfrm>
            <a:off x="839788" y="2830285"/>
            <a:ext cx="3932237" cy="3027818"/>
          </a:xfrm>
        </p:spPr>
        <p:txBody>
          <a:bodyPr vert="horz" lIns="91440" tIns="45720" rIns="91440" bIns="45720" rtlCol="0" anchor="t">
            <a:normAutofit/>
          </a:bodyPr>
          <a:lstStyle/>
          <a:p>
            <a:r>
              <a:rPr lang="en-US" sz="2800" dirty="0">
                <a:cs typeface="Calibri"/>
              </a:rPr>
              <a:t>Fear of spreading illness to others like family members or co-workers. </a:t>
            </a:r>
            <a:endParaRPr lang="en-US" dirty="0"/>
          </a:p>
          <a:p>
            <a:r>
              <a:rPr lang="en-US" sz="2800" dirty="0">
                <a:cs typeface="Calibri"/>
              </a:rPr>
              <a:t>No time for illness.  "I don't have time to be sick".  </a:t>
            </a:r>
            <a:endParaRPr lang="en-US"/>
          </a:p>
        </p:txBody>
      </p:sp>
      <p:sp>
        <p:nvSpPr>
          <p:cNvPr id="6" name="TextBox 5">
            <a:extLst>
              <a:ext uri="{FF2B5EF4-FFF2-40B4-BE49-F238E27FC236}">
                <a16:creationId xmlns:a16="http://schemas.microsoft.com/office/drawing/2014/main" id="{3B614131-C0EA-440A-69B6-3A8041F6B647}"/>
              </a:ext>
            </a:extLst>
          </p:cNvPr>
          <p:cNvSpPr txBox="1"/>
          <p:nvPr/>
        </p:nvSpPr>
        <p:spPr>
          <a:xfrm>
            <a:off x="6169025" y="5524500"/>
            <a:ext cx="4200525" cy="317500"/>
          </a:xfrm>
          <a:prstGeom prst="rect">
            <a:avLst/>
          </a:prstGeom>
        </p:spPr>
        <p:txBody>
          <a:bodyPr>
            <a:normAutofit fontScale="77500" lnSpcReduction="20000"/>
          </a:bodyPr>
          <a:lstStyle/>
          <a:p>
            <a:r>
              <a:rPr lang="en-US"/>
              <a:t>ThePhoto by PhotoAuthor is licensed under CCYYSA.</a:t>
            </a:r>
          </a:p>
        </p:txBody>
      </p:sp>
    </p:spTree>
    <p:extLst>
      <p:ext uri="{BB962C8B-B14F-4D97-AF65-F5344CB8AC3E}">
        <p14:creationId xmlns:p14="http://schemas.microsoft.com/office/powerpoint/2010/main" val="4294917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71B827-1F46-8089-5FCB-106C198DE49D}"/>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1800"/>
              <a:t>Viral illness most of the time resolves even while taking an antibiotic that wasn't needed.  This confirms for the patient that they wouldn't have gotten better without it.  </a:t>
            </a:r>
            <a:br>
              <a:rPr lang="en-US" sz="1800"/>
            </a:br>
            <a:br>
              <a:rPr lang="en-US" sz="1800"/>
            </a:br>
            <a:r>
              <a:rPr lang="en-US" sz="1800"/>
              <a:t>Sense of security.  Patients feel more confident that their symptoms will resolve if they have an antibiotic "just in case it is a bacterial infection". </a:t>
            </a:r>
            <a:br>
              <a:rPr lang="en-US" sz="1800"/>
            </a:br>
            <a:br>
              <a:rPr lang="en-US" sz="1800"/>
            </a:br>
            <a:endParaRPr lang="en-US" sz="1800"/>
          </a:p>
        </p:txBody>
      </p:sp>
      <p:sp>
        <p:nvSpPr>
          <p:cNvPr id="2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91F2246-3087-3CCC-0134-E2551822D851}"/>
              </a:ext>
            </a:extLst>
          </p:cNvPr>
          <p:cNvPicPr>
            <a:picLocks noChangeAspect="1"/>
          </p:cNvPicPr>
          <p:nvPr/>
        </p:nvPicPr>
        <p:blipFill rotWithShape="1">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32567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4A06AC4B-DACE-8B2A-76A4-4510D8EC8509}"/>
              </a:ext>
            </a:extLst>
          </p:cNvPr>
          <p:cNvSpPr txBox="1"/>
          <p:nvPr/>
        </p:nvSpPr>
        <p:spPr>
          <a:xfrm>
            <a:off x="640080" y="1243013"/>
            <a:ext cx="3855720" cy="437197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600" b="1" kern="1200" dirty="0">
                <a:solidFill>
                  <a:schemeClr val="tx2"/>
                </a:solidFill>
                <a:latin typeface="+mj-lt"/>
                <a:ea typeface="+mj-ea"/>
                <a:cs typeface="+mj-cs"/>
              </a:rPr>
              <a:t>Barriers to Antibiotic Steward Ship</a:t>
            </a:r>
            <a:endParaRPr lang="en-US" sz="3600" kern="1200" dirty="0">
              <a:solidFill>
                <a:schemeClr val="tx2"/>
              </a:solidFill>
              <a:latin typeface="+mj-lt"/>
              <a:ea typeface="+mj-ea"/>
              <a:cs typeface="+mj-cs"/>
            </a:endParaRPr>
          </a:p>
        </p:txBody>
      </p:sp>
      <p:sp>
        <p:nvSpPr>
          <p:cNvPr id="3" name="TextBox 2">
            <a:extLst>
              <a:ext uri="{FF2B5EF4-FFF2-40B4-BE49-F238E27FC236}">
                <a16:creationId xmlns:a16="http://schemas.microsoft.com/office/drawing/2014/main" id="{9964834C-B7E7-1629-C6BA-C68250759ECA}"/>
              </a:ext>
            </a:extLst>
          </p:cNvPr>
          <p:cNvSpPr txBox="1"/>
          <p:nvPr/>
        </p:nvSpPr>
        <p:spPr>
          <a:xfrm>
            <a:off x="6172200" y="804672"/>
            <a:ext cx="5221224" cy="523036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sz="2400" b="0" i="0" dirty="0">
                <a:solidFill>
                  <a:schemeClr val="tx2"/>
                </a:solidFill>
              </a:rPr>
              <a:t>Individual behaviors and knowledge:</a:t>
            </a:r>
            <a:endParaRPr lang="en-US" sz="2400" dirty="0">
              <a:solidFill>
                <a:schemeClr val="tx2"/>
              </a:solidFill>
              <a:cs typeface="Calibri"/>
            </a:endParaRPr>
          </a:p>
          <a:p>
            <a:pPr>
              <a:lnSpc>
                <a:spcPct val="90000"/>
              </a:lnSpc>
              <a:spcAft>
                <a:spcPts val="600"/>
              </a:spcAft>
            </a:pPr>
            <a:endParaRPr lang="en-US" sz="2400" dirty="0">
              <a:solidFill>
                <a:schemeClr val="tx2"/>
              </a:solidFill>
            </a:endParaRPr>
          </a:p>
          <a:p>
            <a:pPr indent="-228600">
              <a:lnSpc>
                <a:spcPct val="90000"/>
              </a:lnSpc>
              <a:spcAft>
                <a:spcPts val="600"/>
              </a:spcAft>
              <a:buFont typeface="Arial" panose="020B0604020202020204" pitchFamily="34" charset="0"/>
              <a:buChar char="•"/>
            </a:pPr>
            <a:r>
              <a:rPr lang="en-US" b="0" i="0" dirty="0">
                <a:solidFill>
                  <a:schemeClr val="tx2"/>
                </a:solidFill>
              </a:rPr>
              <a:t>Patient pressure: Patients may pressure healthcare providers to prescribe antibiotics even if not medically necessary, due to fears of complications or simply wanting a quicker recovery.</a:t>
            </a:r>
            <a:endParaRPr lang="en-US" b="0" i="0" dirty="0">
              <a:solidFill>
                <a:schemeClr val="tx2"/>
              </a:solidFill>
              <a:cs typeface="Calibri"/>
            </a:endParaRPr>
          </a:p>
          <a:p>
            <a:pPr indent="-228600">
              <a:lnSpc>
                <a:spcPct val="90000"/>
              </a:lnSpc>
              <a:spcAft>
                <a:spcPts val="600"/>
              </a:spcAft>
              <a:buFont typeface="Arial" panose="020B0604020202020204" pitchFamily="34" charset="0"/>
              <a:buChar char="•"/>
            </a:pPr>
            <a:r>
              <a:rPr lang="en-US" b="0" i="0" dirty="0">
                <a:solidFill>
                  <a:schemeClr val="tx2"/>
                </a:solidFill>
              </a:rPr>
              <a:t>Lack of awareness: Both patients and healthcare professionals may not fully understand the potential dangers of antibiotic overuse and misuse, including the rise of antibiotic resistance.</a:t>
            </a:r>
            <a:endParaRPr lang="en-US" b="0" i="0" dirty="0">
              <a:solidFill>
                <a:schemeClr val="tx2"/>
              </a:solidFill>
              <a:cs typeface="Calibri"/>
            </a:endParaRPr>
          </a:p>
          <a:p>
            <a:pPr indent="-228600">
              <a:lnSpc>
                <a:spcPct val="90000"/>
              </a:lnSpc>
              <a:spcAft>
                <a:spcPts val="600"/>
              </a:spcAft>
              <a:buFont typeface="Arial" panose="020B0604020202020204" pitchFamily="34" charset="0"/>
              <a:buChar char="•"/>
            </a:pPr>
            <a:r>
              <a:rPr lang="en-US" b="0" i="0" dirty="0">
                <a:solidFill>
                  <a:schemeClr val="tx2"/>
                </a:solidFill>
              </a:rPr>
              <a:t>Self-medication: Over-the-counter availability of some antibiotics in some countries can lead to self-medication for minor infections, further contributing to overuse.</a:t>
            </a:r>
            <a:endParaRPr lang="en-US" dirty="0">
              <a:solidFill>
                <a:schemeClr val="tx2"/>
              </a:solidFill>
              <a:cs typeface="Calibri"/>
            </a:endParaRPr>
          </a:p>
        </p:txBody>
      </p:sp>
    </p:spTree>
    <p:extLst>
      <p:ext uri="{BB962C8B-B14F-4D97-AF65-F5344CB8AC3E}">
        <p14:creationId xmlns:p14="http://schemas.microsoft.com/office/powerpoint/2010/main" val="423130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5372647-A1EB-1DC0-2169-8D3CFD2A1FE4}"/>
              </a:ext>
            </a:extLst>
          </p:cNvPr>
          <p:cNvSpPr txBox="1"/>
          <p:nvPr/>
        </p:nvSpPr>
        <p:spPr>
          <a:xfrm>
            <a:off x="4810259" y="649480"/>
            <a:ext cx="6555347" cy="554604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b="0" i="0"/>
              <a:t>Healthcare system factors:</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b="0" i="0"/>
              <a:t>Diagnostic limitations: Delays or inaccuracies in diagnostic tests can lead to unnecessary antibiotic use as a precaution until a clearer diagnosis is available.</a:t>
            </a:r>
          </a:p>
          <a:p>
            <a:pPr indent="-228600">
              <a:lnSpc>
                <a:spcPct val="90000"/>
              </a:lnSpc>
              <a:spcAft>
                <a:spcPts val="600"/>
              </a:spcAft>
              <a:buFont typeface="Arial" panose="020B0604020202020204" pitchFamily="34" charset="0"/>
              <a:buChar char="•"/>
            </a:pPr>
            <a:r>
              <a:rPr lang="en-US" sz="2000" b="0" i="0"/>
              <a:t>Work pressures: Time constraints and heavy workloads on healthcare providers can increase the likelihood of quick antibiotic prescriptions without thorough diagnosis or evaluation.</a:t>
            </a:r>
          </a:p>
          <a:p>
            <a:pPr indent="-228600">
              <a:lnSpc>
                <a:spcPct val="90000"/>
              </a:lnSpc>
              <a:spcAft>
                <a:spcPts val="600"/>
              </a:spcAft>
              <a:buFont typeface="Arial" panose="020B0604020202020204" pitchFamily="34" charset="0"/>
              <a:buChar char="•"/>
            </a:pPr>
            <a:r>
              <a:rPr lang="en-US" sz="2000" b="0" i="0"/>
              <a:t>Financial incentives: In some healthcare systems, financial incentives for providers may inadvertently encourage unnecessary antibiotic use.</a:t>
            </a:r>
          </a:p>
          <a:p>
            <a:pPr indent="-228600">
              <a:lnSpc>
                <a:spcPct val="90000"/>
              </a:lnSpc>
              <a:spcAft>
                <a:spcPts val="600"/>
              </a:spcAft>
              <a:buFont typeface="Arial" panose="020B0604020202020204" pitchFamily="34" charset="0"/>
              <a:buChar char="•"/>
            </a:pPr>
            <a:r>
              <a:rPr lang="en-US" sz="2000" b="0" i="0"/>
              <a:t>Lack of resources: Limited access to proper diagnostic tools, antimicrobial stewardship programs, and educational resources for healthcare professionals can hinder effective implementation.</a:t>
            </a:r>
            <a:endParaRPr lang="en-US" sz="2000"/>
          </a:p>
        </p:txBody>
      </p:sp>
    </p:spTree>
    <p:extLst>
      <p:ext uri="{BB962C8B-B14F-4D97-AF65-F5344CB8AC3E}">
        <p14:creationId xmlns:p14="http://schemas.microsoft.com/office/powerpoint/2010/main" val="2098795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unopened pill packets">
            <a:extLst>
              <a:ext uri="{FF2B5EF4-FFF2-40B4-BE49-F238E27FC236}">
                <a16:creationId xmlns:a16="http://schemas.microsoft.com/office/drawing/2014/main" id="{C7420062-2CCE-5071-09FE-866C4B1DFFAF}"/>
              </a:ext>
            </a:extLst>
          </p:cNvPr>
          <p:cNvPicPr>
            <a:picLocks noChangeAspect="1"/>
          </p:cNvPicPr>
          <p:nvPr/>
        </p:nvPicPr>
        <p:blipFill rotWithShape="1">
          <a:blip r:embed="rId2"/>
          <a:srcRect l="3718" r="3539" b="-6"/>
          <a:stretch/>
        </p:blipFill>
        <p:spPr>
          <a:xfrm>
            <a:off x="1"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7A44977-3B2E-82E3-08A9-6F65F02AC487}"/>
              </a:ext>
            </a:extLst>
          </p:cNvPr>
          <p:cNvSpPr txBox="1"/>
          <p:nvPr/>
        </p:nvSpPr>
        <p:spPr>
          <a:xfrm>
            <a:off x="7738439" y="627173"/>
            <a:ext cx="4312046" cy="560421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r>
              <a:rPr lang="en-US" sz="2400" b="0" i="0" dirty="0"/>
              <a:t>Societal and cultural factors:</a:t>
            </a:r>
            <a:endParaRPr lang="en-US" sz="2400" b="0" i="0">
              <a:cs typeface="Calibri"/>
            </a:endParaRPr>
          </a:p>
          <a:p>
            <a:pPr>
              <a:lnSpc>
                <a:spcPct val="90000"/>
              </a:lnSpc>
              <a:spcAft>
                <a:spcPts val="600"/>
              </a:spcAft>
            </a:pPr>
            <a:endParaRPr lang="en-US" sz="2400" dirty="0">
              <a:cs typeface="Calibri" panose="020F0502020204030204"/>
            </a:endParaRPr>
          </a:p>
          <a:p>
            <a:pPr indent="-228600">
              <a:lnSpc>
                <a:spcPct val="90000"/>
              </a:lnSpc>
              <a:spcAft>
                <a:spcPts val="600"/>
              </a:spcAft>
              <a:buFont typeface="Arial" panose="020B0604020202020204" pitchFamily="34" charset="0"/>
              <a:buChar char="•"/>
            </a:pPr>
            <a:r>
              <a:rPr lang="en-US" sz="2000" b="0" i="0" dirty="0"/>
              <a:t>Public expectations: Societal expectations of rapid recovery and fear of infections can contribute to pressure for antibiotic use.</a:t>
            </a:r>
            <a:endParaRPr lang="en-US" sz="2000" b="0" i="0">
              <a:cs typeface="Calibri"/>
            </a:endParaRPr>
          </a:p>
          <a:p>
            <a:pPr indent="-228600">
              <a:lnSpc>
                <a:spcPct val="90000"/>
              </a:lnSpc>
              <a:spcAft>
                <a:spcPts val="600"/>
              </a:spcAft>
              <a:buFont typeface="Arial" panose="020B0604020202020204" pitchFamily="34" charset="0"/>
              <a:buChar char="•"/>
            </a:pPr>
            <a:r>
              <a:rPr lang="en-US" sz="2000" b="0" i="0" dirty="0"/>
              <a:t>Misinformation and stigma: Myths and misconceptions about antibiotics, like their effectiveness against viral infections, can lead to inappropriate use.</a:t>
            </a:r>
            <a:endParaRPr lang="en-US" sz="2000" b="0" i="0">
              <a:cs typeface="Calibri"/>
            </a:endParaRPr>
          </a:p>
          <a:p>
            <a:pPr indent="-228600">
              <a:lnSpc>
                <a:spcPct val="90000"/>
              </a:lnSpc>
              <a:spcAft>
                <a:spcPts val="600"/>
              </a:spcAft>
              <a:buFont typeface="Arial" panose="020B0604020202020204" pitchFamily="34" charset="0"/>
              <a:buChar char="•"/>
            </a:pPr>
            <a:r>
              <a:rPr lang="en-US" sz="2000" b="0" i="0" dirty="0"/>
              <a:t>Antibiotic availability: Easy access to antibiotics in some countries through pharmacies or informal channels can contribute to overuse and misuse.</a:t>
            </a:r>
            <a:endParaRPr lang="en-US" sz="2000">
              <a:cs typeface="Calibri"/>
            </a:endParaRPr>
          </a:p>
        </p:txBody>
      </p:sp>
    </p:spTree>
    <p:extLst>
      <p:ext uri="{BB962C8B-B14F-4D97-AF65-F5344CB8AC3E}">
        <p14:creationId xmlns:p14="http://schemas.microsoft.com/office/powerpoint/2010/main" val="3924470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esk with stethoscope and computer keyboard">
            <a:extLst>
              <a:ext uri="{FF2B5EF4-FFF2-40B4-BE49-F238E27FC236}">
                <a16:creationId xmlns:a16="http://schemas.microsoft.com/office/drawing/2014/main" id="{F5981B1A-C0DE-FBCF-5858-63848A0EED38}"/>
              </a:ext>
            </a:extLst>
          </p:cNvPr>
          <p:cNvPicPr>
            <a:picLocks noChangeAspect="1"/>
          </p:cNvPicPr>
          <p:nvPr/>
        </p:nvPicPr>
        <p:blipFill rotWithShape="1">
          <a:blip r:embed="rId2"/>
          <a:srcRect l="5886" r="4" b="4"/>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4EA5E93-9268-4D5C-7AF1-6912C6C86E77}"/>
              </a:ext>
            </a:extLst>
          </p:cNvPr>
          <p:cNvSpPr txBox="1"/>
          <p:nvPr/>
        </p:nvSpPr>
        <p:spPr>
          <a:xfrm>
            <a:off x="216410" y="234496"/>
            <a:ext cx="3822189" cy="189991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b="1">
                <a:latin typeface="+mj-lt"/>
                <a:ea typeface="+mj-ea"/>
                <a:cs typeface="+mj-cs"/>
              </a:rPr>
              <a:t>How can we improve antibiotic stewardship?</a:t>
            </a:r>
          </a:p>
        </p:txBody>
      </p:sp>
      <p:sp>
        <p:nvSpPr>
          <p:cNvPr id="3" name="TextBox 2">
            <a:extLst>
              <a:ext uri="{FF2B5EF4-FFF2-40B4-BE49-F238E27FC236}">
                <a16:creationId xmlns:a16="http://schemas.microsoft.com/office/drawing/2014/main" id="{DC04BED3-5D8A-0800-4C1E-AF77761B30B9}"/>
              </a:ext>
            </a:extLst>
          </p:cNvPr>
          <p:cNvSpPr txBox="1"/>
          <p:nvPr/>
        </p:nvSpPr>
        <p:spPr>
          <a:xfrm>
            <a:off x="8152096" y="529201"/>
            <a:ext cx="3822189" cy="3361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t>It starts with a commitment to do what's right by the individual prescriber, the staff,  and the organization as a whole.</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p:txBody>
      </p:sp>
      <p:sp>
        <p:nvSpPr>
          <p:cNvPr id="4" name="TextBox 3">
            <a:extLst>
              <a:ext uri="{FF2B5EF4-FFF2-40B4-BE49-F238E27FC236}">
                <a16:creationId xmlns:a16="http://schemas.microsoft.com/office/drawing/2014/main" id="{3FCB5ECE-D92E-C448-7B19-6109ECFEAA5E}"/>
              </a:ext>
            </a:extLst>
          </p:cNvPr>
          <p:cNvSpPr txBox="1"/>
          <p:nvPr/>
        </p:nvSpPr>
        <p:spPr>
          <a:xfrm>
            <a:off x="489856" y="2816678"/>
            <a:ext cx="3633107"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000" dirty="0">
                <a:cs typeface="Calibri"/>
              </a:rPr>
              <a:t>Individual prescriber:</a:t>
            </a:r>
          </a:p>
          <a:p>
            <a:pPr>
              <a:spcAft>
                <a:spcPts val="600"/>
              </a:spcAft>
            </a:pPr>
            <a:endParaRPr lang="en-US" sz="2000">
              <a:cs typeface="Calibri"/>
            </a:endParaRPr>
          </a:p>
          <a:p>
            <a:pPr>
              <a:spcAft>
                <a:spcPts val="600"/>
              </a:spcAft>
            </a:pPr>
            <a:r>
              <a:rPr lang="en-US" sz="2000" dirty="0">
                <a:cs typeface="Calibri"/>
              </a:rPr>
              <a:t>Commitment to reduce antibiotic use for the safety of the patient and the population.  Commitment to educate patients about the dangers of overuse of antibiotics and reasons they aren't always necessary for resolution of illness </a:t>
            </a:r>
            <a:endParaRPr lang="en-US" sz="2000">
              <a:cs typeface="Calibri"/>
            </a:endParaRPr>
          </a:p>
        </p:txBody>
      </p:sp>
      <p:sp>
        <p:nvSpPr>
          <p:cNvPr id="5" name="TextBox 4">
            <a:extLst>
              <a:ext uri="{FF2B5EF4-FFF2-40B4-BE49-F238E27FC236}">
                <a16:creationId xmlns:a16="http://schemas.microsoft.com/office/drawing/2014/main" id="{92BD6F4D-57BD-EA10-BA7B-3A6BCD64F87A}"/>
              </a:ext>
            </a:extLst>
          </p:cNvPr>
          <p:cNvSpPr txBox="1"/>
          <p:nvPr/>
        </p:nvSpPr>
        <p:spPr>
          <a:xfrm>
            <a:off x="4571999" y="2816678"/>
            <a:ext cx="3537857"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000" dirty="0">
                <a:cs typeface="Calibri"/>
              </a:rPr>
              <a:t>Staff:</a:t>
            </a:r>
          </a:p>
          <a:p>
            <a:pPr>
              <a:spcAft>
                <a:spcPts val="600"/>
              </a:spcAft>
            </a:pPr>
            <a:endParaRPr lang="en-US" sz="2000">
              <a:cs typeface="Calibri"/>
            </a:endParaRPr>
          </a:p>
          <a:p>
            <a:pPr>
              <a:spcAft>
                <a:spcPts val="600"/>
              </a:spcAft>
            </a:pPr>
            <a:r>
              <a:rPr lang="en-US" sz="2000" dirty="0">
                <a:cs typeface="Calibri"/>
              </a:rPr>
              <a:t>Commitment to educate patients about the dangers of overuse of antibiotics  and support prescribers in their decision making by reassuring the patient that time may be needed for the illness to resolve without antibiotic use</a:t>
            </a:r>
            <a:endParaRPr lang="en-US" sz="2000">
              <a:cs typeface="Calibri"/>
            </a:endParaRPr>
          </a:p>
          <a:p>
            <a:pPr>
              <a:spcAft>
                <a:spcPts val="600"/>
              </a:spcAft>
            </a:pPr>
            <a:endParaRPr lang="en-US" sz="2000">
              <a:cs typeface="Calibri"/>
            </a:endParaRPr>
          </a:p>
          <a:p>
            <a:pPr>
              <a:spcAft>
                <a:spcPts val="600"/>
              </a:spcAft>
            </a:pPr>
            <a:endParaRPr lang="en-US" sz="2000">
              <a:cs typeface="Calibri"/>
            </a:endParaRPr>
          </a:p>
        </p:txBody>
      </p:sp>
      <p:sp>
        <p:nvSpPr>
          <p:cNvPr id="7" name="TextBox 6">
            <a:extLst>
              <a:ext uri="{FF2B5EF4-FFF2-40B4-BE49-F238E27FC236}">
                <a16:creationId xmlns:a16="http://schemas.microsoft.com/office/drawing/2014/main" id="{C1A1F513-650D-8CE6-A1E4-5C390EA418E9}"/>
              </a:ext>
            </a:extLst>
          </p:cNvPr>
          <p:cNvSpPr txBox="1"/>
          <p:nvPr/>
        </p:nvSpPr>
        <p:spPr>
          <a:xfrm>
            <a:off x="8109858" y="2726871"/>
            <a:ext cx="3701142" cy="37087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000" dirty="0">
                <a:cs typeface="Calibri"/>
              </a:rPr>
              <a:t>Organization: </a:t>
            </a:r>
          </a:p>
          <a:p>
            <a:pPr>
              <a:spcAft>
                <a:spcPts val="600"/>
              </a:spcAft>
            </a:pPr>
            <a:endParaRPr lang="en-US" sz="2000">
              <a:cs typeface="Calibri"/>
            </a:endParaRPr>
          </a:p>
          <a:p>
            <a:pPr>
              <a:spcAft>
                <a:spcPts val="600"/>
              </a:spcAft>
            </a:pPr>
            <a:r>
              <a:rPr lang="en-US" sz="2000" dirty="0">
                <a:cs typeface="Calibri"/>
              </a:rPr>
              <a:t>Commitment to support the prescriber with education for patients on the dangers of overuse of antibiotics.  </a:t>
            </a:r>
          </a:p>
          <a:p>
            <a:pPr>
              <a:spcAft>
                <a:spcPts val="600"/>
              </a:spcAft>
            </a:pPr>
            <a:r>
              <a:rPr lang="en-US" sz="2000" dirty="0">
                <a:cs typeface="Calibri"/>
              </a:rPr>
              <a:t>Commitment to support providers in their decision to not prescribe antibiotics when unnecessary.  Understanding negative reviews. </a:t>
            </a:r>
            <a:endParaRPr lang="en-US" sz="2000">
              <a:cs typeface="Calibri"/>
            </a:endParaRPr>
          </a:p>
        </p:txBody>
      </p:sp>
    </p:spTree>
    <p:extLst>
      <p:ext uri="{BB962C8B-B14F-4D97-AF65-F5344CB8AC3E}">
        <p14:creationId xmlns:p14="http://schemas.microsoft.com/office/powerpoint/2010/main" val="198135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E7BD8B-AB54-6C13-0873-0B57F92E7B68}"/>
              </a:ext>
            </a:extLst>
          </p:cNvPr>
          <p:cNvSpPr txBox="1"/>
          <p:nvPr/>
        </p:nvSpPr>
        <p:spPr>
          <a:xfrm>
            <a:off x="1197429" y="468085"/>
            <a:ext cx="9808028"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2400" dirty="0">
                <a:solidFill>
                  <a:srgbClr val="1F1F1F"/>
                </a:solidFill>
                <a:latin typeface="Google Sans"/>
              </a:rPr>
              <a:t>Education and awareness campaigns: Educating both healthcare professionals and the public about antibiotic resistance, responsible use, and alternative treatment options.</a:t>
            </a:r>
          </a:p>
          <a:p>
            <a:pPr>
              <a:buChar char="•"/>
            </a:pPr>
            <a:r>
              <a:rPr lang="en-US" sz="2400" dirty="0">
                <a:solidFill>
                  <a:srgbClr val="1F1F1F"/>
                </a:solidFill>
                <a:latin typeface="Google Sans"/>
              </a:rPr>
              <a:t>Improved diagnostic tools and practices: Investing in rapid and accurate diagnostics to reduce reliance on antibiotics for unconfirmed infections.</a:t>
            </a:r>
          </a:p>
          <a:p>
            <a:pPr>
              <a:buChar char="•"/>
            </a:pPr>
            <a:r>
              <a:rPr lang="en-US" sz="2400" dirty="0">
                <a:solidFill>
                  <a:srgbClr val="1F1F1F"/>
                </a:solidFill>
                <a:latin typeface="Google Sans"/>
              </a:rPr>
              <a:t>Development and implementation of effective antibiotic stewardship programs: These programs can provide tools, guidelines, and support for healthcare professionals to optimize antibiotic use.</a:t>
            </a:r>
          </a:p>
          <a:p>
            <a:pPr>
              <a:buChar char="•"/>
            </a:pPr>
            <a:r>
              <a:rPr lang="en-US" sz="2400" dirty="0">
                <a:solidFill>
                  <a:srgbClr val="1F1F1F"/>
                </a:solidFill>
                <a:latin typeface="Google Sans"/>
              </a:rPr>
              <a:t>Regulatory measures: Implementing regulations to restrict unnecessary antibiotic use in specific contexts, such as animal agriculture.</a:t>
            </a:r>
          </a:p>
          <a:p>
            <a:pPr>
              <a:buChar char="•"/>
            </a:pPr>
            <a:r>
              <a:rPr lang="en-US" sz="2400" dirty="0">
                <a:solidFill>
                  <a:srgbClr val="1F1F1F"/>
                </a:solidFill>
                <a:latin typeface="Google Sans"/>
              </a:rPr>
              <a:t>Addressing financial incentives: Ensuring healthcare systems don't reward practices that encourage overprescribing of antibiotics.</a:t>
            </a:r>
          </a:p>
          <a:p>
            <a:pPr>
              <a:buChar char="•"/>
            </a:pPr>
            <a:r>
              <a:rPr lang="en-US" sz="2400" dirty="0">
                <a:solidFill>
                  <a:srgbClr val="1F1F1F"/>
                </a:solidFill>
                <a:latin typeface="Google Sans"/>
              </a:rPr>
              <a:t>Combating misinformation and stigma: Providing accurate and accessible information about antibiotics and antibiotic resistance to counter myths and misconceptions.</a:t>
            </a:r>
          </a:p>
        </p:txBody>
      </p:sp>
    </p:spTree>
    <p:extLst>
      <p:ext uri="{BB962C8B-B14F-4D97-AF65-F5344CB8AC3E}">
        <p14:creationId xmlns:p14="http://schemas.microsoft.com/office/powerpoint/2010/main" val="1817949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05BAA4-F01C-6A1A-4C52-54A05530A79C}"/>
              </a:ext>
            </a:extLst>
          </p:cNvPr>
          <p:cNvSpPr txBox="1"/>
          <p:nvPr/>
        </p:nvSpPr>
        <p:spPr>
          <a:xfrm>
            <a:off x="884464" y="544286"/>
            <a:ext cx="107496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cs typeface="Calibri"/>
              </a:rPr>
              <a:t>The 5 Ds of antibiotic stewardship</a:t>
            </a:r>
            <a:endParaRPr lang="en-US"/>
          </a:p>
        </p:txBody>
      </p:sp>
      <p:sp>
        <p:nvSpPr>
          <p:cNvPr id="4" name="TextBox 3">
            <a:extLst>
              <a:ext uri="{FF2B5EF4-FFF2-40B4-BE49-F238E27FC236}">
                <a16:creationId xmlns:a16="http://schemas.microsoft.com/office/drawing/2014/main" id="{A85630F4-6219-3EC4-79C1-FCB704CF9C0A}"/>
              </a:ext>
            </a:extLst>
          </p:cNvPr>
          <p:cNvSpPr txBox="1"/>
          <p:nvPr/>
        </p:nvSpPr>
        <p:spPr>
          <a:xfrm>
            <a:off x="557892" y="1496785"/>
            <a:ext cx="823232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cs typeface="Calibri"/>
              </a:rPr>
              <a:t>Diagnosis</a:t>
            </a:r>
          </a:p>
          <a:p>
            <a:r>
              <a:rPr lang="en-US" sz="3200" dirty="0">
                <a:cs typeface="Calibri"/>
              </a:rPr>
              <a:t>Drug</a:t>
            </a:r>
          </a:p>
          <a:p>
            <a:r>
              <a:rPr lang="en-US" sz="3200" dirty="0">
                <a:cs typeface="Calibri"/>
              </a:rPr>
              <a:t>Dose</a:t>
            </a:r>
            <a:br>
              <a:rPr lang="en-US" sz="3200" dirty="0">
                <a:cs typeface="Calibri"/>
              </a:rPr>
            </a:br>
            <a:r>
              <a:rPr lang="en-US" sz="3200" dirty="0">
                <a:cs typeface="Calibri"/>
              </a:rPr>
              <a:t>Duration</a:t>
            </a:r>
          </a:p>
          <a:p>
            <a:r>
              <a:rPr lang="en-US" sz="3200" dirty="0">
                <a:cs typeface="Calibri"/>
              </a:rPr>
              <a:t>De-escalation</a:t>
            </a:r>
          </a:p>
        </p:txBody>
      </p:sp>
      <p:pic>
        <p:nvPicPr>
          <p:cNvPr id="5" name="Picture 4" descr="Close-up of various pills and capsules&#10;&#10;Description automatically generated">
            <a:extLst>
              <a:ext uri="{FF2B5EF4-FFF2-40B4-BE49-F238E27FC236}">
                <a16:creationId xmlns:a16="http://schemas.microsoft.com/office/drawing/2014/main" id="{D37CC12B-4DE5-2310-D1E7-C091E6B3DC1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640536" y="1802946"/>
            <a:ext cx="2857500" cy="1771650"/>
          </a:xfrm>
          <a:prstGeom prst="rect">
            <a:avLst/>
          </a:prstGeom>
        </p:spPr>
      </p:pic>
      <p:sp>
        <p:nvSpPr>
          <p:cNvPr id="6" name="TextBox 5">
            <a:extLst>
              <a:ext uri="{FF2B5EF4-FFF2-40B4-BE49-F238E27FC236}">
                <a16:creationId xmlns:a16="http://schemas.microsoft.com/office/drawing/2014/main" id="{354436E3-AE69-103C-8A0E-ED5B582CCBC5}"/>
              </a:ext>
            </a:extLst>
          </p:cNvPr>
          <p:cNvSpPr txBox="1"/>
          <p:nvPr/>
        </p:nvSpPr>
        <p:spPr>
          <a:xfrm>
            <a:off x="8694965" y="3433082"/>
            <a:ext cx="2857500" cy="393700"/>
          </a:xfrm>
          <a:prstGeom prst="rect">
            <a:avLst/>
          </a:prstGeom>
        </p:spPr>
        <p:txBody>
          <a:bodyPr>
            <a:normAutofit fontScale="62500" lnSpcReduction="20000"/>
          </a:bodyPr>
          <a:lstStyle/>
          <a:p>
            <a:r>
              <a:rPr lang="en-US"/>
              <a:t>ThePhoto by PhotoAuthor is licensed under CCYYSA.</a:t>
            </a:r>
          </a:p>
        </p:txBody>
      </p:sp>
      <p:sp>
        <p:nvSpPr>
          <p:cNvPr id="8" name="TextBox 7">
            <a:extLst>
              <a:ext uri="{FF2B5EF4-FFF2-40B4-BE49-F238E27FC236}">
                <a16:creationId xmlns:a16="http://schemas.microsoft.com/office/drawing/2014/main" id="{92491553-DD83-C73C-4A8E-433B38DFC5AE}"/>
              </a:ext>
            </a:extLst>
          </p:cNvPr>
          <p:cNvSpPr txBox="1"/>
          <p:nvPr/>
        </p:nvSpPr>
        <p:spPr>
          <a:xfrm>
            <a:off x="571499" y="4150178"/>
            <a:ext cx="1099457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Diagnosis:  </a:t>
            </a:r>
          </a:p>
          <a:p>
            <a:r>
              <a:rPr lang="en-US" sz="2000">
                <a:solidFill>
                  <a:srgbClr val="1F1F1F"/>
                </a:solidFill>
                <a:cs typeface="Calibri"/>
              </a:rPr>
              <a:t>Ensuring an accurate diagnosis is crucial before prescribing antibiotics. This involves conducting proper clinical evaluations, utilizing appropriate diagnostic tests, and avoiding presumptive antibiotic use based solely on symptoms.</a:t>
            </a:r>
          </a:p>
          <a:p>
            <a:endParaRPr lang="en-US" sz="2000" dirty="0">
              <a:cs typeface="Calibri"/>
            </a:endParaRPr>
          </a:p>
        </p:txBody>
      </p:sp>
    </p:spTree>
    <p:extLst>
      <p:ext uri="{BB962C8B-B14F-4D97-AF65-F5344CB8AC3E}">
        <p14:creationId xmlns:p14="http://schemas.microsoft.com/office/powerpoint/2010/main" val="413899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450B9F-CC4B-154A-2246-7E987106FB63}"/>
              </a:ext>
            </a:extLst>
          </p:cNvPr>
          <p:cNvSpPr txBox="1"/>
          <p:nvPr/>
        </p:nvSpPr>
        <p:spPr>
          <a:xfrm>
            <a:off x="372783" y="425236"/>
            <a:ext cx="4434721" cy="371042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solidFill>
                  <a:schemeClr val="tx1">
                    <a:alpha val="80000"/>
                  </a:schemeClr>
                </a:solidFill>
              </a:rPr>
              <a:t>Drugs: </a:t>
            </a:r>
          </a:p>
          <a:p>
            <a:pPr indent="-228600">
              <a:lnSpc>
                <a:spcPct val="90000"/>
              </a:lnSpc>
              <a:spcAft>
                <a:spcPts val="600"/>
              </a:spcAft>
              <a:buFont typeface="Arial" panose="020B0604020202020204" pitchFamily="34" charset="0"/>
              <a:buChar char="•"/>
            </a:pPr>
            <a:r>
              <a:rPr lang="en-US" sz="2000">
                <a:solidFill>
                  <a:schemeClr val="tx1">
                    <a:alpha val="80000"/>
                  </a:schemeClr>
                </a:solidFill>
              </a:rPr>
              <a:t>Selecting the right antibiotic for the specific type of infection is essential. Factors like the suspected or confirmed pathogen, local resistance patterns, and patient allergies or intolerances must be considered. Narrow-spectrum antibiotics should be preferred over broad-spectrum whenever possible. </a:t>
            </a: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D58ECF0-0FAC-2B1F-FBB5-C3C3719539E5}"/>
              </a:ext>
            </a:extLst>
          </p:cNvPr>
          <p:cNvSpPr txBox="1"/>
          <p:nvPr/>
        </p:nvSpPr>
        <p:spPr>
          <a:xfrm>
            <a:off x="6015915" y="794013"/>
            <a:ext cx="5221625" cy="23237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94360">
              <a:spcAft>
                <a:spcPts val="600"/>
              </a:spcAft>
            </a:pPr>
            <a:r>
              <a:rPr lang="en-US" sz="2000" kern="1200" dirty="0">
                <a:latin typeface="+mn-lt"/>
                <a:ea typeface="+mn-ea"/>
                <a:cs typeface="Calibri"/>
              </a:rPr>
              <a:t>Dose:  </a:t>
            </a:r>
            <a:endParaRPr lang="en-US" sz="2000" kern="1200" dirty="0">
              <a:latin typeface="+mn-lt"/>
              <a:cs typeface="Calibri"/>
            </a:endParaRPr>
          </a:p>
          <a:p>
            <a:pPr defTabSz="594360">
              <a:spcAft>
                <a:spcPts val="600"/>
              </a:spcAft>
            </a:pPr>
            <a:r>
              <a:rPr lang="en-US" sz="2000" kern="1200" dirty="0">
                <a:solidFill>
                  <a:srgbClr val="1F1F1F"/>
                </a:solidFill>
                <a:latin typeface="+mn-lt"/>
                <a:ea typeface="+mn-ea"/>
                <a:cs typeface="Calibri"/>
              </a:rPr>
              <a:t>Prescribing the correct dose of the chosen antibiotic is key to effective treatment and minimizing side effects. Factors like patient age, weight, kidney function, and the severity of infection play a role in determining the appropriate dosage.</a:t>
            </a:r>
            <a:endParaRPr lang="en-US" sz="2000" dirty="0">
              <a:solidFill>
                <a:srgbClr val="1F1F1F"/>
              </a:solidFill>
              <a:cs typeface="Calibri"/>
            </a:endParaRPr>
          </a:p>
        </p:txBody>
      </p:sp>
      <p:sp>
        <p:nvSpPr>
          <p:cNvPr id="5" name="TextBox 4">
            <a:extLst>
              <a:ext uri="{FF2B5EF4-FFF2-40B4-BE49-F238E27FC236}">
                <a16:creationId xmlns:a16="http://schemas.microsoft.com/office/drawing/2014/main" id="{46E8DD75-76AA-5BAB-9A20-EEDEBE3D3603}"/>
              </a:ext>
            </a:extLst>
          </p:cNvPr>
          <p:cNvSpPr txBox="1"/>
          <p:nvPr/>
        </p:nvSpPr>
        <p:spPr>
          <a:xfrm>
            <a:off x="358512" y="3366470"/>
            <a:ext cx="4648411" cy="29392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594360">
              <a:spcAft>
                <a:spcPts val="600"/>
              </a:spcAft>
            </a:pPr>
            <a:r>
              <a:rPr lang="en-US" sz="2000" kern="1200" dirty="0">
                <a:latin typeface="+mn-lt"/>
                <a:ea typeface="+mn-ea"/>
                <a:cs typeface="Calibri"/>
              </a:rPr>
              <a:t>Duration:</a:t>
            </a:r>
          </a:p>
          <a:p>
            <a:r>
              <a:rPr lang="en-US" sz="2000" dirty="0">
                <a:solidFill>
                  <a:srgbClr val="1F1F1F"/>
                </a:solidFill>
                <a:cs typeface="Calibri"/>
              </a:rPr>
              <a:t>Antibiotics should not be taken for longer than necessary. The duration of treatment should be tailored to the specific type of infection and the patient's response to therapy. Stopping antibiotics as soon as possible helps prevent unnecessary exposure and reduces the risk of resistance developing.</a:t>
            </a:r>
          </a:p>
        </p:txBody>
      </p:sp>
    </p:spTree>
    <p:extLst>
      <p:ext uri="{BB962C8B-B14F-4D97-AF65-F5344CB8AC3E}">
        <p14:creationId xmlns:p14="http://schemas.microsoft.com/office/powerpoint/2010/main" val="2527582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Researcher examining growth in a petrie dish">
            <a:extLst>
              <a:ext uri="{FF2B5EF4-FFF2-40B4-BE49-F238E27FC236}">
                <a16:creationId xmlns:a16="http://schemas.microsoft.com/office/drawing/2014/main" id="{C93A4BFD-F417-8782-1AF4-0FBB11A2F147}"/>
              </a:ext>
            </a:extLst>
          </p:cNvPr>
          <p:cNvPicPr>
            <a:picLocks noChangeAspect="1"/>
          </p:cNvPicPr>
          <p:nvPr/>
        </p:nvPicPr>
        <p:blipFill rotWithShape="1">
          <a:blip r:embed="rId2"/>
          <a:srcRect l="15241" r="17251" b="4"/>
          <a:stretch/>
        </p:blipFill>
        <p:spPr>
          <a:xfrm>
            <a:off x="1" y="10"/>
            <a:ext cx="6936390" cy="6857990"/>
          </a:xfrm>
          <a:prstGeom prst="rect">
            <a:avLst/>
          </a:prstGeom>
        </p:spPr>
      </p:pic>
      <p:sp>
        <p:nvSpPr>
          <p:cNvPr id="2" name="TextBox 1">
            <a:extLst>
              <a:ext uri="{FF2B5EF4-FFF2-40B4-BE49-F238E27FC236}">
                <a16:creationId xmlns:a16="http://schemas.microsoft.com/office/drawing/2014/main" id="{92389CB5-061E-237E-433E-3BC3AE5A703C}"/>
              </a:ext>
            </a:extLst>
          </p:cNvPr>
          <p:cNvSpPr txBox="1"/>
          <p:nvPr/>
        </p:nvSpPr>
        <p:spPr>
          <a:xfrm>
            <a:off x="7716667" y="311487"/>
            <a:ext cx="3822189" cy="374276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r>
              <a:rPr lang="en-US" sz="2800" dirty="0"/>
              <a:t>De-escalation:</a:t>
            </a:r>
            <a:endParaRPr lang="en-US" sz="2800" dirty="0">
              <a:cs typeface="Calibri"/>
            </a:endParaRPr>
          </a:p>
          <a:p>
            <a:pPr indent="-228600">
              <a:lnSpc>
                <a:spcPct val="90000"/>
              </a:lnSpc>
              <a:spcAft>
                <a:spcPts val="600"/>
              </a:spcAft>
              <a:buFont typeface="Arial" panose="020B0604020202020204" pitchFamily="34" charset="0"/>
              <a:buChar char="•"/>
            </a:pPr>
            <a:r>
              <a:rPr lang="en-US" sz="2800" dirty="0"/>
              <a:t>When possible, switching from broad-spectrum antibiotics to narrower-spectrum ones as soon as culture and susceptibility results become available is an important aspect of antibiotic stewardship. This helps narrow down the target bacteria and minimizes the impact on the wider microbiome.</a:t>
            </a:r>
            <a:endParaRPr lang="en-US" sz="2800" dirty="0">
              <a:cs typeface="Calibri"/>
            </a:endParaRPr>
          </a:p>
        </p:txBody>
      </p:sp>
    </p:spTree>
    <p:extLst>
      <p:ext uri="{BB962C8B-B14F-4D97-AF65-F5344CB8AC3E}">
        <p14:creationId xmlns:p14="http://schemas.microsoft.com/office/powerpoint/2010/main" val="4051250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2909FF7-28D7-FCC3-8F9A-02DA8253C051}"/>
              </a:ext>
            </a:extLst>
          </p:cNvPr>
          <p:cNvPicPr>
            <a:picLocks noChangeAspect="1"/>
          </p:cNvPicPr>
          <p:nvPr/>
        </p:nvPicPr>
        <p:blipFill>
          <a:blip r:embed="rId2"/>
          <a:stretch>
            <a:fillRect/>
          </a:stretch>
        </p:blipFill>
        <p:spPr>
          <a:xfrm>
            <a:off x="2267092" y="643467"/>
            <a:ext cx="7657816"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A06E18C-2D4D-60F3-F1F2-9B717C4C47B6}"/>
              </a:ext>
            </a:extLst>
          </p:cNvPr>
          <p:cNvSpPr txBox="1"/>
          <p:nvPr/>
        </p:nvSpPr>
        <p:spPr>
          <a:xfrm>
            <a:off x="285750" y="1986643"/>
            <a:ext cx="186417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dirty="0">
                <a:cs typeface="Calibri"/>
              </a:rPr>
              <a:t>Quick Click</a:t>
            </a:r>
            <a:endParaRPr lang="en-US"/>
          </a:p>
          <a:p>
            <a:pPr marL="342900" indent="-342900">
              <a:buFont typeface="Arial"/>
              <a:buChar char="•"/>
            </a:pPr>
            <a:r>
              <a:rPr lang="en-US" sz="2000" dirty="0">
                <a:cs typeface="Calibri"/>
              </a:rPr>
              <a:t>Physician Portal</a:t>
            </a:r>
          </a:p>
          <a:p>
            <a:pPr marL="342900" indent="-342900">
              <a:buFont typeface="Arial"/>
              <a:buChar char="•"/>
            </a:pPr>
            <a:r>
              <a:rPr lang="en-US" sz="2000" dirty="0">
                <a:cs typeface="Calibri"/>
              </a:rPr>
              <a:t>Decision Support</a:t>
            </a:r>
          </a:p>
        </p:txBody>
      </p:sp>
    </p:spTree>
    <p:extLst>
      <p:ext uri="{BB962C8B-B14F-4D97-AF65-F5344CB8AC3E}">
        <p14:creationId xmlns:p14="http://schemas.microsoft.com/office/powerpoint/2010/main" val="724526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1F89A77-7E02-4832-AE11-6A8DE7A507C4}"/>
              </a:ext>
            </a:extLst>
          </p:cNvPr>
          <p:cNvSpPr txBox="1"/>
          <p:nvPr/>
        </p:nvSpPr>
        <p:spPr>
          <a:xfrm>
            <a:off x="1371599" y="294538"/>
            <a:ext cx="9895951" cy="103366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400" kern="1200">
                <a:solidFill>
                  <a:srgbClr val="FFFFFF"/>
                </a:solidFill>
                <a:latin typeface="+mj-lt"/>
                <a:ea typeface="+mj-ea"/>
                <a:cs typeface="+mj-cs"/>
              </a:rPr>
              <a:t>Part of an antibiotic stewardship program is identifying where the focus needs to start.</a:t>
            </a:r>
          </a:p>
        </p:txBody>
      </p:sp>
      <p:sp>
        <p:nvSpPr>
          <p:cNvPr id="3" name="TextBox 2">
            <a:extLst>
              <a:ext uri="{FF2B5EF4-FFF2-40B4-BE49-F238E27FC236}">
                <a16:creationId xmlns:a16="http://schemas.microsoft.com/office/drawing/2014/main" id="{247F843D-17B9-EAF1-83EF-546182F7E707}"/>
              </a:ext>
            </a:extLst>
          </p:cNvPr>
          <p:cNvSpPr txBox="1"/>
          <p:nvPr/>
        </p:nvSpPr>
        <p:spPr>
          <a:xfrm>
            <a:off x="1371599" y="2318197"/>
            <a:ext cx="9724031" cy="368335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700" b="0" i="0"/>
              <a:t>Examples of types of high-priority conditions for improving antibiotic prescribing include:</a:t>
            </a:r>
          </a:p>
          <a:p>
            <a:pPr indent="-228600">
              <a:lnSpc>
                <a:spcPct val="90000"/>
              </a:lnSpc>
              <a:spcAft>
                <a:spcPts val="600"/>
              </a:spcAft>
              <a:buFont typeface="Arial" panose="020B0604020202020204" pitchFamily="34" charset="0"/>
              <a:buChar char="•"/>
            </a:pPr>
            <a:r>
              <a:rPr lang="en-US" sz="1700" b="0" i="0"/>
              <a:t>conditions for which antibiotics are overprescribed, such as conditions for which antibiotics are not indicated (e.g., acute bronchitis, nonspecific upper respiratory infection, or viral pharyngitis).</a:t>
            </a:r>
            <a:r>
              <a:rPr lang="en-US" sz="1700" b="0" i="0" u="none" strike="noStrike" baseline="30000"/>
              <a:t>a</a:t>
            </a:r>
          </a:p>
          <a:p>
            <a:pPr indent="-228600">
              <a:lnSpc>
                <a:spcPct val="90000"/>
              </a:lnSpc>
              <a:spcAft>
                <a:spcPts val="600"/>
              </a:spcAft>
              <a:buFont typeface="Arial" panose="020B0604020202020204" pitchFamily="34" charset="0"/>
              <a:buChar char="•"/>
            </a:pPr>
            <a:r>
              <a:rPr lang="en-US" sz="1700" b="0" i="0"/>
              <a:t>conditions for which antibiotics might be appropriate but are overdiagnosed, such as a condition that is diagnosed without fulfilling the diagnostic criteria (e.g., diagnosing streptococcal pharyngitis and prescribing antibiotics without testing for group A Streptococcus).</a:t>
            </a:r>
            <a:r>
              <a:rPr lang="en-US" sz="1700" b="0" i="0" u="none" strike="noStrike" baseline="30000"/>
              <a:t>b</a:t>
            </a:r>
          </a:p>
          <a:p>
            <a:pPr indent="-228600">
              <a:lnSpc>
                <a:spcPct val="90000"/>
              </a:lnSpc>
              <a:spcAft>
                <a:spcPts val="600"/>
              </a:spcAft>
              <a:buFont typeface="Arial" panose="020B0604020202020204" pitchFamily="34" charset="0"/>
              <a:buChar char="•"/>
            </a:pPr>
            <a:r>
              <a:rPr lang="en-US" sz="1700" b="0" i="0"/>
              <a:t>conditions for which antibiotics might be indicated but for which the wrong agent, dose, or duration often is selected, such as selecting an antibiotic that is not recommended (e.g., selecting azithromycin rather than amoxicillin or amoxicillin/clavulanate for acute uncomplicated bacterial sinusitis).</a:t>
            </a:r>
            <a:r>
              <a:rPr lang="en-US" sz="1700" b="0" i="0" u="none" strike="noStrike" baseline="30000"/>
              <a:t>c</a:t>
            </a:r>
          </a:p>
          <a:p>
            <a:pPr indent="-228600">
              <a:lnSpc>
                <a:spcPct val="90000"/>
              </a:lnSpc>
              <a:spcAft>
                <a:spcPts val="600"/>
              </a:spcAft>
              <a:buFont typeface="Arial" panose="020B0604020202020204" pitchFamily="34" charset="0"/>
              <a:buChar char="•"/>
            </a:pPr>
            <a:r>
              <a:rPr lang="en-US" sz="1700" b="0" i="0"/>
              <a:t>conditions for which watchful waiting or delayed prescribing is appropriate but underused (e.g., acute otitis media or acute uncomplicated sinusitis).</a:t>
            </a:r>
            <a:r>
              <a:rPr lang="en-US" sz="1700" b="0" i="0" u="none" strike="noStrike" baseline="30000"/>
              <a:t>d</a:t>
            </a:r>
          </a:p>
          <a:p>
            <a:pPr indent="-228600">
              <a:lnSpc>
                <a:spcPct val="90000"/>
              </a:lnSpc>
              <a:spcAft>
                <a:spcPts val="600"/>
              </a:spcAft>
              <a:buFont typeface="Arial" panose="020B0604020202020204" pitchFamily="34" charset="0"/>
              <a:buChar char="•"/>
            </a:pPr>
            <a:r>
              <a:rPr lang="en-US" sz="1700" b="0" i="0"/>
              <a:t>conditions for which antibiotics are underused or the need for timely antibiotics is not recognized (e.g., missed diagnoses of sexually transmitted diseases or severe bacterial infections such as sepsis).</a:t>
            </a:r>
            <a:endParaRPr lang="en-US" sz="1700"/>
          </a:p>
        </p:txBody>
      </p:sp>
    </p:spTree>
    <p:extLst>
      <p:ext uri="{BB962C8B-B14F-4D97-AF65-F5344CB8AC3E}">
        <p14:creationId xmlns:p14="http://schemas.microsoft.com/office/powerpoint/2010/main" val="4017787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5B7CAF7-2364-D0AC-6BD6-963A302563B4}"/>
              </a:ext>
            </a:extLst>
          </p:cNvPr>
          <p:cNvSpPr txBox="1"/>
          <p:nvPr/>
        </p:nvSpPr>
        <p:spPr>
          <a:xfrm>
            <a:off x="640080" y="118541"/>
            <a:ext cx="4368602" cy="2163669"/>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3800">
                <a:latin typeface="+mj-lt"/>
                <a:ea typeface="+mj-ea"/>
                <a:cs typeface="+mj-cs"/>
              </a:rPr>
              <a:t>Other tools that can be used for Antibiotic Stewardship</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5FA7A49-B487-3E70-AA00-461C2B68E3A7}"/>
              </a:ext>
            </a:extLst>
          </p:cNvPr>
          <p:cNvSpPr txBox="1"/>
          <p:nvPr/>
        </p:nvSpPr>
        <p:spPr>
          <a:xfrm>
            <a:off x="640080" y="2328614"/>
            <a:ext cx="4243589" cy="386495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dirty="0"/>
              <a:t>Clinical decision support systems (CDSS): These electronically integrate into healthcare records, offering real-time guidance on antibiotic selection, dosing, and duration based on patient factors and local resistance patterns.</a:t>
            </a:r>
            <a:endParaRPr lang="en-US">
              <a:cs typeface="Calibri"/>
            </a:endParaRPr>
          </a:p>
          <a:p>
            <a:pPr marL="285750" indent="-228600">
              <a:lnSpc>
                <a:spcPct val="90000"/>
              </a:lnSpc>
              <a:spcAft>
                <a:spcPts val="600"/>
              </a:spcAft>
              <a:buFont typeface="Arial" panose="020B0604020202020204" pitchFamily="34" charset="0"/>
              <a:buChar char="•"/>
            </a:pPr>
            <a:r>
              <a:rPr lang="en-US" dirty="0"/>
              <a:t>Antibiograms: These reports track local antibiotic resistance patterns for specific bacteria and inform clinicians about the most effective antibiotics for a given infection.</a:t>
            </a:r>
            <a:endParaRPr lang="en-US">
              <a:cs typeface="Calibri"/>
            </a:endParaRPr>
          </a:p>
          <a:p>
            <a:pPr marL="285750" indent="-228600">
              <a:lnSpc>
                <a:spcPct val="90000"/>
              </a:lnSpc>
              <a:spcAft>
                <a:spcPts val="600"/>
              </a:spcAft>
              <a:buFont typeface="Arial" panose="020B0604020202020204" pitchFamily="34" charset="0"/>
              <a:buChar char="•"/>
            </a:pPr>
            <a:r>
              <a:rPr lang="en-US" dirty="0"/>
              <a:t>Diagnostic tests: Rapid diagnostic tests can differentiate bacterial from viral infections, helping avoid unnecessary antibiotic use for viral illnesses.</a:t>
            </a:r>
            <a:endParaRPr lang="en-US">
              <a:cs typeface="Calibri"/>
            </a:endParaRPr>
          </a:p>
          <a:p>
            <a:pPr indent="-228600">
              <a:lnSpc>
                <a:spcPct val="90000"/>
              </a:lnSpc>
              <a:spcAft>
                <a:spcPts val="600"/>
              </a:spcAft>
              <a:buFont typeface="Arial" panose="020B0604020202020204" pitchFamily="34" charset="0"/>
              <a:buChar char="•"/>
            </a:pPr>
            <a:endParaRPr lang="en-US" sz="1500"/>
          </a:p>
        </p:txBody>
      </p:sp>
      <p:pic>
        <p:nvPicPr>
          <p:cNvPr id="4" name="Picture 3" descr="Tool Kit Free Stock Photo - Public Domain Pictures">
            <a:extLst>
              <a:ext uri="{FF2B5EF4-FFF2-40B4-BE49-F238E27FC236}">
                <a16:creationId xmlns:a16="http://schemas.microsoft.com/office/drawing/2014/main" id="{612D037C-257C-A79C-41E1-028D14306462}"/>
              </a:ext>
            </a:extLst>
          </p:cNvPr>
          <p:cNvPicPr>
            <a:picLocks noChangeAspect="1"/>
          </p:cNvPicPr>
          <p:nvPr/>
        </p:nvPicPr>
        <p:blipFill rotWithShape="1">
          <a:blip r:embed="rId2"/>
          <a:srcRect l="14386" r="1038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829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extBox 1">
            <a:extLst>
              <a:ext uri="{FF2B5EF4-FFF2-40B4-BE49-F238E27FC236}">
                <a16:creationId xmlns:a16="http://schemas.microsoft.com/office/drawing/2014/main" id="{6150846E-789B-82B4-0CC2-7CBAEEE7EDB2}"/>
              </a:ext>
            </a:extLst>
          </p:cNvPr>
          <p:cNvSpPr txBox="1"/>
          <p:nvPr/>
        </p:nvSpPr>
        <p:spPr>
          <a:xfrm>
            <a:off x="841246" y="673770"/>
            <a:ext cx="3644489" cy="24144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5000" kern="1200">
                <a:solidFill>
                  <a:srgbClr val="FFFFFF"/>
                </a:solidFill>
                <a:latin typeface="+mj-lt"/>
                <a:ea typeface="+mj-ea"/>
                <a:cs typeface="+mj-cs"/>
              </a:rPr>
              <a:t>Developing a stewardship plan</a:t>
            </a:r>
          </a:p>
        </p:txBody>
      </p:sp>
      <p:sp>
        <p:nvSpPr>
          <p:cNvPr id="3" name="TextBox 2">
            <a:extLst>
              <a:ext uri="{FF2B5EF4-FFF2-40B4-BE49-F238E27FC236}">
                <a16:creationId xmlns:a16="http://schemas.microsoft.com/office/drawing/2014/main" id="{45B225B8-9506-B3C2-D626-DF60B6E24642}"/>
              </a:ext>
            </a:extLst>
          </p:cNvPr>
          <p:cNvSpPr txBox="1"/>
          <p:nvPr/>
        </p:nvSpPr>
        <p:spPr>
          <a:xfrm>
            <a:off x="6095999" y="882315"/>
            <a:ext cx="5254754" cy="529464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400" dirty="0"/>
              <a:t>Develop educational tools with standards of care for specific illnesses frequently over prescribed antibiotics, like </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t>Sinusitis</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t>Otitis</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t>Pharyngitis</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t>URI</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t>Conjunctivitis</a:t>
            </a:r>
            <a:endParaRPr lang="en-US" sz="2400">
              <a:cs typeface="Calibri"/>
            </a:endParaRPr>
          </a:p>
          <a:p>
            <a:pPr marL="800100" lvl="1" indent="-228600">
              <a:lnSpc>
                <a:spcPct val="90000"/>
              </a:lnSpc>
              <a:spcAft>
                <a:spcPts val="600"/>
              </a:spcAft>
              <a:buFont typeface="Arial" panose="020B0604020202020204" pitchFamily="34" charset="0"/>
              <a:buChar char="•"/>
            </a:pPr>
            <a:r>
              <a:rPr lang="en-US" sz="2400" dirty="0">
                <a:cs typeface="Calibri"/>
              </a:rPr>
              <a:t>Etc. </a:t>
            </a:r>
          </a:p>
          <a:p>
            <a:pPr marL="800100" lvl="1" indent="-228600">
              <a:lnSpc>
                <a:spcPct val="90000"/>
              </a:lnSpc>
              <a:spcAft>
                <a:spcPts val="600"/>
              </a:spcAft>
              <a:buFont typeface="Arial" panose="020B0604020202020204" pitchFamily="34" charset="0"/>
              <a:buChar char="•"/>
            </a:pPr>
            <a:endParaRPr lang="en-US" sz="2000" dirty="0">
              <a:cs typeface="Calibri"/>
            </a:endParaRPr>
          </a:p>
        </p:txBody>
      </p:sp>
      <p:sp>
        <p:nvSpPr>
          <p:cNvPr id="7" name="TextBox 6">
            <a:extLst>
              <a:ext uri="{FF2B5EF4-FFF2-40B4-BE49-F238E27FC236}">
                <a16:creationId xmlns:a16="http://schemas.microsoft.com/office/drawing/2014/main" id="{56D8FBC8-3D99-E7F7-2C7A-C06589DA32E2}"/>
              </a:ext>
            </a:extLst>
          </p:cNvPr>
          <p:cNvSpPr txBox="1"/>
          <p:nvPr/>
        </p:nvSpPr>
        <p:spPr>
          <a:xfrm>
            <a:off x="3208564" y="4792435"/>
            <a:ext cx="52115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Calibri"/>
              </a:rPr>
              <a:t>Utilize tools within the EMR to track antibiotic use and regularly evaluate improvement in overall treatment strategies </a:t>
            </a:r>
          </a:p>
        </p:txBody>
      </p:sp>
    </p:spTree>
    <p:extLst>
      <p:ext uri="{BB962C8B-B14F-4D97-AF65-F5344CB8AC3E}">
        <p14:creationId xmlns:p14="http://schemas.microsoft.com/office/powerpoint/2010/main" val="1241516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20F23C7-DB98-940A-96BC-EBDEF40E1551}"/>
              </a:ext>
            </a:extLst>
          </p:cNvPr>
          <p:cNvSpPr txBox="1"/>
          <p:nvPr/>
        </p:nvSpPr>
        <p:spPr>
          <a:xfrm>
            <a:off x="202730" y="744453"/>
            <a:ext cx="9535998" cy="474317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b="0" i="0" dirty="0"/>
              <a:t>Key Recommendations</a:t>
            </a:r>
            <a:r>
              <a:rPr lang="en-US" dirty="0"/>
              <a:t> from AAFP </a:t>
            </a:r>
            <a:endParaRPr lang="en-US" b="0" i="0" dirty="0">
              <a:cs typeface="Calibri"/>
            </a:endParaRPr>
          </a:p>
          <a:p>
            <a:pPr indent="-228600">
              <a:lnSpc>
                <a:spcPct val="90000"/>
              </a:lnSpc>
              <a:spcAft>
                <a:spcPts val="600"/>
              </a:spcAft>
              <a:buFont typeface="Arial" panose="020B0604020202020204" pitchFamily="34" charset="0"/>
              <a:buChar char="•"/>
            </a:pPr>
            <a:r>
              <a:rPr lang="en-US" b="0" i="0" dirty="0"/>
              <a:t>Acute bacterial rhinosinusitis (ABRS) should be distinguished from acute rhinosinusitis due to viral respiratory infections and noninfectious conditions. ABRS should be diagnosed when signs and symptoms of acute rhinosinusitis (ARS) (purulent nasal drainage plus nasal obstruction, facial pain-pressure or both) persist without improvement for at least 10 days or if signs and symptoms worsen within 10 days after initial improvement.</a:t>
            </a:r>
            <a:endParaRPr lang="en-US" b="0" i="0" dirty="0">
              <a:cs typeface="Calibri"/>
            </a:endParaRPr>
          </a:p>
          <a:p>
            <a:pPr indent="-228600">
              <a:lnSpc>
                <a:spcPct val="90000"/>
              </a:lnSpc>
              <a:spcAft>
                <a:spcPts val="600"/>
              </a:spcAft>
              <a:buFont typeface="Arial" panose="020B0604020202020204" pitchFamily="34" charset="0"/>
              <a:buChar char="•"/>
            </a:pPr>
            <a:r>
              <a:rPr lang="en-US" b="0" i="0" dirty="0"/>
              <a:t>Radiographic imaging should </a:t>
            </a:r>
            <a:r>
              <a:rPr lang="en-US" b="0" i="1" dirty="0"/>
              <a:t>not</a:t>
            </a:r>
            <a:r>
              <a:rPr lang="en-US" b="0" i="0" dirty="0"/>
              <a:t> be performed in patients with ARS unless a complication or alternative diagnosis is suspected.</a:t>
            </a:r>
            <a:endParaRPr lang="en-US" b="0" i="0" dirty="0">
              <a:cs typeface="Calibri"/>
            </a:endParaRPr>
          </a:p>
          <a:p>
            <a:pPr indent="-228600">
              <a:lnSpc>
                <a:spcPct val="90000"/>
              </a:lnSpc>
              <a:spcAft>
                <a:spcPts val="600"/>
              </a:spcAft>
              <a:buFont typeface="Arial" panose="020B0604020202020204" pitchFamily="34" charset="0"/>
              <a:buChar char="•"/>
            </a:pPr>
            <a:r>
              <a:rPr lang="en-US" b="0" i="0" dirty="0"/>
              <a:t>Analgesics, intranasal steroids and/or nasal saline irrigation may be recommended for symptomatic relief of viral or bacterial rhinosinusitis.</a:t>
            </a:r>
            <a:endParaRPr lang="en-US" b="0" i="0" dirty="0">
              <a:cs typeface="Calibri"/>
            </a:endParaRPr>
          </a:p>
          <a:p>
            <a:pPr indent="-228600">
              <a:lnSpc>
                <a:spcPct val="90000"/>
              </a:lnSpc>
              <a:spcAft>
                <a:spcPts val="600"/>
              </a:spcAft>
              <a:buFont typeface="Arial" panose="020B0604020202020204" pitchFamily="34" charset="0"/>
              <a:buChar char="•"/>
            </a:pPr>
            <a:r>
              <a:rPr lang="en-US" b="0" i="0" dirty="0"/>
              <a:t>Adults with uncomplicated ABRS should be either offered watchful waiting or prescribed antibiotic therapy. Patients undergoing watchful waiting should be prescribed antibiotics if their symptoms fail to improve after 7 days or worsen at any time.</a:t>
            </a:r>
            <a:endParaRPr lang="en-US" b="0" i="0" dirty="0">
              <a:cs typeface="Calibri"/>
            </a:endParaRPr>
          </a:p>
          <a:p>
            <a:pPr indent="-228600">
              <a:lnSpc>
                <a:spcPct val="90000"/>
              </a:lnSpc>
              <a:spcAft>
                <a:spcPts val="600"/>
              </a:spcAft>
              <a:buFont typeface="Arial" panose="020B0604020202020204" pitchFamily="34" charset="0"/>
              <a:buChar char="•"/>
            </a:pPr>
            <a:r>
              <a:rPr lang="en-US" b="0" i="0" dirty="0"/>
              <a:t>If a decision is made to treat ABRS with antibiotics, amoxicillin with or without clavulanate should be prescribed as first-line therapy for 5-10 days. Amoxicillin with clavulanate should be prescribed for patients at high risk of being infected by an organism resistant to amoxicillin.</a:t>
            </a:r>
            <a:endParaRPr lang="en-US" dirty="0">
              <a:cs typeface="Calibri"/>
            </a:endParaRPr>
          </a:p>
        </p:txBody>
      </p:sp>
      <p:sp>
        <p:nvSpPr>
          <p:cNvPr id="9" name="Rectangle 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D338B72-1036-661E-A170-036B9CBE31E7}"/>
              </a:ext>
            </a:extLst>
          </p:cNvPr>
          <p:cNvSpPr txBox="1"/>
          <p:nvPr/>
        </p:nvSpPr>
        <p:spPr>
          <a:xfrm>
            <a:off x="748393" y="231321"/>
            <a:ext cx="510267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cs typeface="Calibri"/>
              </a:rPr>
              <a:t>Sinusitis</a:t>
            </a:r>
          </a:p>
        </p:txBody>
      </p:sp>
    </p:spTree>
    <p:extLst>
      <p:ext uri="{BB962C8B-B14F-4D97-AF65-F5344CB8AC3E}">
        <p14:creationId xmlns:p14="http://schemas.microsoft.com/office/powerpoint/2010/main" val="875362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B5351F5-A1F8-3C35-C079-D7684ED05E74}"/>
              </a:ext>
            </a:extLst>
          </p:cNvPr>
          <p:cNvSpPr txBox="1"/>
          <p:nvPr/>
        </p:nvSpPr>
        <p:spPr>
          <a:xfrm>
            <a:off x="838200" y="1929384"/>
            <a:ext cx="10515600" cy="425196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1900" dirty="0"/>
              <a:t>Patients with an allergy to penicillin should be prescribed doxycycline or a respiratory quinolone as first-line therapy.</a:t>
            </a:r>
          </a:p>
          <a:p>
            <a:pPr marL="285750" indent="-228600">
              <a:lnSpc>
                <a:spcPct val="90000"/>
              </a:lnSpc>
              <a:spcAft>
                <a:spcPts val="600"/>
              </a:spcAft>
              <a:buFont typeface="Arial" panose="020B0604020202020204" pitchFamily="34" charset="0"/>
              <a:buChar char="•"/>
            </a:pPr>
            <a:r>
              <a:rPr lang="en-US" sz="1900" dirty="0"/>
              <a:t>For patients who fail to improve or worsen by 7 days following initial treatment, they should be reassessed to confirm the diagnosis and to detect complications. If initial treatment involved watchful waiting, antibiotics should be prescribed. If initial treatment included an antibiotic, a different antibiotic should be prescribed.</a:t>
            </a:r>
          </a:p>
          <a:p>
            <a:pPr marL="285750" indent="-228600">
              <a:lnSpc>
                <a:spcPct val="90000"/>
              </a:lnSpc>
              <a:spcAft>
                <a:spcPts val="600"/>
              </a:spcAft>
              <a:buFont typeface="Arial" panose="020B0604020202020204" pitchFamily="34" charset="0"/>
              <a:buChar char="•"/>
            </a:pPr>
            <a:r>
              <a:rPr lang="en-US" sz="1900"/>
              <a:t>Chronic rhinosinusitis (CRS) and recurrent acute rhinosinusitis should be distinguished from isolated episode of ABRS.</a:t>
            </a:r>
          </a:p>
          <a:p>
            <a:pPr marL="285750" indent="-228600">
              <a:lnSpc>
                <a:spcPct val="90000"/>
              </a:lnSpc>
              <a:spcAft>
                <a:spcPts val="600"/>
              </a:spcAft>
              <a:buFont typeface="Arial" panose="020B0604020202020204" pitchFamily="34" charset="0"/>
              <a:buChar char="•"/>
            </a:pPr>
            <a:r>
              <a:rPr lang="en-US" sz="1900"/>
              <a:t>The diagnosis of CRS should be confirmed with documentation of sinonasal inflammation using anterior rhinoscopy, nasal endoscopy, or computed tomography.</a:t>
            </a:r>
          </a:p>
          <a:p>
            <a:pPr marL="285750" indent="-228600">
              <a:lnSpc>
                <a:spcPct val="90000"/>
              </a:lnSpc>
              <a:spcAft>
                <a:spcPts val="600"/>
              </a:spcAft>
              <a:buFont typeface="Arial" panose="020B0604020202020204" pitchFamily="34" charset="0"/>
              <a:buChar char="•"/>
            </a:pPr>
            <a:r>
              <a:rPr lang="en-US" sz="1900"/>
              <a:t>Saline nasal irrigation, intranasal corticosteroids, or both should be prescribed for symptom relief in patients with CRS.</a:t>
            </a:r>
          </a:p>
          <a:p>
            <a:pPr marL="285750" indent="-228600">
              <a:lnSpc>
                <a:spcPct val="90000"/>
              </a:lnSpc>
              <a:spcAft>
                <a:spcPts val="600"/>
              </a:spcAft>
              <a:buFont typeface="Arial" panose="020B0604020202020204" pitchFamily="34" charset="0"/>
              <a:buChar char="•"/>
            </a:pPr>
            <a:r>
              <a:rPr lang="en-US" sz="1900"/>
              <a:t>Testing for allergy and immune function may be obtained when evaluating a patient with for CRS or recurrent ARS.</a:t>
            </a:r>
          </a:p>
          <a:p>
            <a:pPr indent="-228600">
              <a:lnSpc>
                <a:spcPct val="90000"/>
              </a:lnSpc>
              <a:spcAft>
                <a:spcPts val="600"/>
              </a:spcAft>
              <a:buFont typeface="Arial" panose="020B0604020202020204" pitchFamily="34" charset="0"/>
              <a:buChar char="•"/>
            </a:pPr>
            <a:endParaRPr lang="en-US" sz="1900"/>
          </a:p>
        </p:txBody>
      </p:sp>
    </p:spTree>
    <p:extLst>
      <p:ext uri="{BB962C8B-B14F-4D97-AF65-F5344CB8AC3E}">
        <p14:creationId xmlns:p14="http://schemas.microsoft.com/office/powerpoint/2010/main" val="2689824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0AFCB75-9CDC-0D3D-F827-66D40BD8D207}"/>
              </a:ext>
            </a:extLst>
          </p:cNvPr>
          <p:cNvSpPr txBox="1"/>
          <p:nvPr/>
        </p:nvSpPr>
        <p:spPr>
          <a:xfrm>
            <a:off x="836679" y="723898"/>
            <a:ext cx="6002110" cy="149542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400">
                <a:latin typeface="+mj-lt"/>
                <a:ea typeface="+mj-ea"/>
                <a:cs typeface="+mj-cs"/>
              </a:rPr>
              <a:t>Important things to remember as we move forward with Antibiotic Stewardship</a:t>
            </a:r>
          </a:p>
        </p:txBody>
      </p:sp>
      <p:sp>
        <p:nvSpPr>
          <p:cNvPr id="3" name="TextBox 2">
            <a:extLst>
              <a:ext uri="{FF2B5EF4-FFF2-40B4-BE49-F238E27FC236}">
                <a16:creationId xmlns:a16="http://schemas.microsoft.com/office/drawing/2014/main" id="{C22ECD72-BCAE-B7AC-16F6-BF5AC6866B8A}"/>
              </a:ext>
            </a:extLst>
          </p:cNvPr>
          <p:cNvSpPr txBox="1"/>
          <p:nvPr/>
        </p:nvSpPr>
        <p:spPr>
          <a:xfrm>
            <a:off x="836680" y="2405067"/>
            <a:ext cx="6002110" cy="3729034"/>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dirty="0"/>
              <a:t>Be kind and understanding with patients.  </a:t>
            </a:r>
          </a:p>
          <a:p>
            <a:pPr indent="-228600">
              <a:lnSpc>
                <a:spcPct val="90000"/>
              </a:lnSpc>
              <a:spcAft>
                <a:spcPts val="600"/>
              </a:spcAft>
              <a:buFont typeface="Arial" panose="020B0604020202020204" pitchFamily="34" charset="0"/>
              <a:buChar char="•"/>
            </a:pPr>
            <a:r>
              <a:rPr lang="en-US" sz="2000" dirty="0"/>
              <a:t>Education is the way we move forward but expect resistance.  Patients only want to get better.  Patient parents only want their children to get better.  </a:t>
            </a:r>
            <a:endParaRPr lang="en-US" sz="2000" dirty="0">
              <a:cs typeface="Calibri"/>
            </a:endParaRPr>
          </a:p>
          <a:p>
            <a:pPr indent="-228600">
              <a:lnSpc>
                <a:spcPct val="90000"/>
              </a:lnSpc>
              <a:spcAft>
                <a:spcPts val="600"/>
              </a:spcAft>
              <a:buFont typeface="Arial" panose="020B0604020202020204" pitchFamily="34" charset="0"/>
              <a:buChar char="•"/>
            </a:pPr>
            <a:r>
              <a:rPr lang="en-US" sz="2000" dirty="0">
                <a:cs typeface="Calibri"/>
              </a:rPr>
              <a:t>Be understanding with other providers</a:t>
            </a:r>
          </a:p>
          <a:p>
            <a:pPr indent="-228600">
              <a:lnSpc>
                <a:spcPct val="90000"/>
              </a:lnSpc>
              <a:spcAft>
                <a:spcPts val="600"/>
              </a:spcAft>
              <a:buFont typeface="Arial" panose="020B0604020202020204" pitchFamily="34" charset="0"/>
              <a:buChar char="•"/>
            </a:pPr>
            <a:r>
              <a:rPr lang="en-US" sz="2000" dirty="0">
                <a:cs typeface="Calibri"/>
              </a:rPr>
              <a:t>All general practice providers struggle with this issue.</a:t>
            </a:r>
          </a:p>
          <a:p>
            <a:pPr>
              <a:lnSpc>
                <a:spcPct val="90000"/>
              </a:lnSpc>
              <a:spcAft>
                <a:spcPts val="600"/>
              </a:spcAft>
            </a:pPr>
            <a:endParaRPr lang="en-US" sz="2000" dirty="0">
              <a:cs typeface="Calibri"/>
            </a:endParaRPr>
          </a:p>
        </p:txBody>
      </p:sp>
      <p:pic>
        <p:nvPicPr>
          <p:cNvPr id="7" name="Picture 6" descr="Annoyed Woman Free Stock Photo - Public Domain Pictures">
            <a:extLst>
              <a:ext uri="{FF2B5EF4-FFF2-40B4-BE49-F238E27FC236}">
                <a16:creationId xmlns:a16="http://schemas.microsoft.com/office/drawing/2014/main" id="{C2A449AC-7164-0031-B969-0CE932888D93}"/>
              </a:ext>
            </a:extLst>
          </p:cNvPr>
          <p:cNvPicPr>
            <a:picLocks noChangeAspect="1"/>
          </p:cNvPicPr>
          <p:nvPr/>
        </p:nvPicPr>
        <p:blipFill rotWithShape="1">
          <a:blip r:embed="rId2"/>
          <a:srcRect r="1" b="8311"/>
          <a:stretch/>
        </p:blipFill>
        <p:spPr>
          <a:xfrm>
            <a:off x="7199440" y="10"/>
            <a:ext cx="4992560" cy="6857990"/>
          </a:xfrm>
          <a:prstGeom prst="rect">
            <a:avLst/>
          </a:prstGeom>
          <a:effectLst/>
        </p:spPr>
      </p:pic>
    </p:spTree>
    <p:extLst>
      <p:ext uri="{BB962C8B-B14F-4D97-AF65-F5344CB8AC3E}">
        <p14:creationId xmlns:p14="http://schemas.microsoft.com/office/powerpoint/2010/main" val="2759382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oster of a doctor and a person holding a baby&#10;&#10;Description automatically generated">
            <a:extLst>
              <a:ext uri="{FF2B5EF4-FFF2-40B4-BE49-F238E27FC236}">
                <a16:creationId xmlns:a16="http://schemas.microsoft.com/office/drawing/2014/main" id="{32513B2E-32C1-C611-1A2D-70D5B20FA99A}"/>
              </a:ext>
            </a:extLst>
          </p:cNvPr>
          <p:cNvPicPr>
            <a:picLocks noChangeAspect="1"/>
          </p:cNvPicPr>
          <p:nvPr/>
        </p:nvPicPr>
        <p:blipFill>
          <a:blip r:embed="rId2"/>
          <a:stretch>
            <a:fillRect/>
          </a:stretch>
        </p:blipFill>
        <p:spPr>
          <a:xfrm>
            <a:off x="3795880" y="457200"/>
            <a:ext cx="4600239" cy="5943600"/>
          </a:xfrm>
          <a:prstGeom prst="rect">
            <a:avLst/>
          </a:prstGeom>
        </p:spPr>
      </p:pic>
    </p:spTree>
    <p:extLst>
      <p:ext uri="{BB962C8B-B14F-4D97-AF65-F5344CB8AC3E}">
        <p14:creationId xmlns:p14="http://schemas.microsoft.com/office/powerpoint/2010/main" val="991851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tethoscope with text&#10;&#10;Description automatically generated">
            <a:extLst>
              <a:ext uri="{FF2B5EF4-FFF2-40B4-BE49-F238E27FC236}">
                <a16:creationId xmlns:a16="http://schemas.microsoft.com/office/drawing/2014/main" id="{4264D902-751B-1CC0-2E72-9CFDACAC0CCD}"/>
              </a:ext>
            </a:extLst>
          </p:cNvPr>
          <p:cNvPicPr>
            <a:picLocks noChangeAspect="1"/>
          </p:cNvPicPr>
          <p:nvPr/>
        </p:nvPicPr>
        <p:blipFill>
          <a:blip r:embed="rId2"/>
          <a:stretch>
            <a:fillRect/>
          </a:stretch>
        </p:blipFill>
        <p:spPr>
          <a:xfrm>
            <a:off x="3800506" y="457200"/>
            <a:ext cx="4590987" cy="5943600"/>
          </a:xfrm>
          <a:prstGeom prst="rect">
            <a:avLst/>
          </a:prstGeom>
        </p:spPr>
      </p:pic>
    </p:spTree>
    <p:extLst>
      <p:ext uri="{BB962C8B-B14F-4D97-AF65-F5344CB8AC3E}">
        <p14:creationId xmlns:p14="http://schemas.microsoft.com/office/powerpoint/2010/main" val="897770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9DC0102-460F-4294-28FB-E1C99322EAF3}"/>
              </a:ext>
            </a:extLst>
          </p:cNvPr>
          <p:cNvSpPr txBox="1"/>
          <p:nvPr/>
        </p:nvSpPr>
        <p:spPr>
          <a:xfrm>
            <a:off x="1371599" y="2318197"/>
            <a:ext cx="9724031" cy="368335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a:bodyPr>
          <a:lstStyle/>
          <a:p>
            <a:pPr>
              <a:lnSpc>
                <a:spcPct val="90000"/>
              </a:lnSpc>
              <a:spcAft>
                <a:spcPts val="600"/>
              </a:spcAft>
            </a:pPr>
            <a:r>
              <a:rPr lang="en-US" sz="2400" dirty="0">
                <a:cs typeface="Calibri"/>
              </a:rPr>
              <a:t>Patient Oriented Approach to Antibiotic Stewardship</a:t>
            </a:r>
          </a:p>
          <a:p>
            <a:pPr>
              <a:lnSpc>
                <a:spcPct val="90000"/>
              </a:lnSpc>
              <a:spcAft>
                <a:spcPts val="600"/>
              </a:spcAft>
            </a:pPr>
            <a:endParaRPr lang="en-US" sz="2400" dirty="0"/>
          </a:p>
          <a:p>
            <a:pPr indent="-228600">
              <a:lnSpc>
                <a:spcPct val="90000"/>
              </a:lnSpc>
              <a:spcAft>
                <a:spcPts val="600"/>
              </a:spcAft>
              <a:buFont typeface="Arial" panose="020B0604020202020204" pitchFamily="34" charset="0"/>
              <a:buChar char="•"/>
            </a:pPr>
            <a:r>
              <a:rPr lang="en-US" sz="1900" dirty="0"/>
              <a:t>Explain the difference between bacterial and viral infections: Many common illnesses, like colds and flu, are caused by viruses and won't benefit from antibiotics.</a:t>
            </a:r>
          </a:p>
          <a:p>
            <a:pPr indent="-228600">
              <a:lnSpc>
                <a:spcPct val="90000"/>
              </a:lnSpc>
              <a:spcAft>
                <a:spcPts val="600"/>
              </a:spcAft>
              <a:buFont typeface="Arial" panose="020B0604020202020204" pitchFamily="34" charset="0"/>
              <a:buChar char="•"/>
            </a:pPr>
            <a:r>
              <a:rPr lang="en-US" sz="1900" dirty="0"/>
              <a:t>Highlight the potential side effects of antibiotics: Explain common side effects like nausea, diarrhea, and yeast infections, emphasizing that these can be unpleasant and even worsen the overall feeling of being unwell.</a:t>
            </a:r>
          </a:p>
          <a:p>
            <a:pPr indent="-228600">
              <a:lnSpc>
                <a:spcPct val="90000"/>
              </a:lnSpc>
              <a:spcAft>
                <a:spcPts val="600"/>
              </a:spcAft>
              <a:buFont typeface="Arial" panose="020B0604020202020204" pitchFamily="34" charset="0"/>
              <a:buChar char="•"/>
            </a:pPr>
            <a:r>
              <a:rPr lang="en-US" sz="1900" dirty="0"/>
              <a:t>Discuss the risk of antibiotic resistance: Explain how overusing antibiotics can contribute to the development of antibiotic-resistant bacteria, making future infections harder to treat for everyone.</a:t>
            </a:r>
          </a:p>
          <a:p>
            <a:pPr indent="-228600">
              <a:lnSpc>
                <a:spcPct val="90000"/>
              </a:lnSpc>
              <a:spcAft>
                <a:spcPts val="600"/>
              </a:spcAft>
              <a:buFont typeface="Arial" panose="020B0604020202020204" pitchFamily="34" charset="0"/>
              <a:buChar char="•"/>
            </a:pPr>
            <a:r>
              <a:rPr lang="en-US" sz="1900" dirty="0"/>
              <a:t>Emphasize the importance of a strong immune system: Encourage healthy habits like proper sleep, hydration, and nutritious food to help the body fight off infections naturally.</a:t>
            </a:r>
            <a:endParaRPr lang="en-US" sz="1900" dirty="0">
              <a:cs typeface="Calibri"/>
            </a:endParaRPr>
          </a:p>
          <a:p>
            <a:pPr indent="-228600">
              <a:lnSpc>
                <a:spcPct val="90000"/>
              </a:lnSpc>
              <a:spcAft>
                <a:spcPts val="600"/>
              </a:spcAft>
              <a:buFont typeface="Arial" panose="020B0604020202020204" pitchFamily="34" charset="0"/>
              <a:buChar char="•"/>
            </a:pPr>
            <a:r>
              <a:rPr lang="en-US" sz="1900" dirty="0"/>
              <a:t>Promote open communication and shared decision-making:</a:t>
            </a:r>
            <a:endParaRPr lang="en-US" sz="1900" dirty="0">
              <a:cs typeface="Calibri"/>
            </a:endParaRPr>
          </a:p>
        </p:txBody>
      </p:sp>
    </p:spTree>
    <p:extLst>
      <p:ext uri="{BB962C8B-B14F-4D97-AF65-F5344CB8AC3E}">
        <p14:creationId xmlns:p14="http://schemas.microsoft.com/office/powerpoint/2010/main" val="13936496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2069</Words>
  <Application>Microsoft Macintosh PowerPoint</Application>
  <PresentationFormat>Widescreen</PresentationFormat>
  <Paragraphs>120</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Google Sans</vt:lpstr>
      <vt:lpstr>office theme</vt:lpstr>
      <vt:lpstr>PowerPoint Presentation</vt:lpstr>
      <vt:lpstr>Antibiotic resistance is among the greatest public health threats today, leading to an estimated 2 million infections and 23,000 deaths per year in the United States.</vt:lpstr>
      <vt:lpstr>Each year in the US, at least 2.8 million people became infected with an antimicrobial resistant infection and more than 35,000 people die.</vt:lpstr>
      <vt:lpstr>Why do we love antibiotics?  </vt:lpstr>
      <vt:lpstr>PowerPoint Presentation</vt:lpstr>
      <vt:lpstr>Fear of not getting better quickly  Fear of worsening illness Fear of missing work/ school/ family get togethers/ travel/ meetings/ etc. </vt:lpstr>
      <vt:lpstr>Viral illness most of the time resolves even while taking an antibiotic that wasn't needed.  This confirms for the patient that they wouldn't have gotten better without it.    Sense of security.  Patients feel more confident that their symptoms will resolve if they have an antibiotic "just in case it is a bacterial infection".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Patrick Stevens</cp:lastModifiedBy>
  <cp:revision>810</cp:revision>
  <dcterms:created xsi:type="dcterms:W3CDTF">2023-12-18T00:40:00Z</dcterms:created>
  <dcterms:modified xsi:type="dcterms:W3CDTF">2024-01-12T16:09:15Z</dcterms:modified>
</cp:coreProperties>
</file>