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4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4" autoAdjust="0"/>
    <p:restoredTop sz="94660"/>
  </p:normalViewPr>
  <p:slideViewPr>
    <p:cSldViewPr snapToGrid="0">
      <p:cViewPr varScale="1">
        <p:scale>
          <a:sx n="87" d="100"/>
          <a:sy n="87" d="100"/>
        </p:scale>
        <p:origin x="34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8AB0A-83D2-4A8F-997E-36CEC8E7BE1E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D785-1A0B-45D4-8F30-EC8640DA8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290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8AB0A-83D2-4A8F-997E-36CEC8E7BE1E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D785-1A0B-45D4-8F30-EC8640DA8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317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8AB0A-83D2-4A8F-997E-36CEC8E7BE1E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D785-1A0B-45D4-8F30-EC8640DA8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286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8AB0A-83D2-4A8F-997E-36CEC8E7BE1E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D785-1A0B-45D4-8F30-EC8640DA8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745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8AB0A-83D2-4A8F-997E-36CEC8E7BE1E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D785-1A0B-45D4-8F30-EC8640DA8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890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8AB0A-83D2-4A8F-997E-36CEC8E7BE1E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D785-1A0B-45D4-8F30-EC8640DA8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590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8AB0A-83D2-4A8F-997E-36CEC8E7BE1E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D785-1A0B-45D4-8F30-EC8640DA8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69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8AB0A-83D2-4A8F-997E-36CEC8E7BE1E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D785-1A0B-45D4-8F30-EC8640DA8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361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8AB0A-83D2-4A8F-997E-36CEC8E7BE1E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D785-1A0B-45D4-8F30-EC8640DA8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479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8AB0A-83D2-4A8F-997E-36CEC8E7BE1E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D785-1A0B-45D4-8F30-EC8640DA8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825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8AB0A-83D2-4A8F-997E-36CEC8E7BE1E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D785-1A0B-45D4-8F30-EC8640DA8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505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8AB0A-83D2-4A8F-997E-36CEC8E7BE1E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7D785-1A0B-45D4-8F30-EC8640DA8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374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7497" y="201390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+mn-lt"/>
              </a:rPr>
              <a:t/>
            </a:r>
            <a:br>
              <a:rPr lang="en-US" dirty="0" smtClean="0">
                <a:latin typeface="+mn-lt"/>
              </a:rPr>
            </a:br>
            <a:r>
              <a:rPr lang="en-US" dirty="0"/>
              <a:t>Respiratory Syncytial </a:t>
            </a:r>
            <a:r>
              <a:rPr lang="en-US" dirty="0" smtClean="0"/>
              <a:t>Virus</a:t>
            </a:r>
            <a:br>
              <a:rPr lang="en-US" dirty="0" smtClean="0"/>
            </a:br>
            <a:r>
              <a:rPr lang="en-US" dirty="0" smtClean="0"/>
              <a:t>(RSV)Updates </a:t>
            </a:r>
            <a:r>
              <a:rPr lang="en-US" dirty="0"/>
              <a:t> 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961" y="5773002"/>
            <a:ext cx="2035073" cy="68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375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lt"/>
              </a:rPr>
              <a:t>Most prominent from November-March</a:t>
            </a:r>
          </a:p>
          <a:p>
            <a:r>
              <a:rPr lang="en-US" dirty="0" smtClean="0">
                <a:latin typeface="+mj-lt"/>
              </a:rPr>
              <a:t>Symptoms: rhinorrhea, cough, poor appetite, sneezing, fever, fatigue</a:t>
            </a:r>
          </a:p>
          <a:p>
            <a:r>
              <a:rPr lang="en-US" dirty="0" smtClean="0">
                <a:latin typeface="+mj-lt"/>
              </a:rPr>
              <a:t>Patients are typically contagious for </a:t>
            </a:r>
            <a:r>
              <a:rPr lang="en-US" dirty="0">
                <a:latin typeface="+mj-lt"/>
              </a:rPr>
              <a:t>3 to 8 days and may become contagious a day or two before they start showing signs of illness. </a:t>
            </a:r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One of the most </a:t>
            </a:r>
            <a:r>
              <a:rPr lang="en-US" dirty="0">
                <a:latin typeface="+mj-lt"/>
              </a:rPr>
              <a:t>common causes of childhood respiratory illness </a:t>
            </a:r>
            <a:r>
              <a:rPr lang="en-US" dirty="0" smtClean="0">
                <a:latin typeface="+mj-lt"/>
              </a:rPr>
              <a:t>which results </a:t>
            </a:r>
            <a:r>
              <a:rPr lang="en-US" dirty="0">
                <a:latin typeface="+mj-lt"/>
              </a:rPr>
              <a:t>in annual outbreaks </a:t>
            </a:r>
            <a:r>
              <a:rPr lang="en-US" dirty="0" smtClean="0">
                <a:latin typeface="+mj-lt"/>
              </a:rPr>
              <a:t>in </a:t>
            </a:r>
            <a:r>
              <a:rPr lang="en-US" dirty="0">
                <a:latin typeface="+mj-lt"/>
              </a:rPr>
              <a:t>all age </a:t>
            </a:r>
            <a:r>
              <a:rPr lang="en-US" dirty="0" smtClean="0">
                <a:latin typeface="+mj-lt"/>
              </a:rPr>
              <a:t>groups.</a:t>
            </a:r>
          </a:p>
          <a:p>
            <a:pPr lvl="1"/>
            <a:r>
              <a:rPr lang="en-US" dirty="0" smtClean="0">
                <a:latin typeface="+mj-lt"/>
              </a:rPr>
              <a:t> Results in an </a:t>
            </a:r>
            <a:r>
              <a:rPr lang="en-US" dirty="0">
                <a:latin typeface="+mj-lt"/>
              </a:rPr>
              <a:t>estimated 58,000 to 80,000 children under 5 years </a:t>
            </a:r>
            <a:r>
              <a:rPr lang="en-US" dirty="0" smtClean="0">
                <a:latin typeface="+mj-lt"/>
              </a:rPr>
              <a:t>old are </a:t>
            </a:r>
            <a:r>
              <a:rPr lang="en-US" dirty="0">
                <a:latin typeface="+mj-lt"/>
              </a:rPr>
              <a:t>hospitalized </a:t>
            </a:r>
            <a:r>
              <a:rPr lang="en-US" dirty="0" smtClean="0">
                <a:latin typeface="+mj-lt"/>
              </a:rPr>
              <a:t>annually in the US </a:t>
            </a:r>
          </a:p>
          <a:p>
            <a:pPr lvl="1"/>
            <a:r>
              <a:rPr lang="en-US" dirty="0">
                <a:latin typeface="+mj-lt"/>
              </a:rPr>
              <a:t>A</a:t>
            </a:r>
            <a:r>
              <a:rPr lang="en-US" dirty="0" smtClean="0">
                <a:latin typeface="+mj-lt"/>
              </a:rPr>
              <a:t>n estimated </a:t>
            </a:r>
            <a:r>
              <a:rPr lang="en-US" dirty="0">
                <a:latin typeface="+mj-lt"/>
              </a:rPr>
              <a:t>100 to 300 children younger than 5 years of age die </a:t>
            </a:r>
            <a:r>
              <a:rPr lang="en-US" dirty="0" smtClean="0">
                <a:latin typeface="+mj-lt"/>
              </a:rPr>
              <a:t>annually related to RSV infection/complications. </a:t>
            </a:r>
            <a:endParaRPr lang="en-US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961" y="5773002"/>
            <a:ext cx="2035073" cy="68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147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Beyfortus</a:t>
            </a:r>
            <a:r>
              <a:rPr lang="en-US" dirty="0" smtClean="0"/>
              <a:t> (</a:t>
            </a:r>
            <a:r>
              <a:rPr lang="en-US" dirty="0" err="1" smtClean="0"/>
              <a:t>Nirsevimab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Approved by FDA on July 17, 2023</a:t>
            </a:r>
          </a:p>
          <a:p>
            <a:r>
              <a:rPr lang="en-US" dirty="0" err="1" smtClean="0">
                <a:latin typeface="+mj-lt"/>
              </a:rPr>
              <a:t>Monoclonoal</a:t>
            </a:r>
            <a:r>
              <a:rPr lang="en-US" dirty="0" smtClean="0">
                <a:latin typeface="+mj-lt"/>
              </a:rPr>
              <a:t> Antibody given via IM injection </a:t>
            </a:r>
          </a:p>
          <a:p>
            <a:r>
              <a:rPr lang="en-US" dirty="0" smtClean="0">
                <a:latin typeface="+mj-lt"/>
              </a:rPr>
              <a:t>Extended half-life intended to provide protection with 1 injection for RSV season (studies reviewed at 150 days)</a:t>
            </a:r>
          </a:p>
          <a:p>
            <a:r>
              <a:rPr lang="en-US" dirty="0" smtClean="0">
                <a:latin typeface="+mj-lt"/>
              </a:rPr>
              <a:t>Two doses available and administered based on infant weight</a:t>
            </a:r>
          </a:p>
          <a:p>
            <a:r>
              <a:rPr lang="en-US" dirty="0" smtClean="0">
                <a:latin typeface="+mj-lt"/>
              </a:rPr>
              <a:t>Clinical trials show reduction of </a:t>
            </a:r>
            <a:r>
              <a:rPr lang="en-US" dirty="0">
                <a:latin typeface="+mj-lt"/>
              </a:rPr>
              <a:t>medically attended cases of respiratory syncytial virus by 75% </a:t>
            </a:r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CDC as added to Vaccine for Children Program</a:t>
            </a:r>
          </a:p>
          <a:p>
            <a:endParaRPr lang="en-US" dirty="0" smtClean="0">
              <a:latin typeface="+mj-lt"/>
            </a:endParaRP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961" y="5773002"/>
            <a:ext cx="2035073" cy="68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295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Beyfortus</a:t>
            </a:r>
            <a:r>
              <a:rPr lang="en-US" dirty="0"/>
              <a:t> (</a:t>
            </a:r>
            <a:r>
              <a:rPr lang="en-US" dirty="0" err="1"/>
              <a:t>Nirsevimab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fontAlgn="base"/>
            <a:r>
              <a:rPr lang="en-US" dirty="0">
                <a:latin typeface="+mj-lt"/>
              </a:rPr>
              <a:t>Who should receive </a:t>
            </a:r>
            <a:r>
              <a:rPr lang="en-US" dirty="0" err="1">
                <a:latin typeface="+mj-lt"/>
              </a:rPr>
              <a:t>nirsevimab</a:t>
            </a:r>
            <a:r>
              <a:rPr lang="en-US" dirty="0">
                <a:latin typeface="+mj-lt"/>
              </a:rPr>
              <a:t>?</a:t>
            </a:r>
          </a:p>
          <a:p>
            <a:pPr lvl="1" fontAlgn="base"/>
            <a:r>
              <a:rPr lang="en-US" dirty="0">
                <a:latin typeface="+mj-lt"/>
              </a:rPr>
              <a:t>All infants younger than 8 months born during or entering their first RSV season.</a:t>
            </a:r>
          </a:p>
          <a:p>
            <a:pPr lvl="1" fontAlgn="base"/>
            <a:r>
              <a:rPr lang="en-US" dirty="0">
                <a:latin typeface="+mj-lt"/>
              </a:rPr>
              <a:t>Infants and children aged 8 through 19 months who are at increased risk of severe RSV </a:t>
            </a:r>
            <a:r>
              <a:rPr lang="en-US" dirty="0" smtClean="0">
                <a:latin typeface="+mj-lt"/>
              </a:rPr>
              <a:t>disease </a:t>
            </a:r>
            <a:r>
              <a:rPr lang="en-US" dirty="0">
                <a:latin typeface="+mj-lt"/>
              </a:rPr>
              <a:t>and entering their second RSV </a:t>
            </a:r>
            <a:r>
              <a:rPr lang="en-US" dirty="0" smtClean="0">
                <a:latin typeface="+mj-lt"/>
              </a:rPr>
              <a:t>season.</a:t>
            </a:r>
          </a:p>
          <a:p>
            <a:pPr lvl="1" fontAlgn="base"/>
            <a:r>
              <a:rPr lang="en-US" dirty="0" smtClean="0">
                <a:latin typeface="+mj-lt"/>
              </a:rPr>
              <a:t>Providers </a:t>
            </a:r>
            <a:r>
              <a:rPr lang="en-US" dirty="0">
                <a:latin typeface="+mj-lt"/>
              </a:rPr>
              <a:t>should aim for </a:t>
            </a:r>
            <a:r>
              <a:rPr lang="en-US" dirty="0" err="1">
                <a:latin typeface="+mj-lt"/>
              </a:rPr>
              <a:t>nirsevimab</a:t>
            </a:r>
            <a:r>
              <a:rPr lang="en-US" dirty="0">
                <a:latin typeface="+mj-lt"/>
              </a:rPr>
              <a:t> administration in the first week of life for infants born shortly before and during the RSV season based on geography.</a:t>
            </a:r>
            <a:endParaRPr lang="en-US" dirty="0" smtClean="0">
              <a:latin typeface="+mj-lt"/>
            </a:endParaRPr>
          </a:p>
          <a:p>
            <a:pPr marL="457200" lvl="1" indent="0" fontAlgn="base">
              <a:buNone/>
            </a:pPr>
            <a:endParaRPr lang="en-US" dirty="0" smtClean="0">
              <a:latin typeface="+mj-lt"/>
            </a:endParaRPr>
          </a:p>
          <a:p>
            <a:pPr marL="0" indent="0" fontAlgn="base">
              <a:buNone/>
            </a:pPr>
            <a:r>
              <a:rPr lang="en-US" dirty="0">
                <a:latin typeface="+mj-lt"/>
              </a:rPr>
              <a:t>Per the FDA label, children who have received </a:t>
            </a:r>
            <a:r>
              <a:rPr lang="en-US" dirty="0" err="1">
                <a:latin typeface="+mj-lt"/>
              </a:rPr>
              <a:t>nirsevimab</a:t>
            </a:r>
            <a:r>
              <a:rPr lang="en-US" dirty="0">
                <a:latin typeface="+mj-lt"/>
              </a:rPr>
              <a:t> should not receive </a:t>
            </a:r>
            <a:r>
              <a:rPr lang="en-US" dirty="0" err="1">
                <a:latin typeface="+mj-lt"/>
              </a:rPr>
              <a:t>palivizumab</a:t>
            </a:r>
            <a:r>
              <a:rPr lang="en-US" dirty="0">
                <a:latin typeface="+mj-lt"/>
              </a:rPr>
              <a:t> for the same RSV </a:t>
            </a:r>
            <a:r>
              <a:rPr lang="en-US" dirty="0" smtClean="0">
                <a:latin typeface="+mj-lt"/>
              </a:rPr>
              <a:t>season (caveats exist)</a:t>
            </a:r>
          </a:p>
          <a:p>
            <a:pPr marL="0" indent="0" fontAlgn="base">
              <a:buNone/>
            </a:pPr>
            <a:endParaRPr lang="en-US" dirty="0">
              <a:latin typeface="+mj-lt"/>
            </a:endParaRPr>
          </a:p>
          <a:p>
            <a:pPr marL="0" indent="0" fontAlgn="base">
              <a:buNone/>
            </a:pPr>
            <a:r>
              <a:rPr lang="en-US" dirty="0" smtClean="0">
                <a:latin typeface="+mj-lt"/>
              </a:rPr>
              <a:t>Current Barriers: $$ ($490/dose) and availability </a:t>
            </a:r>
            <a:endParaRPr lang="en-US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961" y="5773002"/>
            <a:ext cx="2035073" cy="68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898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Adult RSV Vaccine (</a:t>
            </a:r>
            <a:r>
              <a:rPr lang="en-US" dirty="0" err="1" smtClean="0"/>
              <a:t>Arexy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 err="1" smtClean="0"/>
              <a:t>Abrysvo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According to the CDC RSV leads to approximately 60,000-120,000 hospitalizations and 6,000-10,000 deaths among adults 65 years of age and </a:t>
            </a:r>
            <a:r>
              <a:rPr lang="en-US" dirty="0" smtClean="0">
                <a:latin typeface="+mj-lt"/>
              </a:rPr>
              <a:t>older</a:t>
            </a:r>
            <a:r>
              <a:rPr lang="en-US" dirty="0">
                <a:latin typeface="+mj-lt"/>
              </a:rPr>
              <a:t> </a:t>
            </a:r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Approved by  May FDA 2023</a:t>
            </a:r>
          </a:p>
          <a:p>
            <a:r>
              <a:rPr lang="en-US" dirty="0" smtClean="0">
                <a:latin typeface="+mj-lt"/>
              </a:rPr>
              <a:t>Single IM dose, repeat dosing TBD</a:t>
            </a:r>
          </a:p>
          <a:p>
            <a:r>
              <a:rPr lang="en-US" dirty="0" err="1" smtClean="0">
                <a:latin typeface="+mj-lt"/>
              </a:rPr>
              <a:t>Arexy</a:t>
            </a: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and </a:t>
            </a:r>
            <a:r>
              <a:rPr lang="en-US" dirty="0" err="1" smtClean="0">
                <a:latin typeface="+mj-lt"/>
              </a:rPr>
              <a:t>Abrysvo</a:t>
            </a:r>
            <a:r>
              <a:rPr lang="en-US" dirty="0" smtClean="0">
                <a:latin typeface="+mj-lt"/>
              </a:rPr>
              <a:t> are both recombinant protein vaccines </a:t>
            </a:r>
          </a:p>
          <a:p>
            <a:r>
              <a:rPr lang="en-US" dirty="0" smtClean="0">
                <a:latin typeface="+mj-lt"/>
              </a:rPr>
              <a:t>Shared decision making with: </a:t>
            </a:r>
          </a:p>
          <a:p>
            <a:pPr lvl="1"/>
            <a:r>
              <a:rPr lang="en-US" dirty="0" smtClean="0">
                <a:latin typeface="+mj-lt"/>
              </a:rPr>
              <a:t>Patients &gt;60 years old (</a:t>
            </a:r>
            <a:r>
              <a:rPr lang="en-US" dirty="0" err="1" smtClean="0">
                <a:latin typeface="+mj-lt"/>
              </a:rPr>
              <a:t>Arexy</a:t>
            </a:r>
            <a:r>
              <a:rPr lang="en-US" dirty="0" smtClean="0">
                <a:latin typeface="+mj-lt"/>
              </a:rPr>
              <a:t> or </a:t>
            </a:r>
            <a:r>
              <a:rPr lang="en-US" dirty="0" err="1" smtClean="0">
                <a:latin typeface="+mj-lt"/>
              </a:rPr>
              <a:t>Abrysvo</a:t>
            </a:r>
            <a:r>
              <a:rPr lang="en-US" dirty="0" smtClean="0">
                <a:latin typeface="+mj-lt"/>
              </a:rPr>
              <a:t>)</a:t>
            </a:r>
          </a:p>
          <a:p>
            <a:pPr lvl="1"/>
            <a:r>
              <a:rPr lang="en-US" dirty="0">
                <a:latin typeface="+mj-lt"/>
              </a:rPr>
              <a:t>P</a:t>
            </a:r>
            <a:r>
              <a:rPr lang="en-US" dirty="0" smtClean="0">
                <a:latin typeface="+mj-lt"/>
              </a:rPr>
              <a:t>regnant women during the 3</a:t>
            </a:r>
            <a:r>
              <a:rPr lang="en-US" baseline="30000" dirty="0" smtClean="0">
                <a:latin typeface="+mj-lt"/>
              </a:rPr>
              <a:t>rd</a:t>
            </a:r>
            <a:r>
              <a:rPr lang="en-US" dirty="0" smtClean="0">
                <a:latin typeface="+mj-lt"/>
              </a:rPr>
              <a:t> trimester (</a:t>
            </a:r>
            <a:r>
              <a:rPr lang="en-US" dirty="0" err="1" smtClean="0">
                <a:latin typeface="+mj-lt"/>
              </a:rPr>
              <a:t>Abrysvo</a:t>
            </a:r>
            <a:r>
              <a:rPr lang="en-US" dirty="0" smtClean="0">
                <a:latin typeface="+mj-lt"/>
              </a:rPr>
              <a:t> only)</a:t>
            </a:r>
          </a:p>
          <a:p>
            <a:pPr lvl="1"/>
            <a:endParaRPr lang="en-US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961" y="5773002"/>
            <a:ext cx="2035073" cy="68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399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+mj-lt"/>
              </a:rPr>
              <a:t>Griffin</a:t>
            </a:r>
            <a:r>
              <a:rPr lang="en-US" dirty="0">
                <a:latin typeface="+mj-lt"/>
              </a:rPr>
              <a:t>, M. P., Yuan, Y., Takas, T., </a:t>
            </a:r>
            <a:r>
              <a:rPr lang="en-US" dirty="0" err="1">
                <a:latin typeface="+mj-lt"/>
              </a:rPr>
              <a:t>Domachowske</a:t>
            </a:r>
            <a:r>
              <a:rPr lang="en-US" dirty="0">
                <a:latin typeface="+mj-lt"/>
              </a:rPr>
              <a:t>, J. B., </a:t>
            </a:r>
            <a:r>
              <a:rPr lang="en-US" dirty="0" err="1">
                <a:latin typeface="+mj-lt"/>
              </a:rPr>
              <a:t>Madhi</a:t>
            </a:r>
            <a:r>
              <a:rPr lang="en-US" dirty="0">
                <a:latin typeface="+mj-lt"/>
              </a:rPr>
              <a:t>, S. A., Manzoni, P., </a:t>
            </a:r>
            <a:r>
              <a:rPr lang="en-US" dirty="0" err="1">
                <a:latin typeface="+mj-lt"/>
              </a:rPr>
              <a:t>Simões</a:t>
            </a:r>
            <a:r>
              <a:rPr lang="en-US" dirty="0">
                <a:latin typeface="+mj-lt"/>
              </a:rPr>
              <a:t>, E. A. F., </a:t>
            </a:r>
            <a:r>
              <a:rPr lang="en-US" dirty="0" err="1">
                <a:latin typeface="+mj-lt"/>
              </a:rPr>
              <a:t>Esser</a:t>
            </a:r>
            <a:r>
              <a:rPr lang="en-US" dirty="0">
                <a:latin typeface="+mj-lt"/>
              </a:rPr>
              <a:t>, M. T., Khan, A. A., </a:t>
            </a:r>
            <a:r>
              <a:rPr lang="en-US" dirty="0" err="1">
                <a:latin typeface="+mj-lt"/>
              </a:rPr>
              <a:t>Dubovsky</a:t>
            </a:r>
            <a:r>
              <a:rPr lang="en-US" dirty="0">
                <a:latin typeface="+mj-lt"/>
              </a:rPr>
              <a:t>, F., </a:t>
            </a:r>
            <a:r>
              <a:rPr lang="en-US" dirty="0" err="1">
                <a:latin typeface="+mj-lt"/>
              </a:rPr>
              <a:t>Villafana</a:t>
            </a:r>
            <a:r>
              <a:rPr lang="en-US" dirty="0">
                <a:latin typeface="+mj-lt"/>
              </a:rPr>
              <a:t>, T., </a:t>
            </a:r>
            <a:r>
              <a:rPr lang="en-US" dirty="0" err="1">
                <a:latin typeface="+mj-lt"/>
              </a:rPr>
              <a:t>DeVincenzo</a:t>
            </a:r>
            <a:r>
              <a:rPr lang="en-US" dirty="0">
                <a:latin typeface="+mj-lt"/>
              </a:rPr>
              <a:t>, J. P., &amp; </a:t>
            </a:r>
            <a:r>
              <a:rPr lang="en-US" dirty="0" err="1">
                <a:latin typeface="+mj-lt"/>
              </a:rPr>
              <a:t>Nirsevimab</a:t>
            </a:r>
            <a:r>
              <a:rPr lang="en-US" dirty="0">
                <a:latin typeface="+mj-lt"/>
              </a:rPr>
              <a:t> Study Group (2020). Single-Dose </a:t>
            </a:r>
            <a:r>
              <a:rPr lang="en-US" dirty="0" err="1">
                <a:latin typeface="+mj-lt"/>
              </a:rPr>
              <a:t>Nirsevimab</a:t>
            </a:r>
            <a:r>
              <a:rPr lang="en-US" dirty="0">
                <a:latin typeface="+mj-lt"/>
              </a:rPr>
              <a:t> for Prevention of RSV in Preterm Infants. </a:t>
            </a:r>
            <a:r>
              <a:rPr lang="en-US" i="1" dirty="0">
                <a:latin typeface="+mj-lt"/>
              </a:rPr>
              <a:t>The New England journal of medicine</a:t>
            </a:r>
            <a:r>
              <a:rPr lang="en-US" dirty="0">
                <a:latin typeface="+mj-lt"/>
              </a:rPr>
              <a:t>, </a:t>
            </a:r>
            <a:r>
              <a:rPr lang="en-US" i="1" dirty="0">
                <a:latin typeface="+mj-lt"/>
              </a:rPr>
              <a:t>383</a:t>
            </a:r>
            <a:r>
              <a:rPr lang="en-US" dirty="0">
                <a:latin typeface="+mj-lt"/>
              </a:rPr>
              <a:t>(5), 415–425. https://doi.org/10.1056/NEJMoa1913556</a:t>
            </a:r>
            <a:endParaRPr lang="en-US" dirty="0" smtClean="0">
              <a:latin typeface="+mj-lt"/>
            </a:endParaRPr>
          </a:p>
          <a:p>
            <a:r>
              <a:rPr lang="en-US" dirty="0" err="1">
                <a:latin typeface="+mj-lt"/>
              </a:rPr>
              <a:t>Hammitt</a:t>
            </a:r>
            <a:r>
              <a:rPr lang="en-US" dirty="0">
                <a:latin typeface="+mj-lt"/>
              </a:rPr>
              <a:t>, L. L., Dagan, R., Yuan, Y., Baca Cots, M., </a:t>
            </a:r>
            <a:r>
              <a:rPr lang="en-US" dirty="0" err="1">
                <a:latin typeface="+mj-lt"/>
              </a:rPr>
              <a:t>Bosheva</a:t>
            </a:r>
            <a:r>
              <a:rPr lang="en-US" dirty="0">
                <a:latin typeface="+mj-lt"/>
              </a:rPr>
              <a:t>, M., </a:t>
            </a:r>
            <a:r>
              <a:rPr lang="en-US" dirty="0" err="1">
                <a:latin typeface="+mj-lt"/>
              </a:rPr>
              <a:t>Madhi</a:t>
            </a:r>
            <a:r>
              <a:rPr lang="en-US" dirty="0">
                <a:latin typeface="+mj-lt"/>
              </a:rPr>
              <a:t>, S. A., Muller, W. J., </a:t>
            </a:r>
            <a:r>
              <a:rPr lang="en-US" dirty="0" err="1">
                <a:latin typeface="+mj-lt"/>
              </a:rPr>
              <a:t>Zar</a:t>
            </a:r>
            <a:r>
              <a:rPr lang="en-US" dirty="0">
                <a:latin typeface="+mj-lt"/>
              </a:rPr>
              <a:t>, H. J., Brooks, D., </a:t>
            </a:r>
            <a:r>
              <a:rPr lang="en-US" dirty="0" err="1">
                <a:latin typeface="+mj-lt"/>
              </a:rPr>
              <a:t>Grenham</a:t>
            </a:r>
            <a:r>
              <a:rPr lang="en-US" dirty="0">
                <a:latin typeface="+mj-lt"/>
              </a:rPr>
              <a:t>, A., </a:t>
            </a:r>
            <a:r>
              <a:rPr lang="en-US" dirty="0" err="1">
                <a:latin typeface="+mj-lt"/>
              </a:rPr>
              <a:t>Wählby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Hamrén</a:t>
            </a:r>
            <a:r>
              <a:rPr lang="en-US" dirty="0">
                <a:latin typeface="+mj-lt"/>
              </a:rPr>
              <a:t>, U., Mankad, V. S., Ren, P., Takas, T., Abram, M. E., Leach, A., Griffin, M. P., </a:t>
            </a:r>
            <a:r>
              <a:rPr lang="en-US" dirty="0" err="1">
                <a:latin typeface="+mj-lt"/>
              </a:rPr>
              <a:t>Villafana</a:t>
            </a:r>
            <a:r>
              <a:rPr lang="en-US" dirty="0">
                <a:latin typeface="+mj-lt"/>
              </a:rPr>
              <a:t>, T., &amp; MELODY Study Group (2022). </a:t>
            </a:r>
            <a:r>
              <a:rPr lang="en-US" dirty="0" err="1">
                <a:latin typeface="+mj-lt"/>
              </a:rPr>
              <a:t>Nirsevimab</a:t>
            </a:r>
            <a:r>
              <a:rPr lang="en-US" dirty="0">
                <a:latin typeface="+mj-lt"/>
              </a:rPr>
              <a:t> for Prevention of RSV in Healthy Late-Preterm and Term Infants. </a:t>
            </a:r>
            <a:r>
              <a:rPr lang="en-US" i="1" dirty="0">
                <a:latin typeface="+mj-lt"/>
              </a:rPr>
              <a:t>The New England journal of medicine</a:t>
            </a:r>
            <a:r>
              <a:rPr lang="en-US" dirty="0">
                <a:latin typeface="+mj-lt"/>
              </a:rPr>
              <a:t>, </a:t>
            </a:r>
            <a:r>
              <a:rPr lang="en-US" i="1" dirty="0">
                <a:latin typeface="+mj-lt"/>
              </a:rPr>
              <a:t>386</a:t>
            </a:r>
            <a:r>
              <a:rPr lang="en-US" dirty="0">
                <a:latin typeface="+mj-lt"/>
              </a:rPr>
              <a:t>(9), 837–846. https://</a:t>
            </a:r>
            <a:r>
              <a:rPr lang="en-US" dirty="0" smtClean="0">
                <a:latin typeface="+mj-lt"/>
              </a:rPr>
              <a:t>doi.org/10.1056/NEJMoa2110275</a:t>
            </a:r>
          </a:p>
          <a:p>
            <a:r>
              <a:rPr lang="en-US" dirty="0" smtClean="0">
                <a:latin typeface="+mj-lt"/>
              </a:rPr>
              <a:t>Red Book Online</a:t>
            </a:r>
          </a:p>
          <a:p>
            <a:r>
              <a:rPr lang="en-US" dirty="0" smtClean="0">
                <a:latin typeface="+mj-lt"/>
              </a:rPr>
              <a:t>CDC</a:t>
            </a:r>
          </a:p>
          <a:p>
            <a:r>
              <a:rPr lang="en-US" dirty="0" err="1" smtClean="0">
                <a:latin typeface="+mj-lt"/>
              </a:rPr>
              <a:t>UpToDate</a:t>
            </a:r>
            <a:endParaRPr lang="en-US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961" y="5773002"/>
            <a:ext cx="2035073" cy="68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607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375</Words>
  <Application>Microsoft Office PowerPoint</Application>
  <PresentationFormat>Widescreen</PresentationFormat>
  <Paragraphs>39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 Respiratory Syncytial Virus (RSV)Updates   </vt:lpstr>
      <vt:lpstr>RSV</vt:lpstr>
      <vt:lpstr>Beyfortus (Nirsevimab)</vt:lpstr>
      <vt:lpstr>Beyfortus (Nirsevimab)</vt:lpstr>
      <vt:lpstr>Adult RSV Vaccine (Arexy and Abrysvo)</vt:lpstr>
      <vt:lpstr>Citations</vt:lpstr>
    </vt:vector>
  </TitlesOfParts>
  <Company>Hugh Chatham Memorial Hospital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Megan Arboleda</dc:creator>
  <cp:lastModifiedBy>Dr. Patrick Stevens</cp:lastModifiedBy>
  <cp:revision>27</cp:revision>
  <dcterms:created xsi:type="dcterms:W3CDTF">2023-09-15T15:14:13Z</dcterms:created>
  <dcterms:modified xsi:type="dcterms:W3CDTF">2023-09-20T11:09:05Z</dcterms:modified>
</cp:coreProperties>
</file>