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. Mary-Emma Beres" initials="DMB" lastIdx="2" clrIdx="0">
    <p:extLst>
      <p:ext uri="{19B8F6BF-5375-455C-9EA6-DF929625EA0E}">
        <p15:presenceInfo xmlns:p15="http://schemas.microsoft.com/office/powerpoint/2012/main" userId="S-1-5-21-2819505417-681918528-394191500-2148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32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5-03T12:52:59.200" idx="1">
    <p:pos x="10" y="1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5-03T13:25:33.079" idx="2">
    <p:pos x="10" y="1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0EF41-4396-4C6C-ADE1-4CDACCB9413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4DDA-A98D-40D4-B6E0-5F2B46B96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826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0EF41-4396-4C6C-ADE1-4CDACCB9413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4DDA-A98D-40D4-B6E0-5F2B46B96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444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0EF41-4396-4C6C-ADE1-4CDACCB9413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4DDA-A98D-40D4-B6E0-5F2B46B96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519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0EF41-4396-4C6C-ADE1-4CDACCB9413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4DDA-A98D-40D4-B6E0-5F2B46B96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57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0EF41-4396-4C6C-ADE1-4CDACCB9413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4DDA-A98D-40D4-B6E0-5F2B46B96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539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0EF41-4396-4C6C-ADE1-4CDACCB9413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4DDA-A98D-40D4-B6E0-5F2B46B96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416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0EF41-4396-4C6C-ADE1-4CDACCB9413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4DDA-A98D-40D4-B6E0-5F2B46B96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57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0EF41-4396-4C6C-ADE1-4CDACCB9413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4DDA-A98D-40D4-B6E0-5F2B46B96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597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0EF41-4396-4C6C-ADE1-4CDACCB9413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4DDA-A98D-40D4-B6E0-5F2B46B96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910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0EF41-4396-4C6C-ADE1-4CDACCB9413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4DDA-A98D-40D4-B6E0-5F2B46B96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943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0EF41-4396-4C6C-ADE1-4CDACCB9413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4DDA-A98D-40D4-B6E0-5F2B46B96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37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0EF41-4396-4C6C-ADE1-4CDACCB9413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E4DDA-A98D-40D4-B6E0-5F2B46B96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835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uptodate.com/contents/image?imageKey=PC/139015&amp;topicKey=PC/6907&amp;search=conjunctivitis&amp;rank=1~150&amp;source=see_link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covid.cdc.gov/covid-data-tracker/#variant-proportions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ptodate.com/contents/conjunctivitis?search=conjunctivitis&amp;source=search_result&amp;selectedTitle=1~150&amp;usage_type=default&amp;display_rank=1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ovid.cdc.gov/covid-data-tracker/#variant-proportions" TargetMode="External"/><Relationship Id="rId4" Type="http://schemas.openxmlformats.org/officeDocument/2006/relationships/hyperlink" Target="https://www.uptodate.com/contents/image?imageKey=PC/139015&amp;topicKey=PC/6907&amp;search=conjunctivitis&amp;rank=1~150&amp;source=see_lin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Conjunctivitis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497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Imag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816" y="0"/>
            <a:ext cx="59177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979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6950"/>
          </a:xfrm>
        </p:spPr>
        <p:txBody>
          <a:bodyPr/>
          <a:lstStyle/>
          <a:p>
            <a:pPr algn="ctr"/>
            <a:r>
              <a:rPr lang="en-US" b="1" dirty="0" smtClean="0"/>
              <a:t>Treatment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62050" y="1114424"/>
            <a:ext cx="9772649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Viral – no standard topical or systemic treatment however some OTC therapies provide comfort: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Topical antihistamines – </a:t>
            </a:r>
            <a:r>
              <a:rPr lang="en-US" sz="2000" dirty="0" err="1" smtClean="0"/>
              <a:t>Zaditor</a:t>
            </a:r>
            <a:r>
              <a:rPr lang="en-US" sz="2000" dirty="0" smtClean="0"/>
              <a:t>, </a:t>
            </a:r>
            <a:r>
              <a:rPr lang="en-US" sz="2000" dirty="0" err="1" smtClean="0"/>
              <a:t>Pataday</a:t>
            </a:r>
            <a:r>
              <a:rPr lang="en-US" sz="2000" dirty="0" smtClean="0"/>
              <a:t> and generic </a:t>
            </a:r>
            <a:r>
              <a:rPr lang="en-US" sz="2000" dirty="0" err="1" smtClean="0"/>
              <a:t>equivalants</a:t>
            </a:r>
            <a:r>
              <a:rPr lang="en-US" sz="2000" dirty="0" smtClean="0"/>
              <a:t> (</a:t>
            </a:r>
            <a:r>
              <a:rPr lang="en-US" sz="2000" dirty="0" err="1"/>
              <a:t>k</a:t>
            </a:r>
            <a:r>
              <a:rPr lang="en-US" sz="2000" dirty="0" err="1" smtClean="0"/>
              <a:t>etotifen</a:t>
            </a:r>
            <a:r>
              <a:rPr lang="en-US" sz="2000" dirty="0" smtClean="0"/>
              <a:t>, </a:t>
            </a:r>
            <a:r>
              <a:rPr lang="en-US" sz="2000" dirty="0" err="1" smtClean="0"/>
              <a:t>olopatadine</a:t>
            </a:r>
            <a:r>
              <a:rPr lang="en-US" sz="2000" dirty="0" smtClean="0"/>
              <a:t> hydrochloride.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Topical decongestants – Multiple brands </a:t>
            </a:r>
            <a:r>
              <a:rPr lang="en-US" sz="2000" dirty="0"/>
              <a:t>phenylephrine, </a:t>
            </a:r>
            <a:r>
              <a:rPr lang="en-US" sz="2000" dirty="0" err="1"/>
              <a:t>naphazoline</a:t>
            </a:r>
            <a:r>
              <a:rPr lang="en-US" sz="2000" dirty="0"/>
              <a:t>, </a:t>
            </a:r>
            <a:r>
              <a:rPr lang="en-US" sz="2000" dirty="0" err="1"/>
              <a:t>tetrahydrolazine</a:t>
            </a:r>
            <a:r>
              <a:rPr lang="en-US" sz="2000" dirty="0"/>
              <a:t>, and </a:t>
            </a:r>
            <a:r>
              <a:rPr lang="en-US" sz="2000" dirty="0" err="1"/>
              <a:t>oxymetazoline</a:t>
            </a:r>
            <a:r>
              <a:rPr lang="en-US" sz="20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Artificial Tears</a:t>
            </a:r>
          </a:p>
          <a:p>
            <a:endParaRPr lang="en-US" sz="2000" dirty="0"/>
          </a:p>
          <a:p>
            <a:r>
              <a:rPr lang="en-US" sz="2000" dirty="0" smtClean="0"/>
              <a:t>Allergic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Topical antihistamines (OTC as above)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Topical Ketorolac (prescription only)</a:t>
            </a:r>
          </a:p>
          <a:p>
            <a:endParaRPr lang="en-US" sz="2000" dirty="0"/>
          </a:p>
          <a:p>
            <a:r>
              <a:rPr lang="en-US" sz="2000" dirty="0" smtClean="0"/>
              <a:t>Bacterial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Ophthalmic ointment for children – erythromycin well tolerated, cheap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Trimethoprim- </a:t>
            </a:r>
            <a:r>
              <a:rPr lang="en-US" sz="2000" dirty="0" err="1" smtClean="0"/>
              <a:t>polymyxin</a:t>
            </a:r>
            <a:r>
              <a:rPr lang="en-US" sz="2000" dirty="0" smtClean="0"/>
              <a:t> B drops, Bacitracin </a:t>
            </a:r>
            <a:r>
              <a:rPr lang="en-US" sz="2000" dirty="0" err="1" smtClean="0"/>
              <a:t>ophth</a:t>
            </a:r>
            <a:r>
              <a:rPr lang="en-US" sz="2000" dirty="0" smtClean="0"/>
              <a:t> ointment well tolerated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Other options with more side effects, potential allergic reactions, resistances and toxicities: </a:t>
            </a:r>
            <a:r>
              <a:rPr lang="en-US" sz="2000" dirty="0" err="1" smtClean="0"/>
              <a:t>sulfacitamide</a:t>
            </a:r>
            <a:r>
              <a:rPr lang="en-US" sz="2000" dirty="0" smtClean="0"/>
              <a:t>, Aminoglycoside preps, chloramphenicol, azithromycin, </a:t>
            </a:r>
            <a:r>
              <a:rPr lang="en-US" sz="2000" dirty="0" err="1" smtClean="0"/>
              <a:t>Fluoroquinolones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66838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9061" y="393404"/>
            <a:ext cx="9144000" cy="1053841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Return to Life…</a:t>
            </a:r>
            <a:endParaRPr lang="en-US" b="1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9061" y="1892595"/>
            <a:ext cx="922551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School/work:</a:t>
            </a:r>
          </a:p>
          <a:p>
            <a:r>
              <a:rPr lang="en-US" sz="2800" dirty="0" smtClean="0"/>
              <a:t>Bacterial conjunctivitis – after 24 hours of treatment</a:t>
            </a:r>
          </a:p>
          <a:p>
            <a:r>
              <a:rPr lang="en-US" sz="2800" dirty="0" smtClean="0"/>
              <a:t>Viral conjunctivitis – ? </a:t>
            </a:r>
          </a:p>
          <a:p>
            <a:endParaRPr lang="en-US" sz="2800" dirty="0"/>
          </a:p>
          <a:p>
            <a:r>
              <a:rPr lang="en-US" sz="2800" dirty="0" smtClean="0"/>
              <a:t>Sports:</a:t>
            </a:r>
          </a:p>
          <a:p>
            <a:r>
              <a:rPr lang="en-US" sz="2800" dirty="0" smtClean="0"/>
              <a:t>Non-contact – based on symptoms </a:t>
            </a:r>
          </a:p>
          <a:p>
            <a:r>
              <a:rPr lang="en-US" sz="2800" dirty="0"/>
              <a:t>C</a:t>
            </a:r>
            <a:r>
              <a:rPr lang="en-US" sz="2800" dirty="0" smtClean="0"/>
              <a:t>ontact – 5 days</a:t>
            </a:r>
          </a:p>
          <a:p>
            <a:r>
              <a:rPr lang="en-US" sz="2800" dirty="0" smtClean="0"/>
              <a:t>Water sports – 5 days (bacterial and viral)</a:t>
            </a:r>
          </a:p>
        </p:txBody>
      </p:sp>
    </p:spTree>
    <p:extLst>
      <p:ext uri="{BB962C8B-B14F-4D97-AF65-F5344CB8AC3E}">
        <p14:creationId xmlns:p14="http://schemas.microsoft.com/office/powerpoint/2010/main" val="59385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69580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…except for </a:t>
            </a:r>
            <a:r>
              <a:rPr lang="en-US" b="1" dirty="0" err="1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Arctucus</a:t>
            </a:r>
            <a:r>
              <a:rPr lang="en-US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en-US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en-US" sz="4000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XBB1.16</a:t>
            </a:r>
            <a:endParaRPr lang="en-US" sz="4000" b="1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92595" y="2169042"/>
            <a:ext cx="956315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Usual Covid-19 symptoms but possibly higher incidence of conjunctivitis.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One household member may get conjunctivitis, another may have other symptoms without conjunctivitis.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4813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517497" y="172963"/>
            <a:ext cx="9144000" cy="648587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hlinkClick r:id="rId2"/>
              </a:rPr>
              <a:t>Covid</a:t>
            </a:r>
            <a:r>
              <a:rPr lang="en-US" sz="3200" dirty="0" smtClean="0">
                <a:hlinkClick r:id="rId2"/>
              </a:rPr>
              <a:t> variant surveillance USA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7628" y="821550"/>
            <a:ext cx="7374122" cy="586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51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307" y="318976"/>
            <a:ext cx="9144000" cy="841191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Consider testing for Covid-19</a:t>
            </a:r>
            <a:endParaRPr lang="en-US" sz="4800" b="1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98651" y="1892595"/>
            <a:ext cx="74215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Conjunctivitis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Any fever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Congestion and cough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High risk patient or family member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2453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307" y="318976"/>
            <a:ext cx="9144000" cy="841191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Resources</a:t>
            </a:r>
            <a:endParaRPr lang="en-US" sz="4800" b="1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961" y="5773002"/>
            <a:ext cx="2035073" cy="6829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0" y="1637414"/>
            <a:ext cx="76767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www.uptodate.com/contents/conjunctivitis?search=conjunctivitis&amp;source=search_result&amp;selectedTitle=1~150&amp;usage_type=default&amp;display_rank=1</a:t>
            </a:r>
            <a:endParaRPr lang="en-US" dirty="0" smtClean="0"/>
          </a:p>
          <a:p>
            <a:endParaRPr lang="en-US" dirty="0"/>
          </a:p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www.uptodate.com/contents/image?imageKey=PC%2F139015&amp;topicKey=PC%2F6907&amp;search=conjunctivitis&amp;rank=1~150&amp;source=see_link</a:t>
            </a:r>
            <a:endParaRPr lang="en-US" dirty="0" smtClean="0"/>
          </a:p>
          <a:p>
            <a:endParaRPr lang="en-US" dirty="0"/>
          </a:p>
          <a:p>
            <a:r>
              <a:rPr lang="en-US" dirty="0">
                <a:hlinkClick r:id="rId5"/>
              </a:rPr>
              <a:t>https://covid.cdc.gov/covid-data-tracker/#</a:t>
            </a:r>
            <a:r>
              <a:rPr lang="en-US" dirty="0" smtClean="0">
                <a:hlinkClick r:id="rId5"/>
              </a:rPr>
              <a:t>variant-proportions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36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</Words>
  <Application>Microsoft Office PowerPoint</Application>
  <PresentationFormat>Widescreen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Cambria</vt:lpstr>
      <vt:lpstr>Office Theme</vt:lpstr>
      <vt:lpstr>Conjunctivitis</vt:lpstr>
      <vt:lpstr>PowerPoint Presentation</vt:lpstr>
      <vt:lpstr>Treatment</vt:lpstr>
      <vt:lpstr>Return to Life…</vt:lpstr>
      <vt:lpstr>…except for Arctucus XBB1.16</vt:lpstr>
      <vt:lpstr>Covid variant surveillance USA</vt:lpstr>
      <vt:lpstr>Consider testing for Covid-19</vt:lpstr>
      <vt:lpstr>Resources</vt:lpstr>
    </vt:vector>
  </TitlesOfParts>
  <Company>Hugh Chatham Memorial Hospital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Conjunctivitis</dc:title>
  <dc:creator>Dr. Patrick Stevens</dc:creator>
  <cp:lastModifiedBy>Dr. Patrick Stevens</cp:lastModifiedBy>
  <cp:revision>2</cp:revision>
  <dcterms:created xsi:type="dcterms:W3CDTF">2023-05-12T12:51:51Z</dcterms:created>
  <dcterms:modified xsi:type="dcterms:W3CDTF">2023-08-02T18:50:35Z</dcterms:modified>
</cp:coreProperties>
</file>