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0"/>
  </p:notesMasterIdLst>
  <p:sldIdLst>
    <p:sldId id="280" r:id="rId2"/>
    <p:sldId id="256" r:id="rId3"/>
    <p:sldId id="278" r:id="rId4"/>
    <p:sldId id="283" r:id="rId5"/>
    <p:sldId id="281" r:id="rId6"/>
    <p:sldId id="358" r:id="rId7"/>
    <p:sldId id="310" r:id="rId8"/>
    <p:sldId id="312" r:id="rId9"/>
    <p:sldId id="313" r:id="rId10"/>
    <p:sldId id="314" r:id="rId11"/>
    <p:sldId id="359" r:id="rId12"/>
    <p:sldId id="360" r:id="rId13"/>
    <p:sldId id="370" r:id="rId14"/>
    <p:sldId id="316" r:id="rId15"/>
    <p:sldId id="315" r:id="rId16"/>
    <p:sldId id="317" r:id="rId17"/>
    <p:sldId id="318" r:id="rId18"/>
    <p:sldId id="319" r:id="rId19"/>
    <p:sldId id="320" r:id="rId20"/>
    <p:sldId id="322" r:id="rId21"/>
    <p:sldId id="323" r:id="rId22"/>
    <p:sldId id="324" r:id="rId23"/>
    <p:sldId id="325" r:id="rId24"/>
    <p:sldId id="326" r:id="rId25"/>
    <p:sldId id="327" r:id="rId26"/>
    <p:sldId id="328" r:id="rId27"/>
    <p:sldId id="329" r:id="rId28"/>
    <p:sldId id="330" r:id="rId29"/>
    <p:sldId id="331" r:id="rId30"/>
    <p:sldId id="332" r:id="rId31"/>
    <p:sldId id="401" r:id="rId32"/>
    <p:sldId id="333" r:id="rId33"/>
    <p:sldId id="335" r:id="rId34"/>
    <p:sldId id="336" r:id="rId35"/>
    <p:sldId id="337" r:id="rId36"/>
    <p:sldId id="338" r:id="rId37"/>
    <p:sldId id="339" r:id="rId38"/>
    <p:sldId id="341" r:id="rId39"/>
    <p:sldId id="340" r:id="rId40"/>
    <p:sldId id="342" r:id="rId41"/>
    <p:sldId id="343" r:id="rId42"/>
    <p:sldId id="344" r:id="rId43"/>
    <p:sldId id="386" r:id="rId44"/>
    <p:sldId id="345" r:id="rId45"/>
    <p:sldId id="346" r:id="rId46"/>
    <p:sldId id="377" r:id="rId47"/>
    <p:sldId id="347" r:id="rId48"/>
    <p:sldId id="387" r:id="rId49"/>
    <p:sldId id="388" r:id="rId50"/>
    <p:sldId id="389" r:id="rId51"/>
    <p:sldId id="390" r:id="rId52"/>
    <p:sldId id="391" r:id="rId53"/>
    <p:sldId id="392" r:id="rId54"/>
    <p:sldId id="371" r:id="rId55"/>
    <p:sldId id="372" r:id="rId56"/>
    <p:sldId id="373" r:id="rId57"/>
    <p:sldId id="374" r:id="rId58"/>
    <p:sldId id="375" r:id="rId59"/>
    <p:sldId id="270" r:id="rId60"/>
    <p:sldId id="400" r:id="rId61"/>
    <p:sldId id="272" r:id="rId62"/>
    <p:sldId id="286" r:id="rId63"/>
    <p:sldId id="288" r:id="rId64"/>
    <p:sldId id="287" r:id="rId65"/>
    <p:sldId id="367" r:id="rId66"/>
    <p:sldId id="273" r:id="rId67"/>
    <p:sldId id="275" r:id="rId68"/>
    <p:sldId id="276" r:id="rId69"/>
    <p:sldId id="277" r:id="rId70"/>
    <p:sldId id="274" r:id="rId71"/>
    <p:sldId id="393" r:id="rId72"/>
    <p:sldId id="291" r:id="rId73"/>
    <p:sldId id="292" r:id="rId74"/>
    <p:sldId id="289" r:id="rId75"/>
    <p:sldId id="290" r:id="rId76"/>
    <p:sldId id="296" r:id="rId77"/>
    <p:sldId id="297" r:id="rId78"/>
    <p:sldId id="298" r:id="rId79"/>
    <p:sldId id="295" r:id="rId80"/>
    <p:sldId id="299" r:id="rId81"/>
    <p:sldId id="300" r:id="rId82"/>
    <p:sldId id="363" r:id="rId83"/>
    <p:sldId id="366" r:id="rId84"/>
    <p:sldId id="364" r:id="rId85"/>
    <p:sldId id="365" r:id="rId86"/>
    <p:sldId id="368" r:id="rId87"/>
    <p:sldId id="369" r:id="rId88"/>
    <p:sldId id="361" r:id="rId89"/>
    <p:sldId id="267" r:id="rId90"/>
    <p:sldId id="376" r:id="rId91"/>
    <p:sldId id="301" r:id="rId92"/>
    <p:sldId id="394" r:id="rId93"/>
    <p:sldId id="395" r:id="rId94"/>
    <p:sldId id="396" r:id="rId95"/>
    <p:sldId id="397" r:id="rId96"/>
    <p:sldId id="398" r:id="rId97"/>
    <p:sldId id="399" r:id="rId98"/>
    <p:sldId id="282" r:id="rId9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r. Mary-Emma Beres" initials="DMB" lastIdx="0" clrIdx="0">
    <p:extLst>
      <p:ext uri="{19B8F6BF-5375-455C-9EA6-DF929625EA0E}">
        <p15:presenceInfo xmlns:p15="http://schemas.microsoft.com/office/powerpoint/2012/main" userId="S-1-5-21-2819505417-681918528-394191500-2148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CCCFF"/>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394" autoAdjust="0"/>
  </p:normalViewPr>
  <p:slideViewPr>
    <p:cSldViewPr snapToGrid="0">
      <p:cViewPr varScale="1">
        <p:scale>
          <a:sx n="113" d="100"/>
          <a:sy n="113" d="100"/>
        </p:scale>
        <p:origin x="514"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notesMaster" Target="notesMasters/notesMaster1.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50EF6C-AF72-4254-AEEF-27C1A9BAC828}" type="datetimeFigureOut">
              <a:rPr lang="en-US" smtClean="0"/>
              <a:t>8/4/2023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5EA2E2-1352-4574-B7BD-F53A24A8FAB4}" type="slidenum">
              <a:rPr lang="en-US" smtClean="0"/>
              <a:t>‹#›</a:t>
            </a:fld>
            <a:endParaRPr lang="en-US"/>
          </a:p>
        </p:txBody>
      </p:sp>
    </p:spTree>
    <p:extLst>
      <p:ext uri="{BB962C8B-B14F-4D97-AF65-F5344CB8AC3E}">
        <p14:creationId xmlns:p14="http://schemas.microsoft.com/office/powerpoint/2010/main" val="28636030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22480-DE51-435A-8E02-D8E3F8733417}" type="slidenum">
              <a:rPr lang="en-US" smtClean="0"/>
              <a:t>10</a:t>
            </a:fld>
            <a:endParaRPr lang="en-US"/>
          </a:p>
        </p:txBody>
      </p:sp>
    </p:spTree>
    <p:extLst>
      <p:ext uri="{BB962C8B-B14F-4D97-AF65-F5344CB8AC3E}">
        <p14:creationId xmlns:p14="http://schemas.microsoft.com/office/powerpoint/2010/main" val="21649379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22480-DE51-435A-8E02-D8E3F8733417}" type="slidenum">
              <a:rPr lang="en-US" smtClean="0"/>
              <a:t>17</a:t>
            </a:fld>
            <a:endParaRPr lang="en-US"/>
          </a:p>
        </p:txBody>
      </p:sp>
    </p:spTree>
    <p:extLst>
      <p:ext uri="{BB962C8B-B14F-4D97-AF65-F5344CB8AC3E}">
        <p14:creationId xmlns:p14="http://schemas.microsoft.com/office/powerpoint/2010/main" val="3974604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22480-DE51-435A-8E02-D8E3F8733417}" type="slidenum">
              <a:rPr lang="en-US" smtClean="0"/>
              <a:t>26</a:t>
            </a:fld>
            <a:endParaRPr lang="en-US"/>
          </a:p>
        </p:txBody>
      </p:sp>
    </p:spTree>
    <p:extLst>
      <p:ext uri="{BB962C8B-B14F-4D97-AF65-F5344CB8AC3E}">
        <p14:creationId xmlns:p14="http://schemas.microsoft.com/office/powerpoint/2010/main" val="40098181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22480-DE51-435A-8E02-D8E3F8733417}" type="slidenum">
              <a:rPr lang="en-US" smtClean="0"/>
              <a:t>29</a:t>
            </a:fld>
            <a:endParaRPr lang="en-US"/>
          </a:p>
        </p:txBody>
      </p:sp>
    </p:spTree>
    <p:extLst>
      <p:ext uri="{BB962C8B-B14F-4D97-AF65-F5344CB8AC3E}">
        <p14:creationId xmlns:p14="http://schemas.microsoft.com/office/powerpoint/2010/main" val="9715894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22480-DE51-435A-8E02-D8E3F8733417}" type="slidenum">
              <a:rPr lang="en-US" smtClean="0"/>
              <a:t>30</a:t>
            </a:fld>
            <a:endParaRPr lang="en-US"/>
          </a:p>
        </p:txBody>
      </p:sp>
    </p:spTree>
    <p:extLst>
      <p:ext uri="{BB962C8B-B14F-4D97-AF65-F5344CB8AC3E}">
        <p14:creationId xmlns:p14="http://schemas.microsoft.com/office/powerpoint/2010/main" val="2640034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22480-DE51-435A-8E02-D8E3F8733417}" type="slidenum">
              <a:rPr lang="en-US" smtClean="0"/>
              <a:t>33</a:t>
            </a:fld>
            <a:endParaRPr lang="en-US"/>
          </a:p>
        </p:txBody>
      </p:sp>
    </p:spTree>
    <p:extLst>
      <p:ext uri="{BB962C8B-B14F-4D97-AF65-F5344CB8AC3E}">
        <p14:creationId xmlns:p14="http://schemas.microsoft.com/office/powerpoint/2010/main" val="10588049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22480-DE51-435A-8E02-D8E3F8733417}" type="slidenum">
              <a:rPr lang="en-US" smtClean="0"/>
              <a:t>65</a:t>
            </a:fld>
            <a:endParaRPr lang="en-US"/>
          </a:p>
        </p:txBody>
      </p:sp>
    </p:spTree>
    <p:extLst>
      <p:ext uri="{BB962C8B-B14F-4D97-AF65-F5344CB8AC3E}">
        <p14:creationId xmlns:p14="http://schemas.microsoft.com/office/powerpoint/2010/main" val="1995868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0FE83B9-5385-4EEE-BEFC-BB77303E4B6B}" type="datetimeFigureOut">
              <a:rPr lang="en-US" smtClean="0"/>
              <a:t>8/4/2023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966817-6D7C-4DDD-939D-B25674E2D567}" type="slidenum">
              <a:rPr lang="en-US" smtClean="0"/>
              <a:t>‹#›</a:t>
            </a:fld>
            <a:endParaRPr lang="en-US"/>
          </a:p>
        </p:txBody>
      </p:sp>
    </p:spTree>
    <p:extLst>
      <p:ext uri="{BB962C8B-B14F-4D97-AF65-F5344CB8AC3E}">
        <p14:creationId xmlns:p14="http://schemas.microsoft.com/office/powerpoint/2010/main" val="4082708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FE83B9-5385-4EEE-BEFC-BB77303E4B6B}" type="datetimeFigureOut">
              <a:rPr lang="en-US" smtClean="0"/>
              <a:t>8/4/2023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966817-6D7C-4DDD-939D-B25674E2D567}" type="slidenum">
              <a:rPr lang="en-US" smtClean="0"/>
              <a:t>‹#›</a:t>
            </a:fld>
            <a:endParaRPr lang="en-US"/>
          </a:p>
        </p:txBody>
      </p:sp>
    </p:spTree>
    <p:extLst>
      <p:ext uri="{BB962C8B-B14F-4D97-AF65-F5344CB8AC3E}">
        <p14:creationId xmlns:p14="http://schemas.microsoft.com/office/powerpoint/2010/main" val="1823661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FE83B9-5385-4EEE-BEFC-BB77303E4B6B}" type="datetimeFigureOut">
              <a:rPr lang="en-US" smtClean="0"/>
              <a:t>8/4/2023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966817-6D7C-4DDD-939D-B25674E2D567}" type="slidenum">
              <a:rPr lang="en-US" smtClean="0"/>
              <a:t>‹#›</a:t>
            </a:fld>
            <a:endParaRPr lang="en-US"/>
          </a:p>
        </p:txBody>
      </p:sp>
    </p:spTree>
    <p:extLst>
      <p:ext uri="{BB962C8B-B14F-4D97-AF65-F5344CB8AC3E}">
        <p14:creationId xmlns:p14="http://schemas.microsoft.com/office/powerpoint/2010/main" val="2756255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0FE83B9-5385-4EEE-BEFC-BB77303E4B6B}" type="datetimeFigureOut">
              <a:rPr lang="en-US" smtClean="0"/>
              <a:t>8/4/2023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966817-6D7C-4DDD-939D-B25674E2D567}" type="slidenum">
              <a:rPr lang="en-US" smtClean="0"/>
              <a:t>‹#›</a:t>
            </a:fld>
            <a:endParaRPr lang="en-US"/>
          </a:p>
        </p:txBody>
      </p:sp>
    </p:spTree>
    <p:extLst>
      <p:ext uri="{BB962C8B-B14F-4D97-AF65-F5344CB8AC3E}">
        <p14:creationId xmlns:p14="http://schemas.microsoft.com/office/powerpoint/2010/main" val="2178081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FE83B9-5385-4EEE-BEFC-BB77303E4B6B}" type="datetimeFigureOut">
              <a:rPr lang="en-US" smtClean="0"/>
              <a:t>8/4/2023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966817-6D7C-4DDD-939D-B25674E2D567}" type="slidenum">
              <a:rPr lang="en-US" smtClean="0"/>
              <a:t>‹#›</a:t>
            </a:fld>
            <a:endParaRPr lang="en-US"/>
          </a:p>
        </p:txBody>
      </p:sp>
    </p:spTree>
    <p:extLst>
      <p:ext uri="{BB962C8B-B14F-4D97-AF65-F5344CB8AC3E}">
        <p14:creationId xmlns:p14="http://schemas.microsoft.com/office/powerpoint/2010/main" val="2193878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FE83B9-5385-4EEE-BEFC-BB77303E4B6B}" type="datetimeFigureOut">
              <a:rPr lang="en-US" smtClean="0"/>
              <a:t>8/4/2023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966817-6D7C-4DDD-939D-B25674E2D567}" type="slidenum">
              <a:rPr lang="en-US" smtClean="0"/>
              <a:t>‹#›</a:t>
            </a:fld>
            <a:endParaRPr lang="en-US"/>
          </a:p>
        </p:txBody>
      </p:sp>
    </p:spTree>
    <p:extLst>
      <p:ext uri="{BB962C8B-B14F-4D97-AF65-F5344CB8AC3E}">
        <p14:creationId xmlns:p14="http://schemas.microsoft.com/office/powerpoint/2010/main" val="2381190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FE83B9-5385-4EEE-BEFC-BB77303E4B6B}" type="datetimeFigureOut">
              <a:rPr lang="en-US" smtClean="0"/>
              <a:t>8/4/2023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966817-6D7C-4DDD-939D-B25674E2D567}" type="slidenum">
              <a:rPr lang="en-US" smtClean="0"/>
              <a:t>‹#›</a:t>
            </a:fld>
            <a:endParaRPr lang="en-US"/>
          </a:p>
        </p:txBody>
      </p:sp>
    </p:spTree>
    <p:extLst>
      <p:ext uri="{BB962C8B-B14F-4D97-AF65-F5344CB8AC3E}">
        <p14:creationId xmlns:p14="http://schemas.microsoft.com/office/powerpoint/2010/main" val="556791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FE83B9-5385-4EEE-BEFC-BB77303E4B6B}" type="datetimeFigureOut">
              <a:rPr lang="en-US" smtClean="0"/>
              <a:t>8/4/2023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966817-6D7C-4DDD-939D-B25674E2D567}" type="slidenum">
              <a:rPr lang="en-US" smtClean="0"/>
              <a:t>‹#›</a:t>
            </a:fld>
            <a:endParaRPr lang="en-US"/>
          </a:p>
        </p:txBody>
      </p:sp>
    </p:spTree>
    <p:extLst>
      <p:ext uri="{BB962C8B-B14F-4D97-AF65-F5344CB8AC3E}">
        <p14:creationId xmlns:p14="http://schemas.microsoft.com/office/powerpoint/2010/main" val="1213439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FE83B9-5385-4EEE-BEFC-BB77303E4B6B}" type="datetimeFigureOut">
              <a:rPr lang="en-US" smtClean="0"/>
              <a:t>8/4/2023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966817-6D7C-4DDD-939D-B25674E2D567}" type="slidenum">
              <a:rPr lang="en-US" smtClean="0"/>
              <a:t>‹#›</a:t>
            </a:fld>
            <a:endParaRPr lang="en-US"/>
          </a:p>
        </p:txBody>
      </p:sp>
    </p:spTree>
    <p:extLst>
      <p:ext uri="{BB962C8B-B14F-4D97-AF65-F5344CB8AC3E}">
        <p14:creationId xmlns:p14="http://schemas.microsoft.com/office/powerpoint/2010/main" val="1600478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FE83B9-5385-4EEE-BEFC-BB77303E4B6B}" type="datetimeFigureOut">
              <a:rPr lang="en-US" smtClean="0"/>
              <a:t>8/4/2023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966817-6D7C-4DDD-939D-B25674E2D567}" type="slidenum">
              <a:rPr lang="en-US" smtClean="0"/>
              <a:t>‹#›</a:t>
            </a:fld>
            <a:endParaRPr lang="en-US"/>
          </a:p>
        </p:txBody>
      </p:sp>
    </p:spTree>
    <p:extLst>
      <p:ext uri="{BB962C8B-B14F-4D97-AF65-F5344CB8AC3E}">
        <p14:creationId xmlns:p14="http://schemas.microsoft.com/office/powerpoint/2010/main" val="4184267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FE83B9-5385-4EEE-BEFC-BB77303E4B6B}" type="datetimeFigureOut">
              <a:rPr lang="en-US" smtClean="0"/>
              <a:t>8/4/2023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966817-6D7C-4DDD-939D-B25674E2D567}" type="slidenum">
              <a:rPr lang="en-US" smtClean="0"/>
              <a:t>‹#›</a:t>
            </a:fld>
            <a:endParaRPr lang="en-US"/>
          </a:p>
        </p:txBody>
      </p:sp>
    </p:spTree>
    <p:extLst>
      <p:ext uri="{BB962C8B-B14F-4D97-AF65-F5344CB8AC3E}">
        <p14:creationId xmlns:p14="http://schemas.microsoft.com/office/powerpoint/2010/main" val="28456175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ayout 2">
    <p:bg>
      <p:bgPr>
        <a:solidFill>
          <a:schemeClr val="bg1">
            <a:alpha val="100000"/>
          </a:schemeClr>
        </a:solidFill>
        <a:effectLst/>
      </p:bgPr>
    </p:bg>
    <p:spTree>
      <p:nvGrpSpPr>
        <p:cNvPr id="1" name=""/>
        <p:cNvGrpSpPr/>
        <p:nvPr/>
      </p:nvGrpSpPr>
      <p:grpSpPr>
        <a:xfrm>
          <a:off x="0" y="0"/>
          <a:ext cx="0" cy="0"/>
          <a:chOff x="0" y="0"/>
          <a:chExt cx="0" cy="0"/>
        </a:xfrm>
      </p:grpSpPr>
      <p:sp>
        <p:nvSpPr>
          <p:cNvPr id="5" name="Text Placeholder 4"/>
          <p:cNvSpPr>
            <a:spLocks noGrp="1"/>
          </p:cNvSpPr>
          <p:nvPr>
            <p:ph type="body" idx="10"/>
          </p:nvPr>
        </p:nvSpPr>
        <p:spPr>
          <a:xfrm>
            <a:off x="1004147" y="518161"/>
            <a:ext cx="9992360" cy="1409065"/>
          </a:xfrm>
          <a:prstGeom prst="rect">
            <a:avLst/>
          </a:prstGeom>
          <a:noFill/>
          <a:ln w="0" cmpd="sng">
            <a:noFill/>
            <a:prstDash val="solid"/>
          </a:ln>
        </p:spPr>
        <p:txBody>
          <a:bodyPr vert="horz" lIns="0" tIns="58420" rIns="0" bIns="0" anchor="t"/>
          <a:lstStyle>
            <a:lvl1pPr marL="1325880" marR="0" indent="0" algn="l">
              <a:lnSpc>
                <a:spcPts val="2900"/>
              </a:lnSpc>
              <a:spcBef>
                <a:spcPts val="75"/>
              </a:spcBef>
              <a:spcAft>
                <a:spcPts val="15"/>
              </a:spcAft>
              <a:defRPr/>
            </a:lvl1pPr>
          </a:lstStyle>
          <a:p>
            <a:pPr marL="0" marR="0" indent="0" algn="ctr">
              <a:lnSpc>
                <a:spcPts val="4700"/>
              </a:lnSpc>
              <a:spcAft>
                <a:spcPts val="0"/>
              </a:spcAft>
            </a:pPr>
            <a:r>
              <a:rPr lang="en-US" sz="4400" spc="-25">
                <a:solidFill>
                  <a:srgbClr val="376092"/>
                </a:solidFill>
                <a:latin typeface="Cambria" panose="02020603050405020304" pitchFamily="1"/>
              </a:rPr>
              <a:t>Our Vision </a:t>
            </a:r>
          </a:p>
          <a:p>
            <a:pPr marL="1325880" marR="0" indent="0" algn="l">
              <a:lnSpc>
                <a:spcPts val="2900"/>
              </a:lnSpc>
              <a:spcBef>
                <a:spcPts val="75"/>
              </a:spcBef>
              <a:spcAft>
                <a:spcPts val="15"/>
              </a:spcAft>
            </a:pPr>
            <a:r>
              <a:rPr lang="en-US" sz="2450" spc="0">
                <a:solidFill>
                  <a:srgbClr val="000000"/>
                </a:solidFill>
                <a:latin typeface="Cambria" panose="02020603050405020304" pitchFamily="1"/>
              </a:rPr>
              <a:t>To be the best community healthcare system in the nation with service as our guiding principle. </a:t>
            </a:r>
          </a:p>
        </p:txBody>
      </p:sp>
    </p:spTree>
    <p:extLst>
      <p:ext uri="{BB962C8B-B14F-4D97-AF65-F5344CB8AC3E}">
        <p14:creationId xmlns:p14="http://schemas.microsoft.com/office/powerpoint/2010/main" val="3498355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FE83B9-5385-4EEE-BEFC-BB77303E4B6B}" type="datetimeFigureOut">
              <a:rPr lang="en-US" smtClean="0"/>
              <a:t>8/4/2023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966817-6D7C-4DDD-939D-B25674E2D567}" type="slidenum">
              <a:rPr lang="en-US" smtClean="0"/>
              <a:t>‹#›</a:t>
            </a:fld>
            <a:endParaRPr lang="en-US"/>
          </a:p>
        </p:txBody>
      </p:sp>
    </p:spTree>
    <p:extLst>
      <p:ext uri="{BB962C8B-B14F-4D97-AF65-F5344CB8AC3E}">
        <p14:creationId xmlns:p14="http://schemas.microsoft.com/office/powerpoint/2010/main" val="2213774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12.xml"/><Relationship Id="rId6" Type="http://schemas.openxmlformats.org/officeDocument/2006/relationships/image" Target="../media/image2.jpeg"/><Relationship Id="rId5" Type="http://schemas.openxmlformats.org/officeDocument/2006/relationships/image" Target="../media/image8.jpg"/><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hyperlink" Target="https://www.merriam-webster.com/dictionary/adolescence#:~:text=%3A%20the%20period%20of%20life%20when,or%20process%20of%20growing%20up" TargetMode="External"/><Relationship Id="rId2" Type="http://schemas.openxmlformats.org/officeDocument/2006/relationships/image" Target="../media/image9.png"/><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hyperlink" Target="https://www.merriam-webster.com/dictionary/adolescence#:~:text=%3A%20the%20period%20of%20life%20when,or%20process%20of%20growing%20up" TargetMode="External"/><Relationship Id="rId2" Type="http://schemas.openxmlformats.org/officeDocument/2006/relationships/image" Target="../media/image9.png"/><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2.jpeg"/><Relationship Id="rId4" Type="http://schemas.openxmlformats.org/officeDocument/2006/relationships/hyperlink" Target="https://www.who.int/health-topics/adolescent-health#tab=tab_2"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aafp.org/pubs/afp/issues/2017/1101/p590.html" TargetMode="External"/><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pewrsr.ch/413hy18" TargetMode="Externa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2.jpeg"/><Relationship Id="rId4" Type="http://schemas.openxmlformats.org/officeDocument/2006/relationships/hyperlink" Target="https://pewrsr.ch/413hy18"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aap.org/en/patient-care/gun-safety-and-injury-prevention/" TargetMode="External"/><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hyperlink" Target="https://www.parentmap.com/article/five-easy-questions-what-you-should-ask-before-the-sleepover" TargetMode="External"/><Relationship Id="rId2" Type="http://schemas.openxmlformats.org/officeDocument/2006/relationships/image" Target="../media/image16.png"/><Relationship Id="rId1" Type="http://schemas.openxmlformats.org/officeDocument/2006/relationships/slideLayout" Target="../slideLayouts/slideLayout12.xml"/><Relationship Id="rId5" Type="http://schemas.openxmlformats.org/officeDocument/2006/relationships/image" Target="../media/image2.jpeg"/><Relationship Id="rId4" Type="http://schemas.openxmlformats.org/officeDocument/2006/relationships/hyperlink" Target="https://publications.aap.org/pediatrics/article/150/6/e2022060070/189686"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7.emf"/><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8.emf"/><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hyperlink" Target="https://www.nimh.nih.gov/research/research-conducted-at-nimh/asq-toolkit-materials#outpatient" TargetMode="External"/><Relationship Id="rId2" Type="http://schemas.openxmlformats.org/officeDocument/2006/relationships/hyperlink" Target="https://www.aafp.org/pubs/afp/issues/2019/1115/p609.html#screening-for-depression" TargetMode="External"/><Relationship Id="rId1" Type="http://schemas.openxmlformats.org/officeDocument/2006/relationships/slideLayout" Target="../slideLayouts/slideLayout12.xml"/><Relationship Id="rId5" Type="http://schemas.openxmlformats.org/officeDocument/2006/relationships/image" Target="../media/image2.jpeg"/><Relationship Id="rId4" Type="http://schemas.openxmlformats.org/officeDocument/2006/relationships/hyperlink" Target="https://www.aafp.org/pubs/afp/issues/2019/1115/p609.html#risk-assessment-for-suicide"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cdc.gov/injury/budget/policy_approaches_ACEs.html" TargetMode="Externa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9.gif"/><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hyperlink" Target="https://centerforyouthwellness.org/"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30.xml.rels><?xml version="1.0" encoding="UTF-8" standalone="yes"?>
<Relationships xmlns="http://schemas.openxmlformats.org/package/2006/relationships"><Relationship Id="rId3" Type="http://schemas.openxmlformats.org/officeDocument/2006/relationships/hyperlink" Target="https://centerforyouthwellness.org/"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hyperlink" Target="https://centerforyouthwellness.org/" TargetMode="External"/><Relationship Id="rId4" Type="http://schemas.openxmlformats.org/officeDocument/2006/relationships/hyperlink" Target="https://centerforyouthwellness.org/cyw-aceq/" TargetMode="External"/></Relationships>
</file>

<file path=ppt/slides/_rels/slide3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hyperlink" Target="https://pediatrics.tuftsmedicalcenter.org/The-Survey-of-Wellbeing-of-Young-Children/Parts-of-the-SWYC/Family-Questions" TargetMode="External"/><Relationship Id="rId7" Type="http://schemas.openxmlformats.org/officeDocument/2006/relationships/hyperlink" Target="https://prapare.org/the-prapare-screening-tool/" TargetMode="External"/><Relationship Id="rId2" Type="http://schemas.openxmlformats.org/officeDocument/2006/relationships/hyperlink" Target="https://publications.aap.org/toolkits/pages/bright-futures-toolkit" TargetMode="External"/><Relationship Id="rId1" Type="http://schemas.openxmlformats.org/officeDocument/2006/relationships/slideLayout" Target="../slideLayouts/slideLayout12.xml"/><Relationship Id="rId6" Type="http://schemas.openxmlformats.org/officeDocument/2006/relationships/hyperlink" Target="https://www.aafp.org/family-physician/patient-care/the-everyone-project/toolkit/assessment.html" TargetMode="External"/><Relationship Id="rId5" Type="http://schemas.openxmlformats.org/officeDocument/2006/relationships/hyperlink" Target="https://www.acesaware.org/learn-about-screening/screening-tools/" TargetMode="External"/><Relationship Id="rId4" Type="http://schemas.openxmlformats.org/officeDocument/2006/relationships/hyperlink" Target="https://centerforyouthwellness.org/"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hyperlink" Target="https://www.cdc.gov/ncbddd/adhd/data.html" TargetMode="External"/><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hyperlink" Target="https://www.ncbi.nlm.nih.gov/books/NBK567717" TargetMode="External"/><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cbte.co/site/download/ede-17-0d/?wpdmdl=615&amp;masterkey=5c644ef9b6149" TargetMode="External"/><Relationship Id="rId1" Type="http://schemas.openxmlformats.org/officeDocument/2006/relationships/slideLayout" Target="../slideLayouts/slideLayout12.xml"/><Relationship Id="rId4" Type="http://schemas.openxmlformats.org/officeDocument/2006/relationships/hyperlink" Target="https://www.ncbi.nlm.nih.gov/books/NBK567717" TargetMode="External"/></Relationships>
</file>

<file path=ppt/slides/_rels/slide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29.jpg"/></Relationships>
</file>

<file path=ppt/slides/_rels/slide5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hyperlink" Target="https://www.hhs.gov/sites/default/files/sg-youth-mental-health-social-media-advisory.pdf" TargetMode="External"/></Relationships>
</file>

<file path=ppt/slides/_rels/slide5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hyperlink" Target="https://www.apa.org/topics/social-media-internet/health-advisory-adolescent-social-media-use" TargetMode="External"/><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8" Type="http://schemas.openxmlformats.org/officeDocument/2006/relationships/hyperlink" Target="https://www.apa.org/topics/social-media-internet/health-advisory-adolescent-social-media-use.pdf" TargetMode="External"/><Relationship Id="rId3" Type="http://schemas.openxmlformats.org/officeDocument/2006/relationships/hyperlink" Target="https://tdsu.org/" TargetMode="External"/><Relationship Id="rId7" Type="http://schemas.openxmlformats.org/officeDocument/2006/relationships/image" Target="../media/image33.png"/><Relationship Id="rId2" Type="http://schemas.openxmlformats.org/officeDocument/2006/relationships/image" Target="../media/image2.jpeg"/><Relationship Id="rId1" Type="http://schemas.openxmlformats.org/officeDocument/2006/relationships/slideLayout" Target="../slideLayouts/slideLayout12.xml"/><Relationship Id="rId6" Type="http://schemas.openxmlformats.org/officeDocument/2006/relationships/hyperlink" Target="https://www.aap.org/en/patient-care/media-and-children/center-of-excellence-on-social-media-and-youth-mental-health/" TargetMode="External"/><Relationship Id="rId5" Type="http://schemas.openxmlformats.org/officeDocument/2006/relationships/image" Target="../media/image32.png"/><Relationship Id="rId4" Type="http://schemas.openxmlformats.org/officeDocument/2006/relationships/image" Target="../media/image31.png"/></Relationships>
</file>

<file path=ppt/slides/_rels/slide5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4.gif"/><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s://www.aafp.org/pubs/afp/issues/2019/0615/od1.html" TargetMode="External"/><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hyperlink" Target="https://www.niaaa.nih.gov/guide"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s://www.aafp.org/pubs/afp/issues/2019/0615/od1.html" TargetMode="External"/><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hyperlink" Target="https://www.niaaa.nih.gov/guide" TargetMode="External"/></Relationships>
</file>

<file path=ppt/slides/_rels/slide64.xml.rels><?xml version="1.0" encoding="UTF-8" standalone="yes"?>
<Relationships xmlns="http://schemas.openxmlformats.org/package/2006/relationships"><Relationship Id="rId3" Type="http://schemas.openxmlformats.org/officeDocument/2006/relationships/hyperlink" Target="https://www.aafp.org/pubs/afp/issues/2019/0615/od1.html" TargetMode="External"/><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hyperlink" Target="https://www.niaaa.nih.gov/guide"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7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8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1.png"/><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3" Type="http://schemas.openxmlformats.org/officeDocument/2006/relationships/hyperlink" Target="https://www.cdc.gov/vaccines/schedules/downloads/teen/parent-version-schedule-7-18yrs.pdf" TargetMode="External"/><Relationship Id="rId2" Type="http://schemas.openxmlformats.org/officeDocument/2006/relationships/image" Target="../media/image52.png"/><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8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immunization.dph.ncdhhs.gov/schools/k-12.htm" TargetMode="External"/><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ncleg.net/EnactedLegislation/Statutes/PDF/ByArticle/Chapter_90/Article_1A.pdf" TargetMode="External"/><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ncleg.net/EnactedLegislation/Statutes/PDF/ByArticle/Chapter_90/Article_1A.pdf" TargetMode="External"/><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8" Type="http://schemas.openxmlformats.org/officeDocument/2006/relationships/hyperlink" Target="https://www.cdc.gov/parents/essentials/teens/index.html" TargetMode="External"/><Relationship Id="rId3" Type="http://schemas.openxmlformats.org/officeDocument/2006/relationships/image" Target="../media/image53.png"/><Relationship Id="rId7" Type="http://schemas.openxmlformats.org/officeDocument/2006/relationships/hyperlink" Target="https://www.healthychildren.org/English/Pages/default.aspx" TargetMode="External"/><Relationship Id="rId2" Type="http://schemas.openxmlformats.org/officeDocument/2006/relationships/image" Target="../media/image2.jpeg"/><Relationship Id="rId1" Type="http://schemas.openxmlformats.org/officeDocument/2006/relationships/slideLayout" Target="../slideLayouts/slideLayout12.xml"/><Relationship Id="rId6" Type="http://schemas.openxmlformats.org/officeDocument/2006/relationships/hyperlink" Target="https://familydoctor.org/" TargetMode="External"/><Relationship Id="rId5" Type="http://schemas.openxmlformats.org/officeDocument/2006/relationships/image" Target="../media/image55.png"/><Relationship Id="rId4" Type="http://schemas.openxmlformats.org/officeDocument/2006/relationships/image" Target="../media/image54.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hyperlink" Target="https://www.who.int/health-topics/adolescent-health#tab=tab_2" TargetMode="External"/><Relationship Id="rId7" Type="http://schemas.openxmlformats.org/officeDocument/2006/relationships/hyperlink" Target="https://www.parentmap.com/article/five-easy-questions-what-you-should-ask-before-the-sleepover" TargetMode="External"/><Relationship Id="rId2" Type="http://schemas.openxmlformats.org/officeDocument/2006/relationships/hyperlink" Target="https://www.merriam-webster.com/dictionary/adolescence#:~:text=%3A%20the%20period%20of%20life%20when,or%20process%20of%20growing%20up" TargetMode="External"/><Relationship Id="rId1" Type="http://schemas.openxmlformats.org/officeDocument/2006/relationships/slideLayout" Target="../slideLayouts/slideLayout7.xml"/><Relationship Id="rId6" Type="http://schemas.openxmlformats.org/officeDocument/2006/relationships/hyperlink" Target="https://doi.org/10.1186/s40621-019-0220-0" TargetMode="External"/><Relationship Id="rId5" Type="http://schemas.openxmlformats.org/officeDocument/2006/relationships/hyperlink" Target="https://www.aap.org/en/patient-care/gun-safety-and-injury-prevention/" TargetMode="External"/><Relationship Id="rId4" Type="http://schemas.openxmlformats.org/officeDocument/2006/relationships/hyperlink" Target="https://pewrsr.ch/413hy18" TargetMode="External"/></Relationships>
</file>

<file path=ppt/slides/_rels/slide93.xml.rels><?xml version="1.0" encoding="UTF-8" standalone="yes"?>
<Relationships xmlns="http://schemas.openxmlformats.org/package/2006/relationships"><Relationship Id="rId3" Type="http://schemas.openxmlformats.org/officeDocument/2006/relationships/hyperlink" Target="https://www.cdc.gov/injury/budget/policy_approaches_ACEs.html" TargetMode="External"/><Relationship Id="rId2" Type="http://schemas.openxmlformats.org/officeDocument/2006/relationships/hyperlink" Target="https://www.nimh.nih.gov/research/research-conducted-at-nimh/asq-toolkit-materials" TargetMode="External"/><Relationship Id="rId1" Type="http://schemas.openxmlformats.org/officeDocument/2006/relationships/slideLayout" Target="../slideLayouts/slideLayout7.xml"/><Relationship Id="rId5" Type="http://schemas.openxmlformats.org/officeDocument/2006/relationships/hyperlink" Target="https://www.aacap.org/AACAP/Families_and_Youth/Facts_for_Families/FFF-Guide/Children-With-Learning-Disorders-016.aspx" TargetMode="External"/><Relationship Id="rId4" Type="http://schemas.openxmlformats.org/officeDocument/2006/relationships/hyperlink" Target="https://centerforyouthwellness.org/" TargetMode="External"/></Relationships>
</file>

<file path=ppt/slides/_rels/slide94.xml.rels><?xml version="1.0" encoding="UTF-8" standalone="yes"?>
<Relationships xmlns="http://schemas.openxmlformats.org/package/2006/relationships"><Relationship Id="rId2" Type="http://schemas.openxmlformats.org/officeDocument/2006/relationships/hyperlink" Target="https://www.ncbi.nlm.nih.gov/books/NBK567717" TargetMode="Externa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hyperlink" Target="https://www.apa.org/topics/social-media-internet/health-advisory-adolescent-social-media-use" TargetMode="External"/><Relationship Id="rId2" Type="http://schemas.openxmlformats.org/officeDocument/2006/relationships/hyperlink" Target="https://theheartfoundation.org/2018/02/09/childhood-obesity" TargetMode="External"/><Relationship Id="rId1" Type="http://schemas.openxmlformats.org/officeDocument/2006/relationships/slideLayout" Target="../slideLayouts/slideLayout7.xml"/><Relationship Id="rId6" Type="http://schemas.openxmlformats.org/officeDocument/2006/relationships/hyperlink" Target="https://www.aap.org/en/patient-care/media-and-children/center-of-excellence-on-social-media-and-youth-mental-health/" TargetMode="External"/><Relationship Id="rId5" Type="http://schemas.openxmlformats.org/officeDocument/2006/relationships/hyperlink" Target="https://tdsu.org/" TargetMode="External"/><Relationship Id="rId4" Type="http://schemas.openxmlformats.org/officeDocument/2006/relationships/hyperlink" Target="https://www.hhs.gov/sites/default/files/sg-youth-mental-health-social-media-advisory.pdf" TargetMode="External"/></Relationships>
</file>

<file path=ppt/slides/_rels/slide96.xml.rels><?xml version="1.0" encoding="UTF-8" standalone="yes"?>
<Relationships xmlns="http://schemas.openxmlformats.org/package/2006/relationships"><Relationship Id="rId3" Type="http://schemas.openxmlformats.org/officeDocument/2006/relationships/hyperlink" Target="https://www.niaaa.nih.gov/guide" TargetMode="External"/><Relationship Id="rId7" Type="http://schemas.openxmlformats.org/officeDocument/2006/relationships/hyperlink" Target="https://www.aafp.org/family-physician/patient-care/care-resources/sexually-transmitted-infections.html" TargetMode="External"/><Relationship Id="rId2" Type="http://schemas.openxmlformats.org/officeDocument/2006/relationships/hyperlink" Target="https://www.aafp.org/pubs/afp/issues/2019/0615/od1.html" TargetMode="External"/><Relationship Id="rId1" Type="http://schemas.openxmlformats.org/officeDocument/2006/relationships/slideLayout" Target="../slideLayouts/slideLayout7.xml"/><Relationship Id="rId6" Type="http://schemas.openxmlformats.org/officeDocument/2006/relationships/hyperlink" Target="https://doi.org/10.1016/j.jsat.2006.08.002" TargetMode="External"/><Relationship Id="rId5" Type="http://schemas.openxmlformats.org/officeDocument/2006/relationships/hyperlink" Target="https://doi.org/10.1016/0306-4603(82)90005-3" TargetMode="External"/><Relationship Id="rId4" Type="http://schemas.openxmlformats.org/officeDocument/2006/relationships/hyperlink" Target="https://journalofethics.ama-assn.org/article/headss-review-systems-adolescents/2005-03" TargetMode="External"/></Relationships>
</file>

<file path=ppt/slides/_rels/slide97.xml.rels><?xml version="1.0" encoding="UTF-8" standalone="yes"?>
<Relationships xmlns="http://schemas.openxmlformats.org/package/2006/relationships"><Relationship Id="rId8" Type="http://schemas.openxmlformats.org/officeDocument/2006/relationships/hyperlink" Target="https://www.healthychildren.org/English/Pages/default.aspx" TargetMode="External"/><Relationship Id="rId3" Type="http://schemas.openxmlformats.org/officeDocument/2006/relationships/hyperlink" Target="https://www.fda.gov/news-events/press-announcements/fda-approves-first-nonprescription-daily-oral-contraceptive" TargetMode="External"/><Relationship Id="rId7" Type="http://schemas.openxmlformats.org/officeDocument/2006/relationships/hyperlink" Target="https://familydoctor.org/" TargetMode="External"/><Relationship Id="rId2" Type="http://schemas.openxmlformats.org/officeDocument/2006/relationships/hyperlink" Target="https://www.bridgercare.org/blog/bridgercares-4-most-popular-birth-control-methods" TargetMode="External"/><Relationship Id="rId1" Type="http://schemas.openxmlformats.org/officeDocument/2006/relationships/slideLayout" Target="../slideLayouts/slideLayout7.xml"/><Relationship Id="rId6" Type="http://schemas.openxmlformats.org/officeDocument/2006/relationships/hyperlink" Target="https://www.ncleg.net/EnactedLegislation/Statutes/PDF/ByArticle/Chapter_90/Article_1A.pdf" TargetMode="External"/><Relationship Id="rId5" Type="http://schemas.openxmlformats.org/officeDocument/2006/relationships/hyperlink" Target="https://www.cdc.gov/vaccines/schedules/downloads/teen/parent-version-schedule-7-18yrs.pdf" TargetMode="External"/><Relationship Id="rId4" Type="http://schemas.openxmlformats.org/officeDocument/2006/relationships/hyperlink" Target="https://shop.aap.org/bright-futures-tool-and-resource-kit-2nd-edition/" TargetMode="External"/><Relationship Id="rId9" Type="http://schemas.openxmlformats.org/officeDocument/2006/relationships/hyperlink" Target="https://www.cdc.gov/parents/index.html" TargetMode="External"/></Relationships>
</file>

<file path=ppt/slides/_rels/slide98.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180073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17497" y="2268747"/>
            <a:ext cx="9144000" cy="1319840"/>
          </a:xfrm>
        </p:spPr>
        <p:txBody>
          <a:bodyPr>
            <a:normAutofit/>
          </a:bodyPr>
          <a:lstStyle/>
          <a:p>
            <a:r>
              <a:rPr lang="en-US" sz="4800" b="1" dirty="0" smtClean="0">
                <a:solidFill>
                  <a:srgbClr val="C00000"/>
                </a:solidFill>
                <a:latin typeface="Arial" panose="020B0604020202020204" pitchFamily="34" charset="0"/>
                <a:cs typeface="Arial" panose="020B0604020202020204" pitchFamily="34" charset="0"/>
              </a:rPr>
              <a:t>Adolescent Medicine</a:t>
            </a:r>
            <a:r>
              <a:rPr lang="en-US" sz="6600" b="1" dirty="0" smtClean="0">
                <a:latin typeface="Arial" panose="020B0604020202020204" pitchFamily="34" charset="0"/>
                <a:cs typeface="Arial" panose="020B0604020202020204" pitchFamily="34" charset="0"/>
              </a:rPr>
              <a:t/>
            </a:r>
            <a:br>
              <a:rPr lang="en-US" sz="6600" b="1" dirty="0" smtClean="0">
                <a:latin typeface="Arial" panose="020B0604020202020204" pitchFamily="34" charset="0"/>
                <a:cs typeface="Arial" panose="020B0604020202020204" pitchFamily="34" charset="0"/>
              </a:rPr>
            </a:br>
            <a:r>
              <a:rPr lang="en-US" sz="2800" b="1" dirty="0" smtClean="0">
                <a:solidFill>
                  <a:srgbClr val="C00000"/>
                </a:solidFill>
                <a:latin typeface="Arial" panose="020B0604020202020204" pitchFamily="34" charset="0"/>
                <a:cs typeface="Arial" panose="020B0604020202020204" pitchFamily="34" charset="0"/>
              </a:rPr>
              <a:t>Issues, Screening and Wellness</a:t>
            </a:r>
            <a:endParaRPr lang="en-US" sz="2800" b="1" dirty="0">
              <a:latin typeface="Arial" panose="020B0604020202020204" pitchFamily="34" charset="0"/>
              <a:cs typeface="Arial" panose="020B0604020202020204" pitchFamily="34" charset="0"/>
            </a:endParaRPr>
          </a:p>
        </p:txBody>
      </p:sp>
      <p:sp>
        <p:nvSpPr>
          <p:cNvPr id="4" name="TextBox 3"/>
          <p:cNvSpPr txBox="1"/>
          <p:nvPr/>
        </p:nvSpPr>
        <p:spPr>
          <a:xfrm>
            <a:off x="3588588" y="4175465"/>
            <a:ext cx="5014824" cy="1938992"/>
          </a:xfrm>
          <a:prstGeom prst="rect">
            <a:avLst/>
          </a:prstGeom>
          <a:noFill/>
        </p:spPr>
        <p:txBody>
          <a:bodyPr wrap="square" rtlCol="0">
            <a:spAutoFit/>
          </a:bodyPr>
          <a:lstStyle/>
          <a:p>
            <a:pPr algn="ctr"/>
            <a:r>
              <a:rPr lang="en-US" sz="2400" dirty="0" smtClean="0"/>
              <a:t>August 12, 2023</a:t>
            </a:r>
          </a:p>
          <a:p>
            <a:pPr algn="ctr"/>
            <a:endParaRPr lang="en-US" sz="2400" dirty="0" smtClean="0"/>
          </a:p>
          <a:p>
            <a:pPr algn="ctr"/>
            <a:r>
              <a:rPr lang="en-US" sz="2400" dirty="0" smtClean="0"/>
              <a:t>Patrick Stevens, DO</a:t>
            </a:r>
          </a:p>
          <a:p>
            <a:pPr algn="ctr"/>
            <a:r>
              <a:rPr lang="en-US" sz="2400" dirty="0" smtClean="0"/>
              <a:t>Mary-Emma Beres, MD, FAAFP</a:t>
            </a:r>
          </a:p>
          <a:p>
            <a:endParaRPr lang="en-US" sz="24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28634770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Arial" panose="020B0604020202020204" pitchFamily="34" charset="0"/>
                <a:cs typeface="Arial" panose="020B0604020202020204" pitchFamily="34" charset="0"/>
              </a:rPr>
              <a:t>Statement of Disclosure</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lgn="ctr">
              <a:buNone/>
            </a:pPr>
            <a:endParaRPr lang="en-US" dirty="0" smtClean="0"/>
          </a:p>
          <a:p>
            <a:pPr marL="0" indent="0" algn="ctr">
              <a:buNone/>
            </a:pPr>
            <a:r>
              <a:rPr lang="en-US" dirty="0" smtClean="0">
                <a:latin typeface="Arial" panose="020B0604020202020204" pitchFamily="34" charset="0"/>
                <a:cs typeface="Arial" panose="020B0604020202020204" pitchFamily="34" charset="0"/>
              </a:rPr>
              <a:t>We have no financial interest or affiliation concerning material discussed in this presentation</a:t>
            </a:r>
          </a:p>
          <a:p>
            <a:pPr marL="0" indent="0" algn="ctr">
              <a:buNone/>
            </a:pPr>
            <a:endParaRPr lang="en-US" dirty="0" smtClean="0">
              <a:latin typeface="Arial" panose="020B0604020202020204" pitchFamily="34" charset="0"/>
              <a:cs typeface="Arial" panose="020B0604020202020204" pitchFamily="34" charset="0"/>
            </a:endParaRPr>
          </a:p>
          <a:p>
            <a:pPr marL="0" indent="0" algn="ctr">
              <a:buNone/>
            </a:pPr>
            <a:r>
              <a:rPr lang="en-US" dirty="0" smtClean="0">
                <a:latin typeface="Arial" panose="020B0604020202020204" pitchFamily="34" charset="0"/>
                <a:cs typeface="Arial" panose="020B0604020202020204" pitchFamily="34" charset="0"/>
              </a:rPr>
              <a:t>We will not discuss any non-FDA approved or investigational drugs or devices</a:t>
            </a:r>
            <a:endParaRPr lang="en-US"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26563752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Arial" panose="020B0604020202020204" pitchFamily="34" charset="0"/>
                <a:cs typeface="Arial" panose="020B0604020202020204" pitchFamily="34" charset="0"/>
              </a:rPr>
              <a:t>Learning Objectives</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85000" lnSpcReduction="20000"/>
          </a:bodyPr>
          <a:lstStyle/>
          <a:p>
            <a:r>
              <a:rPr lang="en-US" dirty="0">
                <a:latin typeface="Arial" panose="020B0604020202020204" pitchFamily="34" charset="0"/>
                <a:cs typeface="Arial" panose="020B0604020202020204" pitchFamily="34" charset="0"/>
              </a:rPr>
              <a:t>Describe the unique physical, emotional, and social developmental changes that occur during adolescence</a:t>
            </a:r>
            <a:r>
              <a:rPr lang="en-US" dirty="0" smtClean="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Identify common health concerns and challenges faced by adolescents, including mental health issues, substance abuse, sexual health, and risk-taking behaviors</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Utilize strategies for effective communication and building trust with adolescent patients to promote open and honest discussions about their health concerns</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Recall preventive healthcare measures specific to adolescents, including immunizations, screenings, and health education</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Apply evidence-based approaches for promoting healthy lifestyles and behavior changes among adolescents, such as promoting physical activity, healthy nutrition, and stress management techniques.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15684470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
        <p:nvSpPr>
          <p:cNvPr id="2" name="Title 1"/>
          <p:cNvSpPr>
            <a:spLocks noGrp="1"/>
          </p:cNvSpPr>
          <p:nvPr>
            <p:ph type="title"/>
          </p:nvPr>
        </p:nvSpPr>
        <p:spPr>
          <a:xfrm>
            <a:off x="839788" y="457200"/>
            <a:ext cx="4077269" cy="1600200"/>
          </a:xfrm>
        </p:spPr>
        <p:txBody>
          <a:bodyPr/>
          <a:lstStyle/>
          <a:p>
            <a:pPr algn="ctr"/>
            <a:r>
              <a:rPr lang="en-US" b="1" dirty="0" smtClean="0">
                <a:latin typeface="Arial" panose="020B0604020202020204" pitchFamily="34" charset="0"/>
                <a:cs typeface="Arial" panose="020B0604020202020204" pitchFamily="34" charset="0"/>
              </a:rPr>
              <a:t>Patrick Stevens, DO</a:t>
            </a:r>
            <a:endParaRPr lang="en-US" b="1" dirty="0">
              <a:latin typeface="Arial" panose="020B0604020202020204" pitchFamily="34" charset="0"/>
              <a:cs typeface="Arial" panose="020B0604020202020204" pitchFamily="34" charset="0"/>
            </a:endParaRP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183188" y="1688306"/>
            <a:ext cx="6172200" cy="3471862"/>
          </a:xfrm>
        </p:spPr>
      </p:pic>
      <p:sp>
        <p:nvSpPr>
          <p:cNvPr id="5" name="Text Placeholder 4"/>
          <p:cNvSpPr>
            <a:spLocks noGrp="1"/>
          </p:cNvSpPr>
          <p:nvPr>
            <p:ph type="body" sz="half" idx="2"/>
          </p:nvPr>
        </p:nvSpPr>
        <p:spPr/>
        <p:txBody>
          <a:bodyPr>
            <a:normAutofit fontScale="92500" lnSpcReduction="20000"/>
          </a:bodyPr>
          <a:lstStyle/>
          <a:p>
            <a:pPr marL="285750" indent="-285750">
              <a:buFontTx/>
              <a:buChar char="-"/>
            </a:pPr>
            <a:endParaRPr lang="en-US" dirty="0" smtClean="0">
              <a:latin typeface="Arial" panose="020B0604020202020204" pitchFamily="34" charset="0"/>
              <a:cs typeface="Arial" panose="020B0604020202020204" pitchFamily="34" charset="0"/>
            </a:endParaRPr>
          </a:p>
          <a:p>
            <a:pPr marL="285750" indent="-285750">
              <a:buFontTx/>
              <a:buChar char="-"/>
            </a:pPr>
            <a:r>
              <a:rPr lang="en-US" dirty="0" smtClean="0">
                <a:latin typeface="Arial" panose="020B0604020202020204" pitchFamily="34" charset="0"/>
                <a:cs typeface="Arial" panose="020B0604020202020204" pitchFamily="34" charset="0"/>
              </a:rPr>
              <a:t>Practicing at Hugh Chatham Family Medicine Jonesville</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Chief of Family Practice, HCH</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Medical Director of Hugh Chatham Urgent Care Elkin and Jonesville</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Assistant Consulting Professor, </a:t>
            </a:r>
            <a:r>
              <a:rPr lang="en-US" dirty="0" err="1">
                <a:latin typeface="Arial" panose="020B0604020202020204" pitchFamily="34" charset="0"/>
                <a:cs typeface="Arial" panose="020B0604020202020204" pitchFamily="34" charset="0"/>
              </a:rPr>
              <a:t>Dept</a:t>
            </a:r>
            <a:r>
              <a:rPr lang="en-US" dirty="0">
                <a:latin typeface="Arial" panose="020B0604020202020204" pitchFamily="34" charset="0"/>
                <a:cs typeface="Arial" panose="020B0604020202020204" pitchFamily="34" charset="0"/>
              </a:rPr>
              <a:t> of Family and Community Medicine, Duke University, PA Program </a:t>
            </a:r>
            <a:endParaRPr lang="en-US" dirty="0" smtClean="0">
              <a:latin typeface="Arial" panose="020B0604020202020204" pitchFamily="34" charset="0"/>
              <a:cs typeface="Arial" panose="020B0604020202020204" pitchFamily="34" charset="0"/>
            </a:endParaRPr>
          </a:p>
          <a:p>
            <a:pPr marL="285750" indent="-285750">
              <a:buFontTx/>
              <a:buChar char="-"/>
            </a:pPr>
            <a:r>
              <a:rPr lang="en-US" dirty="0">
                <a:latin typeface="Arial" panose="020B0604020202020204" pitchFamily="34" charset="0"/>
                <a:cs typeface="Arial" panose="020B0604020202020204" pitchFamily="34" charset="0"/>
              </a:rPr>
              <a:t>From: South Bend, </a:t>
            </a:r>
            <a:r>
              <a:rPr lang="en-US" dirty="0" smtClean="0">
                <a:latin typeface="Arial" panose="020B0604020202020204" pitchFamily="34" charset="0"/>
                <a:cs typeface="Arial" panose="020B0604020202020204" pitchFamily="34" charset="0"/>
              </a:rPr>
              <a:t>Indiana</a:t>
            </a:r>
          </a:p>
          <a:p>
            <a:pPr marL="285750" indent="-285750">
              <a:buFontTx/>
              <a:buChar char="-"/>
            </a:pPr>
            <a:r>
              <a:rPr lang="en-US" dirty="0" smtClean="0">
                <a:latin typeface="Arial" panose="020B0604020202020204" pitchFamily="34" charset="0"/>
                <a:cs typeface="Arial" panose="020B0604020202020204" pitchFamily="34" charset="0"/>
              </a:rPr>
              <a:t>Lives: Elkin, North Carolina</a:t>
            </a:r>
            <a:endParaRPr lang="en-US" dirty="0">
              <a:latin typeface="Arial" panose="020B0604020202020204" pitchFamily="34" charset="0"/>
              <a:cs typeface="Arial" panose="020B0604020202020204" pitchFamily="34" charset="0"/>
            </a:endParaRPr>
          </a:p>
          <a:p>
            <a:pPr marL="285750" indent="-285750">
              <a:buFontTx/>
              <a:buChar char="-"/>
            </a:pPr>
            <a:r>
              <a:rPr lang="en-US" dirty="0" smtClean="0">
                <a:latin typeface="Arial" panose="020B0604020202020204" pitchFamily="34" charset="0"/>
                <a:cs typeface="Arial" panose="020B0604020202020204" pitchFamily="34" charset="0"/>
              </a:rPr>
              <a:t>Education:</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BS Biological </a:t>
            </a:r>
            <a:r>
              <a:rPr lang="en-US" dirty="0" smtClean="0">
                <a:latin typeface="Arial" panose="020B0604020202020204" pitchFamily="34" charset="0"/>
                <a:cs typeface="Arial" panose="020B0604020202020204" pitchFamily="34" charset="0"/>
              </a:rPr>
              <a:t>Sciences, Indiana University</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DO, Campbell University</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Family Medicine Residency, Spectrum Health Lakeland, St. Joseph, MI</a:t>
            </a:r>
            <a:endParaRPr lang="en-US" dirty="0">
              <a:latin typeface="Arial" panose="020B0604020202020204" pitchFamily="34" charset="0"/>
              <a:cs typeface="Arial" panose="020B0604020202020204" pitchFamily="34" charset="0"/>
            </a:endParaRPr>
          </a:p>
          <a:p>
            <a:pPr marL="285750" indent="-285750">
              <a:buFontTx/>
              <a:buChar char="-"/>
            </a:pPr>
            <a:endParaRPr lang="en-US" dirty="0" smtClean="0"/>
          </a:p>
        </p:txBody>
      </p:sp>
    </p:spTree>
    <p:extLst>
      <p:ext uri="{BB962C8B-B14F-4D97-AF65-F5344CB8AC3E}">
        <p14:creationId xmlns:p14="http://schemas.microsoft.com/office/powerpoint/2010/main" val="4396053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
        <p:nvSpPr>
          <p:cNvPr id="2" name="Title 1"/>
          <p:cNvSpPr>
            <a:spLocks noGrp="1"/>
          </p:cNvSpPr>
          <p:nvPr>
            <p:ph type="title"/>
          </p:nvPr>
        </p:nvSpPr>
        <p:spPr>
          <a:xfrm>
            <a:off x="839788" y="457200"/>
            <a:ext cx="4077269" cy="1600200"/>
          </a:xfrm>
        </p:spPr>
        <p:txBody>
          <a:bodyPr/>
          <a:lstStyle/>
          <a:p>
            <a:pPr algn="ctr"/>
            <a:r>
              <a:rPr lang="en-US" b="1" dirty="0">
                <a:latin typeface="Arial" panose="020B0604020202020204" pitchFamily="34" charset="0"/>
                <a:cs typeface="Arial" panose="020B0604020202020204" pitchFamily="34" charset="0"/>
              </a:rPr>
              <a:t>Mary-Emma Beres, MD, FAAFP</a:t>
            </a:r>
          </a:p>
        </p:txBody>
      </p:sp>
      <p:sp>
        <p:nvSpPr>
          <p:cNvPr id="5" name="Text Placeholder 4"/>
          <p:cNvSpPr>
            <a:spLocks noGrp="1"/>
          </p:cNvSpPr>
          <p:nvPr>
            <p:ph type="body" sz="half" idx="2"/>
          </p:nvPr>
        </p:nvSpPr>
        <p:spPr>
          <a:xfrm>
            <a:off x="839788" y="2057400"/>
            <a:ext cx="4077269" cy="3811588"/>
          </a:xfrm>
        </p:spPr>
        <p:txBody>
          <a:bodyPr>
            <a:normAutofit fontScale="92500" lnSpcReduction="10000"/>
          </a:bodyPr>
          <a:lstStyle/>
          <a:p>
            <a:pPr marL="285750" indent="-285750">
              <a:buFontTx/>
              <a:buChar char="-"/>
            </a:pPr>
            <a:endParaRPr lang="en-US" sz="1400" dirty="0" smtClean="0">
              <a:latin typeface="Arial" panose="020B0604020202020204" pitchFamily="34" charset="0"/>
              <a:cs typeface="Arial" panose="020B0604020202020204" pitchFamily="34" charset="0"/>
            </a:endParaRPr>
          </a:p>
          <a:p>
            <a:pPr marL="214313" indent="-214313">
              <a:buFontTx/>
              <a:buChar char="-"/>
            </a:pPr>
            <a:r>
              <a:rPr lang="en-US" sz="1400" dirty="0">
                <a:latin typeface="Arial" panose="020B0604020202020204" pitchFamily="34" charset="0"/>
                <a:cs typeface="Arial" panose="020B0604020202020204" pitchFamily="34" charset="0"/>
              </a:rPr>
              <a:t>Practicing at Hugh Chatham Family Medicine Elkin, NC and Independence, </a:t>
            </a:r>
            <a:r>
              <a:rPr lang="en-US" sz="1400" dirty="0" smtClean="0">
                <a:latin typeface="Arial" panose="020B0604020202020204" pitchFamily="34" charset="0"/>
                <a:cs typeface="Arial" panose="020B0604020202020204" pitchFamily="34" charset="0"/>
              </a:rPr>
              <a:t>VA</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Medical </a:t>
            </a:r>
            <a:r>
              <a:rPr lang="en-US" dirty="0">
                <a:latin typeface="Arial" panose="020B0604020202020204" pitchFamily="34" charset="0"/>
                <a:cs typeface="Arial" panose="020B0604020202020204" pitchFamily="34" charset="0"/>
              </a:rPr>
              <a:t>Director of Primary Care, Hugh Chatham Health</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Clinical Assistant Professor, </a:t>
            </a:r>
            <a:r>
              <a:rPr lang="en-US" dirty="0" err="1">
                <a:latin typeface="Arial" panose="020B0604020202020204" pitchFamily="34" charset="0"/>
                <a:cs typeface="Arial" panose="020B0604020202020204" pitchFamily="34" charset="0"/>
              </a:rPr>
              <a:t>Dept</a:t>
            </a:r>
            <a:r>
              <a:rPr lang="en-US" dirty="0">
                <a:latin typeface="Arial" panose="020B0604020202020204" pitchFamily="34" charset="0"/>
                <a:cs typeface="Arial" panose="020B0604020202020204" pitchFamily="34" charset="0"/>
              </a:rPr>
              <a:t> of Family Medicine, Campbell University </a:t>
            </a:r>
            <a:endParaRPr lang="en-US" dirty="0" smtClean="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Assistant Consulting Professor, </a:t>
            </a:r>
            <a:r>
              <a:rPr lang="en-US" dirty="0" err="1">
                <a:latin typeface="Arial" panose="020B0604020202020204" pitchFamily="34" charset="0"/>
                <a:cs typeface="Arial" panose="020B0604020202020204" pitchFamily="34" charset="0"/>
              </a:rPr>
              <a:t>Dept</a:t>
            </a:r>
            <a:r>
              <a:rPr lang="en-US" dirty="0">
                <a:latin typeface="Arial" panose="020B0604020202020204" pitchFamily="34" charset="0"/>
                <a:cs typeface="Arial" panose="020B0604020202020204" pitchFamily="34" charset="0"/>
              </a:rPr>
              <a:t> of Family and Community Medicine, Duke University, PA Program </a:t>
            </a:r>
          </a:p>
          <a:p>
            <a:pPr marL="285750" indent="-285750">
              <a:buFontTx/>
              <a:buChar char="-"/>
            </a:pPr>
            <a:r>
              <a:rPr lang="en-US" sz="1400" dirty="0" smtClean="0">
                <a:latin typeface="Arial" panose="020B0604020202020204" pitchFamily="34" charset="0"/>
                <a:cs typeface="Arial" panose="020B0604020202020204" pitchFamily="34" charset="0"/>
              </a:rPr>
              <a:t>From: Raleigh, NC</a:t>
            </a:r>
          </a:p>
          <a:p>
            <a:pPr marL="285750" indent="-285750">
              <a:buFontTx/>
              <a:buChar char="-"/>
            </a:pPr>
            <a:r>
              <a:rPr lang="en-US" sz="1400" dirty="0" smtClean="0">
                <a:latin typeface="Arial" panose="020B0604020202020204" pitchFamily="34" charset="0"/>
                <a:cs typeface="Arial" panose="020B0604020202020204" pitchFamily="34" charset="0"/>
              </a:rPr>
              <a:t>Lives: Sparta, North Carolina</a:t>
            </a:r>
            <a:endParaRPr lang="en-US" sz="1400" dirty="0">
              <a:latin typeface="Arial" panose="020B0604020202020204" pitchFamily="34" charset="0"/>
              <a:cs typeface="Arial" panose="020B0604020202020204" pitchFamily="34" charset="0"/>
            </a:endParaRPr>
          </a:p>
          <a:p>
            <a:pPr marL="285750" indent="-285750">
              <a:buFontTx/>
              <a:buChar char="-"/>
            </a:pPr>
            <a:r>
              <a:rPr lang="en-US" sz="1400" dirty="0" smtClean="0">
                <a:latin typeface="Arial" panose="020B0604020202020204" pitchFamily="34" charset="0"/>
                <a:cs typeface="Arial" panose="020B0604020202020204" pitchFamily="34" charset="0"/>
              </a:rPr>
              <a:t>Education:</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BA, French, UNC-CH</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MD, UNC School of Medicine</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Residency University of Arizona </a:t>
            </a:r>
            <a:endParaRPr lang="en-US" dirty="0" smtClean="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Fellowship University of Rochester, </a:t>
            </a:r>
            <a:r>
              <a:rPr lang="en-US" dirty="0" smtClean="0">
                <a:latin typeface="Arial" panose="020B0604020202020204" pitchFamily="34" charset="0"/>
                <a:cs typeface="Arial" panose="020B0604020202020204" pitchFamily="34" charset="0"/>
              </a:rPr>
              <a:t>NY</a:t>
            </a:r>
            <a:endParaRPr lang="en-US" dirty="0">
              <a:latin typeface="Arial" panose="020B0604020202020204" pitchFamily="34" charset="0"/>
              <a:cs typeface="Arial" panose="020B0604020202020204" pitchFamily="34" charset="0"/>
            </a:endParaRPr>
          </a:p>
          <a:p>
            <a:pPr marL="285750" indent="-285750">
              <a:buFontTx/>
              <a:buChar char="-"/>
            </a:pPr>
            <a:endParaRPr lang="en-US" dirty="0" smtClean="0"/>
          </a:p>
        </p:txBody>
      </p:sp>
      <p:pic>
        <p:nvPicPr>
          <p:cNvPr id="7"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6294" y="1575881"/>
            <a:ext cx="2667459" cy="3544035"/>
          </a:xfrm>
          <a:prstGeom prst="rect">
            <a:avLst/>
          </a:prstGeom>
        </p:spPr>
      </p:pic>
    </p:spTree>
    <p:extLst>
      <p:ext uri="{BB962C8B-B14F-4D97-AF65-F5344CB8AC3E}">
        <p14:creationId xmlns:p14="http://schemas.microsoft.com/office/powerpoint/2010/main" val="5813958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07177" y="579812"/>
            <a:ext cx="8386354"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My Other Qualifications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2056" y="1543036"/>
            <a:ext cx="2339162" cy="3018274"/>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8699" y="1543036"/>
            <a:ext cx="2632149" cy="1974112"/>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74881" y="4726173"/>
            <a:ext cx="2289542" cy="1717157"/>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00354" y="3692275"/>
            <a:ext cx="2133600" cy="2844800"/>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38854055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07177" y="579812"/>
            <a:ext cx="8386354"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Definitions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8641" y="2441342"/>
            <a:ext cx="8474891" cy="3286783"/>
          </a:xfrm>
          <a:prstGeom prst="rect">
            <a:avLst/>
          </a:prstGeom>
        </p:spPr>
      </p:pic>
      <p:sp>
        <p:nvSpPr>
          <p:cNvPr id="5" name="TextBox 4"/>
          <p:cNvSpPr txBox="1"/>
          <p:nvPr/>
        </p:nvSpPr>
        <p:spPr>
          <a:xfrm>
            <a:off x="2225040" y="1686560"/>
            <a:ext cx="4744720"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From </a:t>
            </a:r>
            <a:r>
              <a:rPr lang="en-US" dirty="0" smtClean="0">
                <a:latin typeface="Arial" panose="020B0604020202020204" pitchFamily="34" charset="0"/>
                <a:cs typeface="Arial" panose="020B0604020202020204" pitchFamily="34" charset="0"/>
              </a:rPr>
              <a:t>Merriam-Webster’s </a:t>
            </a:r>
            <a:r>
              <a:rPr lang="en-US" dirty="0">
                <a:latin typeface="Arial" panose="020B0604020202020204" pitchFamily="34" charset="0"/>
                <a:cs typeface="Arial" panose="020B0604020202020204" pitchFamily="34" charset="0"/>
              </a:rPr>
              <a:t>Dictionary </a:t>
            </a:r>
          </a:p>
        </p:txBody>
      </p:sp>
      <p:sp>
        <p:nvSpPr>
          <p:cNvPr id="4" name="TextBox 3"/>
          <p:cNvSpPr txBox="1"/>
          <p:nvPr/>
        </p:nvSpPr>
        <p:spPr>
          <a:xfrm>
            <a:off x="1907178" y="6178914"/>
            <a:ext cx="7355156" cy="400110"/>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Merriam-Webster.com/Dictionary </a:t>
            </a:r>
            <a:r>
              <a:rPr lang="en-US" sz="1000" u="sng" dirty="0">
                <a:latin typeface="Calibri" panose="020F0502020204030204" pitchFamily="34" charset="0"/>
                <a:cs typeface="Calibri" panose="020F0502020204030204" pitchFamily="34" charset="0"/>
                <a:hlinkClick r:id="rId3"/>
              </a:rPr>
              <a:t>https://www.merriam-webster.com/dictionary/adolescence#:~:text=%3A%20the%20period%20of%20life%20when,or%20process%20of%20growing%20up</a:t>
            </a:r>
            <a:endParaRPr lang="en-US" sz="1000" dirty="0">
              <a:latin typeface="Calibri" panose="020F0502020204030204" pitchFamily="34" charset="0"/>
              <a:cs typeface="Calibri" panose="020F0502020204030204" pitchFamily="34" charset="0"/>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36825430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07177" y="579812"/>
            <a:ext cx="8386354"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Definitions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8640" y="2407522"/>
            <a:ext cx="8474891" cy="3286783"/>
          </a:xfrm>
          <a:prstGeom prst="rect">
            <a:avLst/>
          </a:prstGeom>
        </p:spPr>
      </p:pic>
      <p:sp>
        <p:nvSpPr>
          <p:cNvPr id="5" name="TextBox 4"/>
          <p:cNvSpPr txBox="1"/>
          <p:nvPr/>
        </p:nvSpPr>
        <p:spPr>
          <a:xfrm>
            <a:off x="2225040" y="1686560"/>
            <a:ext cx="4744720"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From </a:t>
            </a:r>
            <a:r>
              <a:rPr lang="en-US" dirty="0" smtClean="0">
                <a:latin typeface="Arial" panose="020B0604020202020204" pitchFamily="34" charset="0"/>
                <a:cs typeface="Arial" panose="020B0604020202020204" pitchFamily="34" charset="0"/>
              </a:rPr>
              <a:t>Merriam-Webster’s </a:t>
            </a:r>
            <a:r>
              <a:rPr lang="en-US" dirty="0">
                <a:latin typeface="Arial" panose="020B0604020202020204" pitchFamily="34" charset="0"/>
                <a:cs typeface="Arial" panose="020B0604020202020204" pitchFamily="34" charset="0"/>
              </a:rPr>
              <a:t>Dictionary </a:t>
            </a:r>
          </a:p>
        </p:txBody>
      </p:sp>
      <p:sp>
        <p:nvSpPr>
          <p:cNvPr id="4" name="TextBox 3"/>
          <p:cNvSpPr txBox="1"/>
          <p:nvPr/>
        </p:nvSpPr>
        <p:spPr>
          <a:xfrm>
            <a:off x="1907177" y="6255858"/>
            <a:ext cx="7649199" cy="400110"/>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Merriam-Webster.com/Dictionary </a:t>
            </a:r>
            <a:r>
              <a:rPr lang="en-US" sz="1000" u="sng" dirty="0">
                <a:latin typeface="Calibri" panose="020F0502020204030204" pitchFamily="34" charset="0"/>
                <a:cs typeface="Calibri" panose="020F0502020204030204" pitchFamily="34" charset="0"/>
                <a:hlinkClick r:id="rId3"/>
              </a:rPr>
              <a:t>https://</a:t>
            </a:r>
            <a:r>
              <a:rPr lang="en-US" sz="1000" u="sng" dirty="0" smtClean="0">
                <a:latin typeface="Calibri" panose="020F0502020204030204" pitchFamily="34" charset="0"/>
                <a:cs typeface="Calibri" panose="020F0502020204030204" pitchFamily="34" charset="0"/>
                <a:hlinkClick r:id="rId3"/>
              </a:rPr>
              <a:t>www.merriam-webster.com/dictionary/adolescence</a:t>
            </a:r>
            <a:r>
              <a:rPr lang="en-US" sz="1000" u="sng" dirty="0">
                <a:latin typeface="Calibri" panose="020F0502020204030204" pitchFamily="34" charset="0"/>
                <a:cs typeface="Calibri" panose="020F0502020204030204" pitchFamily="34" charset="0"/>
                <a:hlinkClick r:id="rId3"/>
              </a:rPr>
              <a:t>#:~:text=%3A%20the%20period%20of%20life%20when,or%20process%20of%20growing%20up</a:t>
            </a:r>
            <a:endParaRPr lang="en-US" sz="1000" dirty="0">
              <a:latin typeface="Calibri" panose="020F0502020204030204" pitchFamily="34" charset="0"/>
              <a:cs typeface="Calibri" panose="020F0502020204030204" pitchFamily="34" charset="0"/>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
        <p:nvSpPr>
          <p:cNvPr id="6" name="Oval 5"/>
          <p:cNvSpPr/>
          <p:nvPr/>
        </p:nvSpPr>
        <p:spPr>
          <a:xfrm>
            <a:off x="4195864" y="4507150"/>
            <a:ext cx="2963693" cy="55123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56044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82240" y="2854961"/>
            <a:ext cx="7508240" cy="2246769"/>
          </a:xfrm>
          <a:prstGeom prst="rect">
            <a:avLst/>
          </a:prstGeom>
          <a:noFill/>
        </p:spPr>
        <p:txBody>
          <a:bodyPr wrap="square" rtlCol="0">
            <a:spAutoFit/>
          </a:bodyPr>
          <a:lstStyle/>
          <a:p>
            <a:r>
              <a:rPr lang="en-US" sz="2800" dirty="0"/>
              <a:t>Adolescence is the phase of life between childhood and adulthood, from ages 10 to 19. It is a unique stage of human development and an important time for laying the foundations of good health. </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530" y="476356"/>
            <a:ext cx="2517391" cy="2023005"/>
          </a:xfrm>
          <a:prstGeom prst="rect">
            <a:avLst/>
          </a:prstGeom>
        </p:spPr>
      </p:pic>
      <p:sp>
        <p:nvSpPr>
          <p:cNvPr id="3" name="TextBox 2"/>
          <p:cNvSpPr txBox="1"/>
          <p:nvPr/>
        </p:nvSpPr>
        <p:spPr>
          <a:xfrm>
            <a:off x="2418080" y="6330227"/>
            <a:ext cx="5222240" cy="253916"/>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World Health Organization </a:t>
            </a:r>
            <a:r>
              <a:rPr lang="en-US" sz="1000" u="sng" dirty="0">
                <a:latin typeface="Calibri" panose="020F0502020204030204" pitchFamily="34" charset="0"/>
                <a:cs typeface="Calibri" panose="020F0502020204030204" pitchFamily="34" charset="0"/>
                <a:hlinkClick r:id="rId4"/>
              </a:rPr>
              <a:t>https://www.who.int/health-topics/adolescent-health#tab=tab_2</a:t>
            </a:r>
            <a:endParaRPr lang="en-US" sz="1000" dirty="0">
              <a:latin typeface="Calibri" panose="020F0502020204030204" pitchFamily="34" charset="0"/>
              <a:cs typeface="Calibri" panose="020F0502020204030204" pitchFamily="34" charset="0"/>
            </a:endParaRPr>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11540972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94824" y="6043085"/>
            <a:ext cx="1711373" cy="574287"/>
          </a:xfrm>
          <a:prstGeom prst="rect">
            <a:avLst/>
          </a:prstGeom>
        </p:spPr>
      </p:pic>
      <p:sp>
        <p:nvSpPr>
          <p:cNvPr id="3" name="TextBox 2"/>
          <p:cNvSpPr txBox="1"/>
          <p:nvPr/>
        </p:nvSpPr>
        <p:spPr>
          <a:xfrm>
            <a:off x="1907177" y="579812"/>
            <a:ext cx="8386354"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Development </a:t>
            </a:r>
          </a:p>
        </p:txBody>
      </p:sp>
      <p:sp>
        <p:nvSpPr>
          <p:cNvPr id="2" name="TextBox 1"/>
          <p:cNvSpPr txBox="1"/>
          <p:nvPr/>
        </p:nvSpPr>
        <p:spPr>
          <a:xfrm>
            <a:off x="2193074" y="1416206"/>
            <a:ext cx="8100457" cy="3970318"/>
          </a:xfrm>
          <a:prstGeom prst="rect">
            <a:avLst/>
          </a:prstGeom>
          <a:noFill/>
        </p:spPr>
        <p:txBody>
          <a:bodyPr wrap="square" rtlCol="0">
            <a:spAutoFit/>
          </a:bodyPr>
          <a:lstStyle/>
          <a:p>
            <a:r>
              <a:rPr lang="en-US" dirty="0"/>
              <a:t>Physical Development </a:t>
            </a:r>
          </a:p>
          <a:p>
            <a:pPr lvl="3" algn="just"/>
            <a:r>
              <a:rPr lang="en-US" dirty="0"/>
              <a:t>	Puberty:</a:t>
            </a:r>
          </a:p>
          <a:p>
            <a:pPr lvl="3" algn="just"/>
            <a:r>
              <a:rPr lang="en-US" dirty="0"/>
              <a:t>	Girls breast development 8 – 13, menarche 2.5 years </a:t>
            </a:r>
            <a:r>
              <a:rPr lang="en-US" dirty="0" smtClean="0"/>
              <a:t>	later</a:t>
            </a:r>
            <a:endParaRPr lang="en-US" dirty="0"/>
          </a:p>
          <a:p>
            <a:pPr lvl="3" algn="just"/>
            <a:r>
              <a:rPr lang="en-US" dirty="0"/>
              <a:t>	Boys testicular development 9 – 14</a:t>
            </a:r>
          </a:p>
          <a:p>
            <a:pPr lvl="3" algn="just"/>
            <a:r>
              <a:rPr lang="en-US" dirty="0"/>
              <a:t>	</a:t>
            </a:r>
            <a:r>
              <a:rPr lang="en-US" dirty="0">
                <a:hlinkClick r:id="rId3"/>
              </a:rPr>
              <a:t>https://</a:t>
            </a:r>
            <a:r>
              <a:rPr lang="en-US" dirty="0" smtClean="0">
                <a:hlinkClick r:id="rId3"/>
              </a:rPr>
              <a:t>www.aafp.org/pubs/afp/issues/2017/1101/p59.html </a:t>
            </a:r>
            <a:endParaRPr lang="en-US" dirty="0"/>
          </a:p>
          <a:p>
            <a:r>
              <a:rPr lang="en-US" dirty="0"/>
              <a:t>Intellectual/Psychological Development</a:t>
            </a:r>
          </a:p>
          <a:p>
            <a:r>
              <a:rPr lang="en-US" dirty="0"/>
              <a:t>	Concrete vs abstract thinking</a:t>
            </a:r>
          </a:p>
          <a:p>
            <a:r>
              <a:rPr lang="en-US" dirty="0"/>
              <a:t>	Gaining knowledge</a:t>
            </a:r>
          </a:p>
          <a:p>
            <a:r>
              <a:rPr lang="en-US" dirty="0"/>
              <a:t>Social/Emotional Development</a:t>
            </a:r>
          </a:p>
          <a:p>
            <a:r>
              <a:rPr lang="en-US" dirty="0"/>
              <a:t>	Personal identity/autonomy </a:t>
            </a:r>
          </a:p>
          <a:p>
            <a:r>
              <a:rPr lang="en-US" dirty="0"/>
              <a:t>	Friendships</a:t>
            </a:r>
          </a:p>
          <a:p>
            <a:r>
              <a:rPr lang="en-US" dirty="0"/>
              <a:t>	Romantic relationships</a:t>
            </a:r>
          </a:p>
          <a:p>
            <a:r>
              <a:rPr lang="en-US" dirty="0"/>
              <a:t>	Responsibility </a:t>
            </a:r>
          </a:p>
          <a:p>
            <a:endParaRPr lang="en-US" dirty="0"/>
          </a:p>
        </p:txBody>
      </p:sp>
      <p:sp>
        <p:nvSpPr>
          <p:cNvPr id="4" name="TextBox 3"/>
          <p:cNvSpPr txBox="1"/>
          <p:nvPr/>
        </p:nvSpPr>
        <p:spPr>
          <a:xfrm>
            <a:off x="887932" y="6204860"/>
            <a:ext cx="7806892" cy="412512"/>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Klein DA, </a:t>
            </a:r>
            <a:r>
              <a:rPr lang="en-US" sz="1000" dirty="0" err="1">
                <a:latin typeface="Calibri" panose="020F0502020204030204" pitchFamily="34" charset="0"/>
                <a:cs typeface="Calibri" panose="020F0502020204030204" pitchFamily="34" charset="0"/>
              </a:rPr>
              <a:t>Emerick</a:t>
            </a:r>
            <a:r>
              <a:rPr lang="en-US" sz="1000" dirty="0">
                <a:latin typeface="Calibri" panose="020F0502020204030204" pitchFamily="34" charset="0"/>
                <a:cs typeface="Calibri" panose="020F0502020204030204" pitchFamily="34" charset="0"/>
              </a:rPr>
              <a:t> JE, Sylvester JE, Vogt KS. Disorders of Puberty: An Approach to Diagnosis and Management. Am </a:t>
            </a:r>
            <a:r>
              <a:rPr lang="en-US" sz="1000" dirty="0" err="1">
                <a:latin typeface="Calibri" panose="020F0502020204030204" pitchFamily="34" charset="0"/>
                <a:cs typeface="Calibri" panose="020F0502020204030204" pitchFamily="34" charset="0"/>
              </a:rPr>
              <a:t>Fam</a:t>
            </a:r>
            <a:r>
              <a:rPr lang="en-US" sz="1000" dirty="0">
                <a:latin typeface="Calibri" panose="020F0502020204030204" pitchFamily="34" charset="0"/>
                <a:cs typeface="Calibri" panose="020F0502020204030204" pitchFamily="34" charset="0"/>
              </a:rPr>
              <a:t> Physician. 2017 Nov 1;96(9):590-599. PMID: 29094880.</a:t>
            </a:r>
          </a:p>
        </p:txBody>
      </p:sp>
    </p:spTree>
    <p:extLst>
      <p:ext uri="{BB962C8B-B14F-4D97-AF65-F5344CB8AC3E}">
        <p14:creationId xmlns:p14="http://schemas.microsoft.com/office/powerpoint/2010/main" val="8282026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0581" y="140685"/>
            <a:ext cx="5936425" cy="6286055"/>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56697" y="5971748"/>
            <a:ext cx="1711373" cy="574287"/>
          </a:xfrm>
          <a:prstGeom prst="rect">
            <a:avLst/>
          </a:prstGeom>
        </p:spPr>
      </p:pic>
      <p:sp>
        <p:nvSpPr>
          <p:cNvPr id="7" name="TextBox 6"/>
          <p:cNvSpPr txBox="1"/>
          <p:nvPr/>
        </p:nvSpPr>
        <p:spPr>
          <a:xfrm>
            <a:off x="1685888" y="6493916"/>
            <a:ext cx="8082662" cy="246221"/>
          </a:xfrm>
          <a:prstGeom prst="rect">
            <a:avLst/>
          </a:prstGeom>
          <a:noFill/>
        </p:spPr>
        <p:txBody>
          <a:bodyPr wrap="none" rtlCol="0">
            <a:spAutoFit/>
          </a:bodyPr>
          <a:lstStyle/>
          <a:p>
            <a:r>
              <a:rPr lang="en-US" sz="1000" dirty="0">
                <a:latin typeface="Calibri" panose="020F0502020204030204" pitchFamily="34" charset="0"/>
                <a:cs typeface="Calibri" panose="020F0502020204030204" pitchFamily="34" charset="0"/>
              </a:rPr>
              <a:t>Christie D, Viner R. Adolescent development. BMJ. 2005 Feb 5;330(7486):301-4. </a:t>
            </a:r>
            <a:r>
              <a:rPr lang="en-US" sz="1000" dirty="0" err="1">
                <a:latin typeface="Calibri" panose="020F0502020204030204" pitchFamily="34" charset="0"/>
                <a:cs typeface="Calibri" panose="020F0502020204030204" pitchFamily="34" charset="0"/>
              </a:rPr>
              <a:t>doi</a:t>
            </a:r>
            <a:r>
              <a:rPr lang="en-US" sz="1000" dirty="0">
                <a:latin typeface="Calibri" panose="020F0502020204030204" pitchFamily="34" charset="0"/>
                <a:cs typeface="Calibri" panose="020F0502020204030204" pitchFamily="34" charset="0"/>
              </a:rPr>
              <a:t>: 10.1136/bmj.330.7486.301. PMID: 15695279; PMCID: PMC548185</a:t>
            </a:r>
          </a:p>
        </p:txBody>
      </p:sp>
    </p:spTree>
    <p:extLst>
      <p:ext uri="{BB962C8B-B14F-4D97-AF65-F5344CB8AC3E}">
        <p14:creationId xmlns:p14="http://schemas.microsoft.com/office/powerpoint/2010/main" val="39932107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Arial" panose="020B0604020202020204" pitchFamily="34" charset="0"/>
                <a:cs typeface="Arial" panose="020B0604020202020204" pitchFamily="34" charset="0"/>
              </a:rPr>
              <a:t>Benefits of Wellness Exams</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dirty="0">
                <a:latin typeface="Arial" panose="020B0604020202020204" pitchFamily="34" charset="0"/>
                <a:cs typeface="Arial" panose="020B0604020202020204" pitchFamily="34" charset="0"/>
              </a:rPr>
              <a:t>Early intervention and prevention reduce long-term health issues.</a:t>
            </a:r>
          </a:p>
          <a:p>
            <a:r>
              <a:rPr lang="en-US" dirty="0" smtClean="0">
                <a:latin typeface="Arial" panose="020B0604020202020204" pitchFamily="34" charset="0"/>
                <a:cs typeface="Arial" panose="020B0604020202020204" pitchFamily="34" charset="0"/>
              </a:rPr>
              <a:t>Promotes </a:t>
            </a:r>
            <a:r>
              <a:rPr lang="en-US" dirty="0">
                <a:latin typeface="Arial" panose="020B0604020202020204" pitchFamily="34" charset="0"/>
                <a:cs typeface="Arial" panose="020B0604020202020204" pitchFamily="34" charset="0"/>
              </a:rPr>
              <a:t>positive health behaviors and healthy habits.</a:t>
            </a:r>
          </a:p>
          <a:p>
            <a:r>
              <a:rPr lang="en-US" dirty="0" smtClean="0">
                <a:latin typeface="Arial" panose="020B0604020202020204" pitchFamily="34" charset="0"/>
                <a:cs typeface="Arial" panose="020B0604020202020204" pitchFamily="34" charset="0"/>
              </a:rPr>
              <a:t>Addresses </a:t>
            </a:r>
            <a:r>
              <a:rPr lang="en-US" dirty="0">
                <a:latin typeface="Arial" panose="020B0604020202020204" pitchFamily="34" charset="0"/>
                <a:cs typeface="Arial" panose="020B0604020202020204" pitchFamily="34" charset="0"/>
              </a:rPr>
              <a:t>mental health concerns, improving overall well-being.</a:t>
            </a:r>
          </a:p>
          <a:p>
            <a:r>
              <a:rPr lang="en-US" dirty="0" smtClean="0">
                <a:latin typeface="Arial" panose="020B0604020202020204" pitchFamily="34" charset="0"/>
                <a:cs typeface="Arial" panose="020B0604020202020204" pitchFamily="34" charset="0"/>
              </a:rPr>
              <a:t>Empowers </a:t>
            </a:r>
            <a:r>
              <a:rPr lang="en-US" dirty="0">
                <a:latin typeface="Arial" panose="020B0604020202020204" pitchFamily="34" charset="0"/>
                <a:cs typeface="Arial" panose="020B0604020202020204" pitchFamily="34" charset="0"/>
              </a:rPr>
              <a:t>adolescents to make informed decisions about their health</a:t>
            </a:r>
            <a:r>
              <a:rPr lang="en-US" dirty="0" smtClean="0">
                <a:latin typeface="Arial" panose="020B0604020202020204" pitchFamily="34" charset="0"/>
                <a:cs typeface="Arial" panose="020B0604020202020204" pitchFamily="34" charset="0"/>
              </a:rPr>
              <a:t>.</a:t>
            </a:r>
          </a:p>
          <a:p>
            <a:pPr marL="0" indent="0">
              <a:buNone/>
            </a:pPr>
            <a:r>
              <a:rPr lang="en-US" dirty="0" smtClean="0">
                <a:solidFill>
                  <a:srgbClr val="FF0000"/>
                </a:solidFill>
                <a:latin typeface="Arial" panose="020B0604020202020204" pitchFamily="34" charset="0"/>
                <a:cs typeface="Arial" panose="020B0604020202020204" pitchFamily="34" charset="0"/>
              </a:rPr>
              <a:t>* </a:t>
            </a:r>
            <a:r>
              <a:rPr lang="en-US" i="1" dirty="0" smtClean="0">
                <a:solidFill>
                  <a:srgbClr val="FF0000"/>
                </a:solidFill>
                <a:latin typeface="Arial" panose="020B0604020202020204" pitchFamily="34" charset="0"/>
                <a:cs typeface="Arial" panose="020B0604020202020204" pitchFamily="34" charset="0"/>
              </a:rPr>
              <a:t>Sports physicals do not cover these important screenings and miss opportunity anticipatory guidance!</a:t>
            </a:r>
            <a:endParaRPr lang="en-US" i="1" dirty="0">
              <a:solidFill>
                <a:srgbClr val="FF0000"/>
              </a:solidFill>
              <a:latin typeface="Arial" panose="020B0604020202020204" pitchFamily="34" charset="0"/>
              <a:cs typeface="Arial" panose="020B0604020202020204" pitchFamily="34" charset="0"/>
            </a:endParaRP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23381960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1371" y="1879601"/>
            <a:ext cx="2675187" cy="3539618"/>
          </a:xfrm>
          <a:prstGeom prst="rect">
            <a:avLst/>
          </a:prstGeom>
          <a:ln w="38100">
            <a:solidFill>
              <a:schemeClr val="bg2">
                <a:lumMod val="10000"/>
              </a:schemeClr>
            </a:solidFill>
          </a:ln>
        </p:spPr>
      </p:pic>
      <p:sp>
        <p:nvSpPr>
          <p:cNvPr id="4" name="TextBox 3"/>
          <p:cNvSpPr txBox="1"/>
          <p:nvPr/>
        </p:nvSpPr>
        <p:spPr>
          <a:xfrm>
            <a:off x="5648960" y="2257402"/>
            <a:ext cx="4328160" cy="2677656"/>
          </a:xfrm>
          <a:prstGeom prst="rect">
            <a:avLst/>
          </a:prstGeom>
          <a:noFill/>
        </p:spPr>
        <p:txBody>
          <a:bodyPr wrap="square" rtlCol="0">
            <a:spAutoFit/>
          </a:bodyPr>
          <a:lstStyle/>
          <a:p>
            <a:pPr marL="514350" indent="-514350">
              <a:buFont typeface="+mj-lt"/>
              <a:buAutoNum type="arabicPeriod"/>
            </a:pPr>
            <a:r>
              <a:rPr lang="en-US" sz="2800" dirty="0"/>
              <a:t>Firearm related Injury</a:t>
            </a:r>
          </a:p>
          <a:p>
            <a:pPr marL="514350" indent="-514350">
              <a:buFont typeface="+mj-lt"/>
              <a:buAutoNum type="arabicPeriod"/>
            </a:pPr>
            <a:r>
              <a:rPr lang="en-US" sz="2800" dirty="0"/>
              <a:t>Motor vehicle crash</a:t>
            </a:r>
          </a:p>
          <a:p>
            <a:pPr marL="514350" indent="-514350">
              <a:buFont typeface="+mj-lt"/>
              <a:buAutoNum type="arabicPeriod"/>
            </a:pPr>
            <a:r>
              <a:rPr lang="en-US" sz="2800" dirty="0"/>
              <a:t>Malignant neoplasm</a:t>
            </a:r>
          </a:p>
          <a:p>
            <a:pPr marL="514350" indent="-514350">
              <a:buFont typeface="+mj-lt"/>
              <a:buAutoNum type="arabicPeriod"/>
            </a:pPr>
            <a:r>
              <a:rPr lang="en-US" sz="2800" dirty="0"/>
              <a:t>Suffocation</a:t>
            </a:r>
          </a:p>
          <a:p>
            <a:pPr marL="514350" indent="-514350">
              <a:buFont typeface="+mj-lt"/>
              <a:buAutoNum type="arabicPeriod"/>
            </a:pPr>
            <a:r>
              <a:rPr lang="en-US" sz="2800" dirty="0"/>
              <a:t>Drug overdose and poisoning </a:t>
            </a:r>
          </a:p>
        </p:txBody>
      </p:sp>
      <p:sp>
        <p:nvSpPr>
          <p:cNvPr id="7" name="TextBox 6"/>
          <p:cNvSpPr txBox="1"/>
          <p:nvPr/>
        </p:nvSpPr>
        <p:spPr>
          <a:xfrm>
            <a:off x="1355227" y="626157"/>
            <a:ext cx="8698279" cy="523220"/>
          </a:xfrm>
          <a:prstGeom prst="rect">
            <a:avLst/>
          </a:prstGeom>
          <a:noFill/>
        </p:spPr>
        <p:txBody>
          <a:bodyPr wrap="none" rtlCol="0">
            <a:spAutoFit/>
          </a:bodyPr>
          <a:lstStyle/>
          <a:p>
            <a:pPr algn="ctr"/>
            <a:r>
              <a:rPr lang="en-US" sz="2800" b="1" dirty="0"/>
              <a:t>2020 5 Top Causes of Child and Adolescent Death</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
        <p:nvSpPr>
          <p:cNvPr id="3" name="TextBox 2"/>
          <p:cNvSpPr txBox="1"/>
          <p:nvPr/>
        </p:nvSpPr>
        <p:spPr>
          <a:xfrm>
            <a:off x="1248937" y="6300439"/>
            <a:ext cx="7672039" cy="246221"/>
          </a:xfrm>
          <a:prstGeom prst="rect">
            <a:avLst/>
          </a:prstGeom>
          <a:noFill/>
        </p:spPr>
        <p:txBody>
          <a:bodyPr wrap="square" rtlCol="0">
            <a:spAutoFit/>
          </a:bodyPr>
          <a:lstStyle/>
          <a:p>
            <a:endParaRPr lang="en-US" sz="1000" dirty="0">
              <a:latin typeface="Calibri" panose="020F0502020204030204" pitchFamily="34" charset="0"/>
              <a:cs typeface="Calibri" panose="020F0502020204030204" pitchFamily="34" charset="0"/>
            </a:endParaRPr>
          </a:p>
        </p:txBody>
      </p:sp>
      <p:sp>
        <p:nvSpPr>
          <p:cNvPr id="5" name="TextBox 4"/>
          <p:cNvSpPr txBox="1"/>
          <p:nvPr/>
        </p:nvSpPr>
        <p:spPr>
          <a:xfrm>
            <a:off x="1248937" y="5978799"/>
            <a:ext cx="8084634" cy="400110"/>
          </a:xfrm>
          <a:prstGeom prst="rect">
            <a:avLst/>
          </a:prstGeom>
          <a:noFill/>
        </p:spPr>
        <p:txBody>
          <a:bodyPr wrap="square" rtlCol="0">
            <a:spAutoFit/>
          </a:bodyPr>
          <a:lstStyle/>
          <a:p>
            <a:r>
              <a:rPr lang="en-US" sz="1000" b="1" dirty="0" err="1" smtClean="0">
                <a:latin typeface="Calibri" panose="020F0502020204030204" pitchFamily="34" charset="0"/>
                <a:cs typeface="Calibri" panose="020F0502020204030204" pitchFamily="34" charset="0"/>
              </a:rPr>
              <a:t>Goldstick</a:t>
            </a:r>
            <a:r>
              <a:rPr lang="en-US" sz="1000" b="1" dirty="0">
                <a:latin typeface="Calibri" panose="020F0502020204030204" pitchFamily="34" charset="0"/>
                <a:cs typeface="Calibri" panose="020F0502020204030204" pitchFamily="34" charset="0"/>
              </a:rPr>
              <a:t>, JE, Cunningham RM, Carter PM Current Causes of Death in Children and Adolescents in the United States N </a:t>
            </a:r>
            <a:r>
              <a:rPr lang="en-US" sz="1000" b="1" dirty="0" err="1">
                <a:latin typeface="Calibri" panose="020F0502020204030204" pitchFamily="34" charset="0"/>
                <a:cs typeface="Calibri" panose="020F0502020204030204" pitchFamily="34" charset="0"/>
              </a:rPr>
              <a:t>Engl</a:t>
            </a:r>
            <a:r>
              <a:rPr lang="en-US" sz="1000" b="1" dirty="0">
                <a:latin typeface="Calibri" panose="020F0502020204030204" pitchFamily="34" charset="0"/>
                <a:cs typeface="Calibri" panose="020F0502020204030204" pitchFamily="34" charset="0"/>
              </a:rPr>
              <a:t> J Med 2022; 386:1955-1956 DOI: </a:t>
            </a:r>
            <a:r>
              <a:rPr lang="en-US" sz="1000" b="1" dirty="0" smtClean="0">
                <a:latin typeface="Calibri" panose="020F0502020204030204" pitchFamily="34" charset="0"/>
                <a:cs typeface="Calibri" panose="020F0502020204030204" pitchFamily="34" charset="0"/>
              </a:rPr>
              <a:t>10.1056/NEJMc2201761</a:t>
            </a:r>
            <a:endParaRPr lang="en-US" sz="1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415144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07177" y="579812"/>
            <a:ext cx="8386354"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Title</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7925" y="93636"/>
            <a:ext cx="7049111" cy="5913632"/>
          </a:xfrm>
          <a:prstGeom prst="rect">
            <a:avLst/>
          </a:prstGeom>
        </p:spPr>
      </p:pic>
      <p:sp>
        <p:nvSpPr>
          <p:cNvPr id="4" name="TextBox 3"/>
          <p:cNvSpPr txBox="1"/>
          <p:nvPr/>
        </p:nvSpPr>
        <p:spPr>
          <a:xfrm>
            <a:off x="2119237" y="6114457"/>
            <a:ext cx="7401261" cy="400110"/>
          </a:xfrm>
          <a:prstGeom prst="rect">
            <a:avLst/>
          </a:prstGeom>
          <a:noFill/>
        </p:spPr>
        <p:txBody>
          <a:bodyPr wrap="square" rtlCol="0">
            <a:spAutoFit/>
          </a:bodyPr>
          <a:lstStyle/>
          <a:p>
            <a:r>
              <a:rPr lang="en-US" sz="1000" b="1" dirty="0" err="1" smtClean="0">
                <a:latin typeface="Calibri" panose="020F0502020204030204" pitchFamily="34" charset="0"/>
                <a:cs typeface="Calibri" panose="020F0502020204030204" pitchFamily="34" charset="0"/>
              </a:rPr>
              <a:t>Goldstick</a:t>
            </a:r>
            <a:r>
              <a:rPr lang="en-US" sz="1000" b="1" dirty="0" smtClean="0">
                <a:latin typeface="Calibri" panose="020F0502020204030204" pitchFamily="34" charset="0"/>
                <a:cs typeface="Calibri" panose="020F0502020204030204" pitchFamily="34" charset="0"/>
              </a:rPr>
              <a:t>, JE, Cunningham RM, Carter PM Current Causes of Death in Children and Adolescents in the United States N </a:t>
            </a:r>
            <a:r>
              <a:rPr lang="en-US" sz="1000" b="1" dirty="0" err="1" smtClean="0">
                <a:latin typeface="Calibri" panose="020F0502020204030204" pitchFamily="34" charset="0"/>
                <a:cs typeface="Calibri" panose="020F0502020204030204" pitchFamily="34" charset="0"/>
              </a:rPr>
              <a:t>Engl</a:t>
            </a:r>
            <a:r>
              <a:rPr lang="en-US" sz="1000" b="1" dirty="0" smtClean="0">
                <a:latin typeface="Calibri" panose="020F0502020204030204" pitchFamily="34" charset="0"/>
                <a:cs typeface="Calibri" panose="020F0502020204030204" pitchFamily="34" charset="0"/>
              </a:rPr>
              <a:t> J Med 2022; 386:1955-1956 DOI: 10.1056/NEJMc2201761</a:t>
            </a:r>
            <a:endParaRPr lang="en-US" sz="1000" dirty="0">
              <a:latin typeface="Calibri" panose="020F0502020204030204" pitchFamily="34" charset="0"/>
              <a:cs typeface="Calibri" panose="020F050202020403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21042040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07177" y="579812"/>
            <a:ext cx="8386354"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Gun Deaths</a:t>
            </a:r>
          </a:p>
        </p:txBody>
      </p:sp>
      <p:sp>
        <p:nvSpPr>
          <p:cNvPr id="2" name="TextBox 1"/>
          <p:cNvSpPr txBox="1"/>
          <p:nvPr/>
        </p:nvSpPr>
        <p:spPr>
          <a:xfrm>
            <a:off x="2560429" y="1226143"/>
            <a:ext cx="6858000" cy="4524315"/>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Gun deaths in children and </a:t>
            </a:r>
            <a:r>
              <a:rPr lang="en-US" dirty="0" smtClean="0">
                <a:latin typeface="Arial" panose="020B0604020202020204" pitchFamily="34" charset="0"/>
                <a:cs typeface="Arial" panose="020B0604020202020204" pitchFamily="34" charset="0"/>
              </a:rPr>
              <a:t>teens (up 18yo)  rose by </a:t>
            </a:r>
            <a:r>
              <a:rPr lang="en-US" dirty="0">
                <a:latin typeface="Arial" panose="020B0604020202020204" pitchFamily="34" charset="0"/>
                <a:cs typeface="Arial" panose="020B0604020202020204" pitchFamily="34" charset="0"/>
              </a:rPr>
              <a:t>50% between 2019 and 2021</a:t>
            </a:r>
            <a:r>
              <a:rPr lang="en-US" dirty="0" smtClean="0">
                <a:latin typeface="Arial" panose="020B0604020202020204" pitchFamily="34" charset="0"/>
                <a:cs typeface="Arial" panose="020B0604020202020204" pitchFamily="34" charset="0"/>
              </a:rPr>
              <a:t>. (1,732 in 2019 to 2,590 in 2021)</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Rate of death by firearms in children and adolescents rose 46% from 2019 to 2021. (2.4/100,000 in 2019 to 3.5/100,000 in 2021) </a:t>
            </a:r>
          </a:p>
          <a:p>
            <a:pPr algn="ctr"/>
            <a:endParaRPr lang="en-US" dirty="0">
              <a:latin typeface="Arial" panose="020B0604020202020204" pitchFamily="34" charset="0"/>
              <a:cs typeface="Arial" panose="020B0604020202020204" pitchFamily="34" charset="0"/>
            </a:endParaRPr>
          </a:p>
          <a:p>
            <a:pPr algn="ctr"/>
            <a:r>
              <a:rPr lang="en-US" u="sng" dirty="0">
                <a:latin typeface="Arial" panose="020B0604020202020204" pitchFamily="34" charset="0"/>
                <a:cs typeface="Arial" panose="020B0604020202020204" pitchFamily="34" charset="0"/>
              </a:rPr>
              <a:t>12 - 17 year-olds in 2021</a:t>
            </a:r>
          </a:p>
          <a:p>
            <a:pPr algn="ctr"/>
            <a:r>
              <a:rPr lang="en-US" dirty="0">
                <a:latin typeface="Arial" panose="020B0604020202020204" pitchFamily="34" charset="0"/>
                <a:cs typeface="Arial" panose="020B0604020202020204" pitchFamily="34" charset="0"/>
              </a:rPr>
              <a:t>Homicide 60%</a:t>
            </a:r>
          </a:p>
          <a:p>
            <a:pPr algn="ctr"/>
            <a:r>
              <a:rPr lang="en-US" dirty="0">
                <a:latin typeface="Arial" panose="020B0604020202020204" pitchFamily="34" charset="0"/>
                <a:cs typeface="Arial" panose="020B0604020202020204" pitchFamily="34" charset="0"/>
              </a:rPr>
              <a:t>Suicide 32% </a:t>
            </a:r>
          </a:p>
          <a:p>
            <a:pPr algn="ctr"/>
            <a:r>
              <a:rPr lang="en-US" dirty="0">
                <a:latin typeface="Arial" panose="020B0604020202020204" pitchFamily="34" charset="0"/>
                <a:cs typeface="Arial" panose="020B0604020202020204" pitchFamily="34" charset="0"/>
              </a:rPr>
              <a:t>Accidental 5%</a:t>
            </a:r>
          </a:p>
          <a:p>
            <a:pPr algn="ctr"/>
            <a:endParaRPr lang="en-US" dirty="0">
              <a:latin typeface="Arial" panose="020B0604020202020204" pitchFamily="34" charset="0"/>
              <a:cs typeface="Arial" panose="020B0604020202020204" pitchFamily="34" charset="0"/>
            </a:endParaRPr>
          </a:p>
          <a:p>
            <a:pPr algn="ctr"/>
            <a:r>
              <a:rPr lang="en-US" u="sng" dirty="0">
                <a:latin typeface="Arial" panose="020B0604020202020204" pitchFamily="34" charset="0"/>
                <a:cs typeface="Arial" panose="020B0604020202020204" pitchFamily="34" charset="0"/>
              </a:rPr>
              <a:t>Risks</a:t>
            </a:r>
          </a:p>
          <a:p>
            <a:pPr algn="ctr"/>
            <a:r>
              <a:rPr lang="en-US" dirty="0">
                <a:latin typeface="Arial" panose="020B0604020202020204" pitchFamily="34" charset="0"/>
                <a:cs typeface="Arial" panose="020B0604020202020204" pitchFamily="34" charset="0"/>
              </a:rPr>
              <a:t>Male gender 86%</a:t>
            </a:r>
          </a:p>
          <a:p>
            <a:pPr algn="ctr"/>
            <a:r>
              <a:rPr lang="en-US" dirty="0">
                <a:latin typeface="Arial" panose="020B0604020202020204" pitchFamily="34" charset="0"/>
                <a:cs typeface="Arial" panose="020B0604020202020204" pitchFamily="34" charset="0"/>
              </a:rPr>
              <a:t>Black race 46% </a:t>
            </a:r>
          </a:p>
          <a:p>
            <a:pPr algn="ctr"/>
            <a:r>
              <a:rPr lang="en-US" dirty="0">
                <a:latin typeface="Arial" panose="020B0604020202020204" pitchFamily="34" charset="0"/>
                <a:cs typeface="Arial" panose="020B0604020202020204" pitchFamily="34" charset="0"/>
              </a:rPr>
              <a:t>(while making up 14% of the US under-18 population)</a:t>
            </a:r>
          </a:p>
          <a:p>
            <a:pPr algn="ctr"/>
            <a:r>
              <a:rPr lang="en-US" dirty="0">
                <a:latin typeface="Arial" panose="020B0604020202020204" pitchFamily="34" charset="0"/>
                <a:cs typeface="Arial" panose="020B0604020202020204" pitchFamily="34" charset="0"/>
              </a:rPr>
              <a:t>Other social determinants of care </a:t>
            </a:r>
          </a:p>
        </p:txBody>
      </p:sp>
      <p:sp>
        <p:nvSpPr>
          <p:cNvPr id="4" name="TextBox 3"/>
          <p:cNvSpPr txBox="1"/>
          <p:nvPr/>
        </p:nvSpPr>
        <p:spPr>
          <a:xfrm>
            <a:off x="3098800" y="6330228"/>
            <a:ext cx="5506720" cy="246221"/>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John </a:t>
            </a:r>
            <a:r>
              <a:rPr lang="en-US" sz="1000" dirty="0" err="1" smtClean="0">
                <a:latin typeface="Calibri" panose="020F0502020204030204" pitchFamily="34" charset="0"/>
                <a:cs typeface="Calibri" panose="020F0502020204030204" pitchFamily="34" charset="0"/>
              </a:rPr>
              <a:t>Gramlich</a:t>
            </a:r>
            <a:r>
              <a:rPr lang="en-US" sz="1000" dirty="0" smtClean="0">
                <a:latin typeface="Calibri" panose="020F0502020204030204" pitchFamily="34" charset="0"/>
                <a:cs typeface="Calibri" panose="020F0502020204030204" pitchFamily="34" charset="0"/>
              </a:rPr>
              <a:t>, Pew Research Center </a:t>
            </a:r>
            <a:r>
              <a:rPr lang="en-US" sz="1000" dirty="0">
                <a:latin typeface="Calibri" panose="020F0502020204030204" pitchFamily="34" charset="0"/>
                <a:cs typeface="Calibri" panose="020F0502020204030204" pitchFamily="34" charset="0"/>
                <a:hlinkClick r:id="rId2"/>
              </a:rPr>
              <a:t>https://pewrsr.ch/413hy18</a:t>
            </a:r>
            <a:r>
              <a:rPr lang="en-US" sz="1000" dirty="0">
                <a:latin typeface="Calibri" panose="020F0502020204030204" pitchFamily="34" charset="0"/>
                <a:cs typeface="Calibri" panose="020F0502020204030204" pitchFamily="34" charset="0"/>
              </a:rPr>
              <a:t> </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11017041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02822" y="257910"/>
            <a:ext cx="8386354"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Gun Deaths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5010" y="904240"/>
            <a:ext cx="4861981" cy="5207232"/>
          </a:xfrm>
          <a:prstGeom prst="rect">
            <a:avLst/>
          </a:prstGeom>
        </p:spPr>
      </p:pic>
      <p:sp>
        <p:nvSpPr>
          <p:cNvPr id="7" name="TextBox 6"/>
          <p:cNvSpPr txBox="1"/>
          <p:nvPr/>
        </p:nvSpPr>
        <p:spPr>
          <a:xfrm>
            <a:off x="3098800" y="6330228"/>
            <a:ext cx="5506720" cy="246221"/>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John </a:t>
            </a:r>
            <a:r>
              <a:rPr lang="en-US" sz="1000" dirty="0" err="1" smtClean="0">
                <a:latin typeface="Calibri" panose="020F0502020204030204" pitchFamily="34" charset="0"/>
                <a:cs typeface="Calibri" panose="020F0502020204030204" pitchFamily="34" charset="0"/>
              </a:rPr>
              <a:t>Gramlich</a:t>
            </a:r>
            <a:r>
              <a:rPr lang="en-US" sz="1000" dirty="0" smtClean="0">
                <a:latin typeface="Calibri" panose="020F0502020204030204" pitchFamily="34" charset="0"/>
                <a:cs typeface="Calibri" panose="020F0502020204030204" pitchFamily="34" charset="0"/>
              </a:rPr>
              <a:t>, Pew Research Center  </a:t>
            </a:r>
            <a:r>
              <a:rPr lang="en-US" sz="1000" dirty="0">
                <a:latin typeface="Calibri" panose="020F0502020204030204" pitchFamily="34" charset="0"/>
                <a:cs typeface="Calibri" panose="020F0502020204030204" pitchFamily="34" charset="0"/>
                <a:hlinkClick r:id="rId4"/>
              </a:rPr>
              <a:t>https://pewrsr.ch/413hy18</a:t>
            </a:r>
            <a:r>
              <a:rPr lang="en-US" sz="1000" dirty="0">
                <a:latin typeface="Calibri" panose="020F0502020204030204" pitchFamily="34" charset="0"/>
                <a:cs typeface="Calibri" panose="020F0502020204030204" pitchFamily="34" charset="0"/>
              </a:rPr>
              <a:t> </a:t>
            </a:r>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23556452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1765799" y="904241"/>
            <a:ext cx="8660400" cy="4306113"/>
          </a:xfrm>
        </p:spPr>
        <p:txBody>
          <a:bodyPr>
            <a:normAutofit/>
          </a:bodyPr>
          <a:lstStyle/>
          <a:p>
            <a:pPr marL="285750" indent="-285750"/>
            <a:r>
              <a:rPr lang="en-US" sz="1800" dirty="0" smtClean="0"/>
              <a:t>Male gender accounts for most suicides and homicides among 15 – 24 year olds</a:t>
            </a:r>
          </a:p>
          <a:p>
            <a:pPr marL="285750" indent="-285750"/>
            <a:r>
              <a:rPr lang="en-US" sz="1800" dirty="0" smtClean="0"/>
              <a:t>American Indian and Alaskan Native youth have the 2</a:t>
            </a:r>
            <a:r>
              <a:rPr lang="en-US" sz="1800" baseline="30000" dirty="0" smtClean="0"/>
              <a:t>nd</a:t>
            </a:r>
            <a:r>
              <a:rPr lang="en-US" sz="1800" dirty="0" smtClean="0"/>
              <a:t> highest </a:t>
            </a:r>
            <a:r>
              <a:rPr lang="en-US" sz="1800" i="1" dirty="0" smtClean="0"/>
              <a:t>rate</a:t>
            </a:r>
            <a:r>
              <a:rPr lang="en-US" sz="1800" dirty="0" smtClean="0"/>
              <a:t> of firearm suicide</a:t>
            </a:r>
          </a:p>
          <a:p>
            <a:pPr marL="285750" indent="-285750"/>
            <a:r>
              <a:rPr lang="en-US" sz="1800" dirty="0" smtClean="0"/>
              <a:t>Suicide attempts with a firearm are most often fatal @ 91% (drug overdose 23%)</a:t>
            </a:r>
          </a:p>
          <a:p>
            <a:pPr marL="285750" indent="-285750"/>
            <a:r>
              <a:rPr lang="en-US" sz="1800" dirty="0" smtClean="0"/>
              <a:t>80% of youth firearm suicides occur with a gun owned by a family member</a:t>
            </a:r>
          </a:p>
          <a:p>
            <a:pPr marL="285750" indent="-285750"/>
            <a:r>
              <a:rPr lang="en-US" sz="1800" dirty="0" smtClean="0"/>
              <a:t>Unintentional gun deaths often result from playing with a gun (0-9 </a:t>
            </a:r>
            <a:r>
              <a:rPr lang="en-US" sz="1800" dirty="0" err="1" smtClean="0"/>
              <a:t>yo</a:t>
            </a:r>
            <a:r>
              <a:rPr lang="en-US" sz="1800" dirty="0" smtClean="0"/>
              <a:t> 63.8%, 10-19 </a:t>
            </a:r>
            <a:r>
              <a:rPr lang="en-US" sz="1800" dirty="0" err="1" smtClean="0"/>
              <a:t>yo</a:t>
            </a:r>
            <a:r>
              <a:rPr lang="en-US" sz="1800" dirty="0" smtClean="0"/>
              <a:t> 42.8%</a:t>
            </a:r>
          </a:p>
          <a:p>
            <a:pPr marL="285750" indent="-285750"/>
            <a:r>
              <a:rPr lang="en-US" sz="1800" dirty="0" smtClean="0"/>
              <a:t>In 92% of accidental gun deaths, the gun was left loaded and unlocked, and 64% occurred in in the victim’s home</a:t>
            </a:r>
          </a:p>
          <a:p>
            <a:pPr marL="285750" indent="-285750"/>
            <a:r>
              <a:rPr lang="en-US" sz="1800" dirty="0" smtClean="0"/>
              <a:t>1/3 of children in the United States live with firearms in the home</a:t>
            </a:r>
          </a:p>
        </p:txBody>
      </p:sp>
      <p:pic>
        <p:nvPicPr>
          <p:cNvPr id="4" name="Picture 3"/>
          <p:cNvPicPr>
            <a:picLocks noChangeAspect="1"/>
          </p:cNvPicPr>
          <p:nvPr/>
        </p:nvPicPr>
        <p:blipFill>
          <a:blip r:embed="rId2"/>
          <a:stretch>
            <a:fillRect/>
          </a:stretch>
        </p:blipFill>
        <p:spPr>
          <a:xfrm>
            <a:off x="8724318" y="6019775"/>
            <a:ext cx="1713124" cy="579170"/>
          </a:xfrm>
          <a:prstGeom prst="rect">
            <a:avLst/>
          </a:prstGeom>
        </p:spPr>
      </p:pic>
      <p:sp>
        <p:nvSpPr>
          <p:cNvPr id="6" name="TextBox 5"/>
          <p:cNvSpPr txBox="1"/>
          <p:nvPr/>
        </p:nvSpPr>
        <p:spPr>
          <a:xfrm>
            <a:off x="1902822" y="257910"/>
            <a:ext cx="8386354"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Gun Deaths</a:t>
            </a:r>
          </a:p>
        </p:txBody>
      </p:sp>
      <p:sp>
        <p:nvSpPr>
          <p:cNvPr id="7" name="TextBox 6"/>
          <p:cNvSpPr txBox="1"/>
          <p:nvPr/>
        </p:nvSpPr>
        <p:spPr>
          <a:xfrm>
            <a:off x="2698844" y="5281112"/>
            <a:ext cx="6152080" cy="1169551"/>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hlinkClick r:id="rId3"/>
              </a:rPr>
              <a:t>https://www.aap.org/en/patient-care/gun-safety-and-injury-prevention/</a:t>
            </a:r>
            <a:endParaRPr lang="en-US" sz="1000" dirty="0">
              <a:latin typeface="Calibri" panose="020F0502020204030204" pitchFamily="34" charset="0"/>
              <a:cs typeface="Calibri" panose="020F0502020204030204" pitchFamily="34" charset="0"/>
            </a:endParaRPr>
          </a:p>
          <a:p>
            <a:r>
              <a:rPr lang="en-US" sz="1000" dirty="0" smtClean="0">
                <a:latin typeface="Calibri" panose="020F0502020204030204" pitchFamily="34" charset="0"/>
                <a:cs typeface="Calibri" panose="020F0502020204030204" pitchFamily="34" charset="0"/>
              </a:rPr>
              <a:t>-Lois </a:t>
            </a:r>
            <a:r>
              <a:rPr lang="en-US" sz="1000" dirty="0">
                <a:latin typeface="Calibri" panose="020F0502020204030204" pitchFamily="34" charset="0"/>
                <a:cs typeface="Calibri" panose="020F0502020204030204" pitchFamily="34" charset="0"/>
              </a:rPr>
              <a:t>K. Lee, Eric W. </a:t>
            </a:r>
            <a:r>
              <a:rPr lang="en-US" sz="1000" dirty="0" err="1">
                <a:latin typeface="Calibri" panose="020F0502020204030204" pitchFamily="34" charset="0"/>
                <a:cs typeface="Calibri" panose="020F0502020204030204" pitchFamily="34" charset="0"/>
              </a:rPr>
              <a:t>Fleegler</a:t>
            </a:r>
            <a:r>
              <a:rPr lang="en-US" sz="1000" dirty="0">
                <a:latin typeface="Calibri" panose="020F0502020204030204" pitchFamily="34" charset="0"/>
                <a:cs typeface="Calibri" panose="020F0502020204030204" pitchFamily="34" charset="0"/>
              </a:rPr>
              <a:t>, Monika K. </a:t>
            </a:r>
            <a:r>
              <a:rPr lang="en-US" sz="1000" dirty="0" err="1">
                <a:latin typeface="Calibri" panose="020F0502020204030204" pitchFamily="34" charset="0"/>
                <a:cs typeface="Calibri" panose="020F0502020204030204" pitchFamily="34" charset="0"/>
              </a:rPr>
              <a:t>Goyal</a:t>
            </a:r>
            <a:r>
              <a:rPr lang="en-US" sz="1000" dirty="0">
                <a:latin typeface="Calibri" panose="020F0502020204030204" pitchFamily="34" charset="0"/>
                <a:cs typeface="Calibri" panose="020F0502020204030204" pitchFamily="34" charset="0"/>
              </a:rPr>
              <a:t>, </a:t>
            </a:r>
            <a:r>
              <a:rPr lang="en-US" sz="1000" dirty="0" err="1">
                <a:latin typeface="Calibri" panose="020F0502020204030204" pitchFamily="34" charset="0"/>
                <a:cs typeface="Calibri" panose="020F0502020204030204" pitchFamily="34" charset="0"/>
              </a:rPr>
              <a:t>Kiesha</a:t>
            </a:r>
            <a:r>
              <a:rPr lang="en-US" sz="1000" dirty="0">
                <a:latin typeface="Calibri" panose="020F0502020204030204" pitchFamily="34" charset="0"/>
                <a:cs typeface="Calibri" panose="020F0502020204030204" pitchFamily="34" charset="0"/>
              </a:rPr>
              <a:t> Fraser </a:t>
            </a:r>
            <a:r>
              <a:rPr lang="en-US" sz="1000" dirty="0" err="1">
                <a:latin typeface="Calibri" panose="020F0502020204030204" pitchFamily="34" charset="0"/>
                <a:cs typeface="Calibri" panose="020F0502020204030204" pitchFamily="34" charset="0"/>
              </a:rPr>
              <a:t>Doh</a:t>
            </a:r>
            <a:r>
              <a:rPr lang="en-US" sz="1000" dirty="0">
                <a:latin typeface="Calibri" panose="020F0502020204030204" pitchFamily="34" charset="0"/>
                <a:cs typeface="Calibri" panose="020F0502020204030204" pitchFamily="34" charset="0"/>
              </a:rPr>
              <a:t>, Danielle </a:t>
            </a:r>
            <a:r>
              <a:rPr lang="en-US" sz="1000" dirty="0" err="1">
                <a:latin typeface="Calibri" panose="020F0502020204030204" pitchFamily="34" charset="0"/>
                <a:cs typeface="Calibri" panose="020F0502020204030204" pitchFamily="34" charset="0"/>
              </a:rPr>
              <a:t>Laraque</a:t>
            </a:r>
            <a:r>
              <a:rPr lang="en-US" sz="1000" dirty="0">
                <a:latin typeface="Calibri" panose="020F0502020204030204" pitchFamily="34" charset="0"/>
                <a:cs typeface="Calibri" panose="020F0502020204030204" pitchFamily="34" charset="0"/>
              </a:rPr>
              <a:t>-Arena, Benjamin D. Hoffman, THE COUNCIL ON INJURY, VIOLENCE, AND POISON PREVENTION; Firearm-Related Injuries and Deaths in Children and Youth: Injury Prevention and Harm Reduction. </a:t>
            </a:r>
            <a:r>
              <a:rPr lang="en-US" sz="1000" i="1" dirty="0">
                <a:latin typeface="Calibri" panose="020F0502020204030204" pitchFamily="34" charset="0"/>
                <a:cs typeface="Calibri" panose="020F0502020204030204" pitchFamily="34" charset="0"/>
              </a:rPr>
              <a:t>Pediatrics</a:t>
            </a:r>
            <a:r>
              <a:rPr lang="en-US" sz="1000" dirty="0">
                <a:latin typeface="Calibri" panose="020F0502020204030204" pitchFamily="34" charset="0"/>
                <a:cs typeface="Calibri" panose="020F0502020204030204" pitchFamily="34" charset="0"/>
              </a:rPr>
              <a:t> December 2022; 150 (6): e2022060070. 10.1542/peds.2022-060070</a:t>
            </a:r>
          </a:p>
          <a:p>
            <a:r>
              <a:rPr lang="en-US" sz="1000" dirty="0" smtClean="0">
                <a:latin typeface="Calibri" panose="020F0502020204030204" pitchFamily="34" charset="0"/>
                <a:cs typeface="Calibri" panose="020F0502020204030204" pitchFamily="34" charset="0"/>
              </a:rPr>
              <a:t>-</a:t>
            </a:r>
            <a:r>
              <a:rPr lang="en-US" sz="1000" dirty="0" err="1" smtClean="0">
                <a:latin typeface="Calibri" panose="020F0502020204030204" pitchFamily="34" charset="0"/>
                <a:cs typeface="Calibri" panose="020F0502020204030204" pitchFamily="34" charset="0"/>
              </a:rPr>
              <a:t>Solnick</a:t>
            </a:r>
            <a:r>
              <a:rPr lang="en-US" sz="1000" dirty="0">
                <a:latin typeface="Calibri" panose="020F0502020204030204" pitchFamily="34" charset="0"/>
                <a:cs typeface="Calibri" panose="020F0502020204030204" pitchFamily="34" charset="0"/>
              </a:rPr>
              <a:t>, S.J., </a:t>
            </a:r>
            <a:r>
              <a:rPr lang="en-US" sz="1000" dirty="0" err="1">
                <a:latin typeface="Calibri" panose="020F0502020204030204" pitchFamily="34" charset="0"/>
                <a:cs typeface="Calibri" panose="020F0502020204030204" pitchFamily="34" charset="0"/>
              </a:rPr>
              <a:t>Hemenway</a:t>
            </a:r>
            <a:r>
              <a:rPr lang="en-US" sz="1000" dirty="0">
                <a:latin typeface="Calibri" panose="020F0502020204030204" pitchFamily="34" charset="0"/>
                <a:cs typeface="Calibri" panose="020F0502020204030204" pitchFamily="34" charset="0"/>
              </a:rPr>
              <a:t>, D. Unintentional firearm deaths in the United States 2005–2015. </a:t>
            </a:r>
            <a:r>
              <a:rPr lang="en-US" sz="1000" i="1" dirty="0">
                <a:latin typeface="Calibri" panose="020F0502020204030204" pitchFamily="34" charset="0"/>
                <a:cs typeface="Calibri" panose="020F0502020204030204" pitchFamily="34" charset="0"/>
              </a:rPr>
              <a:t>Inj. </a:t>
            </a:r>
            <a:r>
              <a:rPr lang="en-US" sz="1000" i="1" dirty="0" err="1">
                <a:latin typeface="Calibri" panose="020F0502020204030204" pitchFamily="34" charset="0"/>
                <a:cs typeface="Calibri" panose="020F0502020204030204" pitchFamily="34" charset="0"/>
              </a:rPr>
              <a:t>Epidemiol</a:t>
            </a:r>
            <a:r>
              <a:rPr lang="en-US" sz="1000" i="1" dirty="0">
                <a:latin typeface="Calibri" panose="020F0502020204030204" pitchFamily="34" charset="0"/>
                <a:cs typeface="Calibri" panose="020F0502020204030204" pitchFamily="34" charset="0"/>
              </a:rPr>
              <a:t>.</a:t>
            </a:r>
            <a:r>
              <a:rPr lang="en-US" sz="1000" dirty="0">
                <a:latin typeface="Calibri" panose="020F0502020204030204" pitchFamily="34" charset="0"/>
                <a:cs typeface="Calibri" panose="020F0502020204030204" pitchFamily="34" charset="0"/>
              </a:rPr>
              <a:t> </a:t>
            </a:r>
            <a:r>
              <a:rPr lang="en-US" sz="1000" b="1" dirty="0">
                <a:latin typeface="Calibri" panose="020F0502020204030204" pitchFamily="34" charset="0"/>
                <a:cs typeface="Calibri" panose="020F0502020204030204" pitchFamily="34" charset="0"/>
              </a:rPr>
              <a:t>6</a:t>
            </a:r>
            <a:r>
              <a:rPr lang="en-US" sz="1000" dirty="0">
                <a:latin typeface="Calibri" panose="020F0502020204030204" pitchFamily="34" charset="0"/>
                <a:cs typeface="Calibri" panose="020F0502020204030204" pitchFamily="34" charset="0"/>
              </a:rPr>
              <a:t>, 42 (2019). https://doi.org/10.1186/s40621-019-0220-0</a:t>
            </a:r>
          </a:p>
        </p:txBody>
      </p:sp>
    </p:spTree>
    <p:extLst>
      <p:ext uri="{BB962C8B-B14F-4D97-AF65-F5344CB8AC3E}">
        <p14:creationId xmlns:p14="http://schemas.microsoft.com/office/powerpoint/2010/main" val="38679791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07176" y="564421"/>
            <a:ext cx="8386354" cy="584775"/>
          </a:xfrm>
          <a:prstGeom prst="rect">
            <a:avLst/>
          </a:prstGeom>
          <a:noFill/>
        </p:spPr>
        <p:txBody>
          <a:bodyPr wrap="square" rtlCol="0">
            <a:spAutoFit/>
          </a:bodyPr>
          <a:lstStyle/>
          <a:p>
            <a:pPr algn="ctr"/>
            <a:r>
              <a:rPr lang="en-US" sz="3200" b="1" dirty="0">
                <a:latin typeface="Arial" panose="020B0604020202020204" pitchFamily="34" charset="0"/>
                <a:cs typeface="Arial" panose="020B0604020202020204" pitchFamily="34" charset="0"/>
              </a:rPr>
              <a:t>Prevention</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9970" y="1226144"/>
            <a:ext cx="6140766" cy="1518428"/>
          </a:xfrm>
          <a:prstGeom prst="rect">
            <a:avLst/>
          </a:prstGeom>
        </p:spPr>
      </p:pic>
      <p:sp>
        <p:nvSpPr>
          <p:cNvPr id="8" name="TextBox 7"/>
          <p:cNvSpPr txBox="1"/>
          <p:nvPr/>
        </p:nvSpPr>
        <p:spPr>
          <a:xfrm>
            <a:off x="2536537" y="3113903"/>
            <a:ext cx="7127631" cy="3570208"/>
          </a:xfrm>
          <a:prstGeom prst="rect">
            <a:avLst/>
          </a:prstGeom>
          <a:noFill/>
        </p:spPr>
        <p:txBody>
          <a:bodyPr wrap="square" rtlCol="0">
            <a:spAutoFit/>
          </a:bodyPr>
          <a:lstStyle/>
          <a:p>
            <a:pPr algn="ctr"/>
            <a:r>
              <a:rPr lang="en-US" sz="2800" b="1" dirty="0">
                <a:latin typeface="+mj-lt"/>
              </a:rPr>
              <a:t>Harm Reduction</a:t>
            </a:r>
          </a:p>
          <a:p>
            <a:pPr marL="285750" indent="-285750">
              <a:buFont typeface="Arial" panose="020B0604020202020204" pitchFamily="34" charset="0"/>
              <a:buChar char="•"/>
            </a:pPr>
            <a:r>
              <a:rPr lang="en-US" dirty="0">
                <a:solidFill>
                  <a:schemeClr val="accent1">
                    <a:lumMod val="75000"/>
                  </a:schemeClr>
                </a:solidFill>
              </a:rPr>
              <a:t>Similar to reducing motor vehicle deaths</a:t>
            </a:r>
          </a:p>
          <a:p>
            <a:pPr marL="285750" indent="-285750">
              <a:buFont typeface="Arial" panose="020B0604020202020204" pitchFamily="34" charset="0"/>
              <a:buChar char="•"/>
            </a:pPr>
            <a:r>
              <a:rPr lang="en-US" dirty="0"/>
              <a:t>Anticipatory Guidance on proper storage – </a:t>
            </a:r>
            <a:r>
              <a:rPr lang="en-US" dirty="0" smtClean="0"/>
              <a:t>unloaded and locked</a:t>
            </a:r>
            <a:r>
              <a:rPr lang="en-US" dirty="0"/>
              <a:t>, store ammunition </a:t>
            </a:r>
            <a:r>
              <a:rPr lang="en-US" dirty="0" smtClean="0"/>
              <a:t>separately </a:t>
            </a:r>
            <a:r>
              <a:rPr lang="en-US" dirty="0"/>
              <a:t>and </a:t>
            </a:r>
            <a:r>
              <a:rPr lang="en-US" dirty="0" smtClean="0"/>
              <a:t>also locked</a:t>
            </a:r>
            <a:endParaRPr lang="en-US" dirty="0"/>
          </a:p>
          <a:p>
            <a:pPr marL="285750" indent="-285750">
              <a:buFont typeface="Arial" panose="020B0604020202020204" pitchFamily="34" charset="0"/>
              <a:buChar char="•"/>
            </a:pPr>
            <a:r>
              <a:rPr lang="en-US" dirty="0" smtClean="0"/>
              <a:t>Ask </a:t>
            </a:r>
            <a:r>
              <a:rPr lang="en-US" dirty="0"/>
              <a:t>about firearms in homes of relatives or friends where the child visits</a:t>
            </a:r>
          </a:p>
          <a:p>
            <a:pPr marL="285750" indent="-285750">
              <a:buFont typeface="Arial" panose="020B0604020202020204" pitchFamily="34" charset="0"/>
              <a:buChar char="•"/>
            </a:pPr>
            <a:r>
              <a:rPr lang="en-US" dirty="0"/>
              <a:t>Culturally appropriate messaging</a:t>
            </a:r>
          </a:p>
          <a:p>
            <a:pPr marL="285750" indent="-285750">
              <a:buFont typeface="Arial" panose="020B0604020202020204" pitchFamily="34" charset="0"/>
              <a:buChar char="•"/>
            </a:pPr>
            <a:endParaRPr lang="en-US" dirty="0"/>
          </a:p>
          <a:p>
            <a:r>
              <a:rPr lang="en-US" dirty="0">
                <a:solidFill>
                  <a:schemeClr val="accent1">
                    <a:lumMod val="75000"/>
                  </a:schemeClr>
                </a:solidFill>
              </a:rPr>
              <a:t>Five Easy Questions: What You Should Ask Before the Sleepover</a:t>
            </a:r>
          </a:p>
          <a:p>
            <a:r>
              <a:rPr lang="en-US" sz="1400" dirty="0">
                <a:hlinkClick r:id="rId3"/>
              </a:rPr>
              <a:t>https://www.parentmap.com/article/five-easy-questions-what-you-should-ask-before-the-sleepover </a:t>
            </a:r>
            <a:endParaRPr lang="en-US" sz="1400" dirty="0"/>
          </a:p>
          <a:p>
            <a:endParaRPr lang="en-US" dirty="0"/>
          </a:p>
        </p:txBody>
      </p:sp>
      <p:sp>
        <p:nvSpPr>
          <p:cNvPr id="9" name="TextBox 8"/>
          <p:cNvSpPr txBox="1"/>
          <p:nvPr/>
        </p:nvSpPr>
        <p:spPr>
          <a:xfrm>
            <a:off x="3212124" y="2867682"/>
            <a:ext cx="4286751" cy="246221"/>
          </a:xfrm>
          <a:prstGeom prst="rect">
            <a:avLst/>
          </a:prstGeom>
          <a:noFill/>
        </p:spPr>
        <p:txBody>
          <a:bodyPr wrap="none" rtlCol="0">
            <a:spAutoFit/>
          </a:bodyPr>
          <a:lstStyle/>
          <a:p>
            <a:r>
              <a:rPr lang="en-US" sz="1000" dirty="0"/>
              <a:t>https://</a:t>
            </a:r>
            <a:r>
              <a:rPr lang="en-US" sz="1000" dirty="0">
                <a:hlinkClick r:id="rId4"/>
              </a:rPr>
              <a:t>publications.aap.org/pediatrics/article/150/6/e2022060070/189686</a:t>
            </a:r>
            <a:endParaRPr lang="en-US" sz="1000" dirty="0"/>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8667405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07177" y="579812"/>
            <a:ext cx="8386354"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Suicide/Depression</a:t>
            </a:r>
          </a:p>
        </p:txBody>
      </p:sp>
      <p:sp>
        <p:nvSpPr>
          <p:cNvPr id="2" name="TextBox 1"/>
          <p:cNvSpPr txBox="1"/>
          <p:nvPr/>
        </p:nvSpPr>
        <p:spPr>
          <a:xfrm>
            <a:off x="2184400" y="1351280"/>
            <a:ext cx="7528560" cy="4247317"/>
          </a:xfrm>
          <a:prstGeom prst="rect">
            <a:avLst/>
          </a:prstGeom>
          <a:noFill/>
        </p:spPr>
        <p:txBody>
          <a:bodyPr wrap="square" rtlCol="0">
            <a:spAutoFit/>
          </a:bodyPr>
          <a:lstStyle/>
          <a:p>
            <a:r>
              <a:rPr lang="en-US" dirty="0"/>
              <a:t>From 2007- 2018 the suicide rate for people 10 – 24 years-old rose 57.4</a:t>
            </a:r>
            <a:r>
              <a:rPr lang="en-US" dirty="0" smtClean="0"/>
              <a:t>%</a:t>
            </a:r>
            <a:endParaRPr lang="en-US" dirty="0"/>
          </a:p>
          <a:p>
            <a:endParaRPr lang="en-US" dirty="0"/>
          </a:p>
          <a:p>
            <a:r>
              <a:rPr lang="en-US" dirty="0"/>
              <a:t>In 2021 30% of high school females and 14% of high school males seriously considered suicide; 45% of self-identified LGBQ+ HS students contemplated suicide</a:t>
            </a:r>
            <a:r>
              <a:rPr lang="en-US" dirty="0" smtClean="0"/>
              <a:t>.</a:t>
            </a:r>
            <a:endParaRPr lang="en-US" dirty="0"/>
          </a:p>
          <a:p>
            <a:endParaRPr lang="en-US" dirty="0"/>
          </a:p>
          <a:p>
            <a:r>
              <a:rPr lang="en-US" dirty="0"/>
              <a:t>Also in 2021 57% of HS females and 29% of HS males reported persistent feelings of sadness or hopelessness. (2011 36% and 21%, respectively) </a:t>
            </a:r>
          </a:p>
          <a:p>
            <a:endParaRPr lang="en-US" dirty="0"/>
          </a:p>
          <a:p>
            <a:r>
              <a:rPr lang="en-US" dirty="0"/>
              <a:t>Previously adolescent males were 4 times more likely to die by suicide but this gender gap is narrowing to 1.8 times, with the 10 -14 year-old female rate of suicide climbing the most. </a:t>
            </a:r>
          </a:p>
          <a:p>
            <a:endParaRPr lang="en-US" dirty="0"/>
          </a:p>
        </p:txBody>
      </p:sp>
      <p:sp>
        <p:nvSpPr>
          <p:cNvPr id="4" name="TextBox 3"/>
          <p:cNvSpPr txBox="1"/>
          <p:nvPr/>
        </p:nvSpPr>
        <p:spPr>
          <a:xfrm>
            <a:off x="2629457" y="5773001"/>
            <a:ext cx="5789714" cy="707886"/>
          </a:xfrm>
          <a:prstGeom prst="rect">
            <a:avLst/>
          </a:prstGeom>
          <a:noFill/>
        </p:spPr>
        <p:txBody>
          <a:bodyPr wrap="square" rtlCol="0">
            <a:spAutoFit/>
          </a:bodyPr>
          <a:lstStyle/>
          <a:p>
            <a:r>
              <a:rPr lang="en-US" sz="1000" dirty="0"/>
              <a:t>-</a:t>
            </a:r>
            <a:r>
              <a:rPr lang="en-US" sz="1000" dirty="0" smtClean="0">
                <a:latin typeface="Calibri" panose="020F0502020204030204" pitchFamily="34" charset="0"/>
                <a:cs typeface="Calibri" panose="020F0502020204030204" pitchFamily="34" charset="0"/>
              </a:rPr>
              <a:t>Sally </a:t>
            </a:r>
            <a:r>
              <a:rPr lang="en-US" sz="1000" dirty="0">
                <a:latin typeface="Calibri" panose="020F0502020204030204" pitchFamily="34" charset="0"/>
                <a:cs typeface="Calibri" panose="020F0502020204030204" pitchFamily="34" charset="0"/>
              </a:rPr>
              <a:t>C Curtin, MA  National Vital Statistics Reports, Vol. 69, No. 11, September 11, 2020</a:t>
            </a:r>
          </a:p>
          <a:p>
            <a:r>
              <a:rPr lang="en-US" sz="1000" dirty="0">
                <a:latin typeface="Calibri" panose="020F0502020204030204" pitchFamily="34" charset="0"/>
                <a:cs typeface="Calibri" panose="020F0502020204030204" pitchFamily="34" charset="0"/>
              </a:rPr>
              <a:t>-</a:t>
            </a:r>
            <a:r>
              <a:rPr lang="en-US" sz="1000" dirty="0" smtClean="0">
                <a:latin typeface="Calibri" panose="020F0502020204030204" pitchFamily="34" charset="0"/>
                <a:cs typeface="Calibri" panose="020F0502020204030204" pitchFamily="34" charset="0"/>
              </a:rPr>
              <a:t>Youth </a:t>
            </a:r>
            <a:r>
              <a:rPr lang="en-US" sz="1000" dirty="0">
                <a:latin typeface="Calibri" panose="020F0502020204030204" pitchFamily="34" charset="0"/>
                <a:cs typeface="Calibri" panose="020F0502020204030204" pitchFamily="34" charset="0"/>
              </a:rPr>
              <a:t>Risk Behavior Survey 2011-2021 CDC.gov</a:t>
            </a:r>
          </a:p>
          <a:p>
            <a:r>
              <a:rPr lang="en-US" sz="1000" dirty="0">
                <a:latin typeface="Calibri" panose="020F0502020204030204" pitchFamily="34" charset="0"/>
                <a:cs typeface="Calibri" panose="020F0502020204030204" pitchFamily="34" charset="0"/>
              </a:rPr>
              <a:t>-</a:t>
            </a:r>
            <a:r>
              <a:rPr lang="en-US" sz="1000" dirty="0" err="1" smtClean="0">
                <a:latin typeface="Calibri" panose="020F0502020204030204" pitchFamily="34" charset="0"/>
                <a:cs typeface="Calibri" panose="020F0502020204030204" pitchFamily="34" charset="0"/>
              </a:rPr>
              <a:t>Ruch</a:t>
            </a:r>
            <a:r>
              <a:rPr lang="en-US" sz="1000" dirty="0">
                <a:latin typeface="Calibri" panose="020F0502020204030204" pitchFamily="34" charset="0"/>
                <a:cs typeface="Calibri" panose="020F0502020204030204" pitchFamily="34" charset="0"/>
              </a:rPr>
              <a:t>, D; </a:t>
            </a:r>
            <a:r>
              <a:rPr lang="en-US" sz="1000" dirty="0" err="1">
                <a:latin typeface="Calibri" panose="020F0502020204030204" pitchFamily="34" charset="0"/>
                <a:cs typeface="Calibri" panose="020F0502020204030204" pitchFamily="34" charset="0"/>
              </a:rPr>
              <a:t>Sheftall</a:t>
            </a:r>
            <a:r>
              <a:rPr lang="en-US" sz="1000" dirty="0">
                <a:latin typeface="Calibri" panose="020F0502020204030204" pitchFamily="34" charset="0"/>
                <a:cs typeface="Calibri" panose="020F0502020204030204" pitchFamily="34" charset="0"/>
              </a:rPr>
              <a:t>, A, </a:t>
            </a:r>
            <a:r>
              <a:rPr lang="en-US" sz="1000" dirty="0" err="1">
                <a:latin typeface="Calibri" panose="020F0502020204030204" pitchFamily="34" charset="0"/>
                <a:cs typeface="Calibri" panose="020F0502020204030204" pitchFamily="34" charset="0"/>
              </a:rPr>
              <a:t>Schlagbaum</a:t>
            </a:r>
            <a:r>
              <a:rPr lang="en-US" sz="1000" dirty="0">
                <a:latin typeface="Calibri" panose="020F0502020204030204" pitchFamily="34" charset="0"/>
                <a:cs typeface="Calibri" panose="020F0502020204030204" pitchFamily="34" charset="0"/>
              </a:rPr>
              <a:t>, P et al Trends in Suicide Among Youth Aged 10-19 Years in the United States, 1975 to 2016 </a:t>
            </a:r>
            <a:r>
              <a:rPr lang="en-US" sz="1000" i="1" dirty="0">
                <a:latin typeface="Calibri" panose="020F0502020204030204" pitchFamily="34" charset="0"/>
                <a:cs typeface="Calibri" panose="020F0502020204030204" pitchFamily="34" charset="0"/>
              </a:rPr>
              <a:t>JAMA </a:t>
            </a:r>
            <a:r>
              <a:rPr lang="en-US" sz="1000" i="1" dirty="0" err="1">
                <a:latin typeface="Calibri" panose="020F0502020204030204" pitchFamily="34" charset="0"/>
                <a:cs typeface="Calibri" panose="020F0502020204030204" pitchFamily="34" charset="0"/>
              </a:rPr>
              <a:t>Netw</a:t>
            </a:r>
            <a:r>
              <a:rPr lang="en-US" sz="1000" i="1" dirty="0">
                <a:latin typeface="Calibri" panose="020F0502020204030204" pitchFamily="34" charset="0"/>
                <a:cs typeface="Calibri" panose="020F0502020204030204" pitchFamily="34" charset="0"/>
              </a:rPr>
              <a:t> Open. </a:t>
            </a:r>
            <a:r>
              <a:rPr lang="en-US" sz="1000" dirty="0">
                <a:latin typeface="Calibri" panose="020F0502020204030204" pitchFamily="34" charset="0"/>
                <a:cs typeface="Calibri" panose="020F0502020204030204" pitchFamily="34" charset="0"/>
              </a:rPr>
              <a:t>2019;2(5):e193886. doi:10.1001/jamanetworkopen.2019.3886</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21077008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07177" y="579812"/>
            <a:ext cx="8386354" cy="646331"/>
          </a:xfrm>
          <a:prstGeom prst="rect">
            <a:avLst/>
          </a:prstGeom>
          <a:noFill/>
        </p:spPr>
        <p:txBody>
          <a:bodyPr wrap="square" rtlCol="0">
            <a:spAutoFit/>
          </a:bodyPr>
          <a:lstStyle/>
          <a:p>
            <a:pPr algn="ctr"/>
            <a:endParaRPr lang="en-US" sz="3600" b="1"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2"/>
          <a:stretch>
            <a:fillRect/>
          </a:stretch>
        </p:blipFill>
        <p:spPr>
          <a:xfrm>
            <a:off x="1524000" y="573962"/>
            <a:ext cx="9144000" cy="5199040"/>
          </a:xfrm>
          <a:prstGeom prst="rect">
            <a:avLst/>
          </a:prstGeom>
        </p:spPr>
      </p:pic>
      <p:sp>
        <p:nvSpPr>
          <p:cNvPr id="4" name="TextBox 3"/>
          <p:cNvSpPr txBox="1"/>
          <p:nvPr/>
        </p:nvSpPr>
        <p:spPr>
          <a:xfrm>
            <a:off x="5947243" y="5526781"/>
            <a:ext cx="3952240" cy="246221"/>
          </a:xfrm>
          <a:prstGeom prst="rect">
            <a:avLst/>
          </a:prstGeom>
          <a:noFill/>
        </p:spPr>
        <p:txBody>
          <a:bodyPr wrap="square" rtlCol="0">
            <a:spAutoFit/>
          </a:bodyPr>
          <a:lstStyle/>
          <a:p>
            <a:r>
              <a:rPr lang="en-US" sz="1000" dirty="0"/>
              <a:t>Copyright © 2019 by the American Academy of Family Physicians.</a:t>
            </a:r>
          </a:p>
        </p:txBody>
      </p:sp>
      <p:sp>
        <p:nvSpPr>
          <p:cNvPr id="5" name="TextBox 4"/>
          <p:cNvSpPr txBox="1"/>
          <p:nvPr/>
        </p:nvSpPr>
        <p:spPr>
          <a:xfrm>
            <a:off x="1524000" y="6289041"/>
            <a:ext cx="8507506" cy="246221"/>
          </a:xfrm>
          <a:prstGeom prst="rect">
            <a:avLst/>
          </a:prstGeom>
          <a:noFill/>
        </p:spPr>
        <p:txBody>
          <a:bodyPr wrap="square" rtlCol="0">
            <a:spAutoFit/>
          </a:bodyPr>
          <a:lstStyle/>
          <a:p>
            <a:pPr fontAlgn="base"/>
            <a:r>
              <a:rPr lang="en-US" sz="1000" dirty="0" err="1" smtClean="0">
                <a:latin typeface="Calibri" panose="020F0502020204030204" pitchFamily="34" charset="0"/>
                <a:cs typeface="Calibri" panose="020F0502020204030204" pitchFamily="34" charset="0"/>
              </a:rPr>
              <a:t>Selph</a:t>
            </a:r>
            <a:r>
              <a:rPr lang="en-US" sz="1000" dirty="0" smtClean="0">
                <a:latin typeface="Calibri" panose="020F0502020204030204" pitchFamily="34" charset="0"/>
                <a:cs typeface="Calibri" panose="020F0502020204030204" pitchFamily="34" charset="0"/>
              </a:rPr>
              <a:t> </a:t>
            </a:r>
            <a:r>
              <a:rPr lang="en-US" sz="1000" dirty="0">
                <a:latin typeface="Calibri" panose="020F0502020204030204" pitchFamily="34" charset="0"/>
                <a:cs typeface="Calibri" panose="020F0502020204030204" pitchFamily="34" charset="0"/>
              </a:rPr>
              <a:t>SS, </a:t>
            </a:r>
            <a:r>
              <a:rPr lang="en-US" sz="1000" dirty="0" err="1">
                <a:latin typeface="Calibri" panose="020F0502020204030204" pitchFamily="34" charset="0"/>
                <a:cs typeface="Calibri" panose="020F0502020204030204" pitchFamily="34" charset="0"/>
              </a:rPr>
              <a:t>McDonagh</a:t>
            </a:r>
            <a:r>
              <a:rPr lang="en-US" sz="1000" dirty="0">
                <a:latin typeface="Calibri" panose="020F0502020204030204" pitchFamily="34" charset="0"/>
                <a:cs typeface="Calibri" panose="020F0502020204030204" pitchFamily="34" charset="0"/>
              </a:rPr>
              <a:t> MS. Depression in Children and Adolescents: Evaluation and Treatment. Am </a:t>
            </a:r>
            <a:r>
              <a:rPr lang="en-US" sz="1000" dirty="0" err="1">
                <a:latin typeface="Calibri" panose="020F0502020204030204" pitchFamily="34" charset="0"/>
                <a:cs typeface="Calibri" panose="020F0502020204030204" pitchFamily="34" charset="0"/>
              </a:rPr>
              <a:t>Fam</a:t>
            </a:r>
            <a:r>
              <a:rPr lang="en-US" sz="1000" dirty="0">
                <a:latin typeface="Calibri" panose="020F0502020204030204" pitchFamily="34" charset="0"/>
                <a:cs typeface="Calibri" panose="020F0502020204030204" pitchFamily="34" charset="0"/>
              </a:rPr>
              <a:t> Physician. 2019 Nov 15;100(10):609-617. PMID: 31730312.</a:t>
            </a:r>
            <a:endParaRPr lang="en-US" sz="1000" b="1" dirty="0">
              <a:latin typeface="Calibri" panose="020F0502020204030204" pitchFamily="34" charset="0"/>
              <a:cs typeface="Calibri" panose="020F050202020403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02863" y="5852351"/>
            <a:ext cx="2035073" cy="682911"/>
          </a:xfrm>
          <a:prstGeom prst="rect">
            <a:avLst/>
          </a:prstGeom>
        </p:spPr>
      </p:pic>
    </p:spTree>
    <p:extLst>
      <p:ext uri="{BB962C8B-B14F-4D97-AF65-F5344CB8AC3E}">
        <p14:creationId xmlns:p14="http://schemas.microsoft.com/office/powerpoint/2010/main" val="7993195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0" y="1087995"/>
            <a:ext cx="9144000" cy="4661690"/>
          </a:xfrm>
          <a:prstGeom prst="rect">
            <a:avLst/>
          </a:prstGeom>
        </p:spPr>
      </p:pic>
      <p:sp>
        <p:nvSpPr>
          <p:cNvPr id="7" name="TextBox 6"/>
          <p:cNvSpPr txBox="1"/>
          <p:nvPr/>
        </p:nvSpPr>
        <p:spPr>
          <a:xfrm>
            <a:off x="1649507" y="6289041"/>
            <a:ext cx="7808258" cy="400110"/>
          </a:xfrm>
          <a:prstGeom prst="rect">
            <a:avLst/>
          </a:prstGeom>
          <a:noFill/>
        </p:spPr>
        <p:txBody>
          <a:bodyPr wrap="square" rtlCol="0">
            <a:spAutoFit/>
          </a:bodyPr>
          <a:lstStyle/>
          <a:p>
            <a:pPr fontAlgn="base"/>
            <a:r>
              <a:rPr lang="en-US" sz="1000" dirty="0" err="1" smtClean="0">
                <a:latin typeface="Calibri" panose="020F0502020204030204" pitchFamily="34" charset="0"/>
                <a:cs typeface="Calibri" panose="020F0502020204030204" pitchFamily="34" charset="0"/>
              </a:rPr>
              <a:t>Selph</a:t>
            </a:r>
            <a:r>
              <a:rPr lang="en-US" sz="1000" dirty="0" smtClean="0">
                <a:latin typeface="Calibri" panose="020F0502020204030204" pitchFamily="34" charset="0"/>
                <a:cs typeface="Calibri" panose="020F0502020204030204" pitchFamily="34" charset="0"/>
              </a:rPr>
              <a:t> </a:t>
            </a:r>
            <a:r>
              <a:rPr lang="en-US" sz="1000" dirty="0">
                <a:latin typeface="Calibri" panose="020F0502020204030204" pitchFamily="34" charset="0"/>
                <a:cs typeface="Calibri" panose="020F0502020204030204" pitchFamily="34" charset="0"/>
              </a:rPr>
              <a:t>SS, </a:t>
            </a:r>
            <a:r>
              <a:rPr lang="en-US" sz="1000" dirty="0" err="1">
                <a:latin typeface="Calibri" panose="020F0502020204030204" pitchFamily="34" charset="0"/>
                <a:cs typeface="Calibri" panose="020F0502020204030204" pitchFamily="34" charset="0"/>
              </a:rPr>
              <a:t>McDonagh</a:t>
            </a:r>
            <a:r>
              <a:rPr lang="en-US" sz="1000" dirty="0">
                <a:latin typeface="Calibri" panose="020F0502020204030204" pitchFamily="34" charset="0"/>
                <a:cs typeface="Calibri" panose="020F0502020204030204" pitchFamily="34" charset="0"/>
              </a:rPr>
              <a:t> MS. Depression in Children and Adolescents: Evaluation and Treatment. Am </a:t>
            </a:r>
            <a:r>
              <a:rPr lang="en-US" sz="1000" dirty="0" err="1">
                <a:latin typeface="Calibri" panose="020F0502020204030204" pitchFamily="34" charset="0"/>
                <a:cs typeface="Calibri" panose="020F0502020204030204" pitchFamily="34" charset="0"/>
              </a:rPr>
              <a:t>Fam</a:t>
            </a:r>
            <a:r>
              <a:rPr lang="en-US" sz="1000" dirty="0">
                <a:latin typeface="Calibri" panose="020F0502020204030204" pitchFamily="34" charset="0"/>
                <a:cs typeface="Calibri" panose="020F0502020204030204" pitchFamily="34" charset="0"/>
              </a:rPr>
              <a:t> Physician. 2019 Nov 15;100(10):609-617. PMID: 31730312.</a:t>
            </a:r>
            <a:endParaRPr lang="en-US" sz="1000" b="1" dirty="0">
              <a:latin typeface="Calibri" panose="020F0502020204030204" pitchFamily="34" charset="0"/>
              <a:cs typeface="Calibri" panose="020F0502020204030204" pitchFamily="34" charset="0"/>
            </a:endParaRPr>
          </a:p>
        </p:txBody>
      </p:sp>
      <p:sp>
        <p:nvSpPr>
          <p:cNvPr id="8" name="TextBox 7"/>
          <p:cNvSpPr txBox="1"/>
          <p:nvPr/>
        </p:nvSpPr>
        <p:spPr>
          <a:xfrm>
            <a:off x="5598160" y="5503465"/>
            <a:ext cx="4033520" cy="246221"/>
          </a:xfrm>
          <a:prstGeom prst="rect">
            <a:avLst/>
          </a:prstGeom>
          <a:noFill/>
        </p:spPr>
        <p:txBody>
          <a:bodyPr wrap="square" rtlCol="0">
            <a:spAutoFit/>
          </a:bodyPr>
          <a:lstStyle/>
          <a:p>
            <a:r>
              <a:rPr lang="en-US" sz="1000"/>
              <a:t>Copyright © 2019 by the American Academy of Family Physicians</a:t>
            </a:r>
            <a:endParaRPr lang="en-US" sz="1000"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21342627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07177" y="579812"/>
            <a:ext cx="8386354"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All you have to do is</a:t>
            </a:r>
          </a:p>
        </p:txBody>
      </p:sp>
      <p:sp>
        <p:nvSpPr>
          <p:cNvPr id="2" name="TextBox 1"/>
          <p:cNvSpPr txBox="1"/>
          <p:nvPr/>
        </p:nvSpPr>
        <p:spPr>
          <a:xfrm>
            <a:off x="4816991" y="2606722"/>
            <a:ext cx="2566728" cy="1446550"/>
          </a:xfrm>
          <a:prstGeom prst="rect">
            <a:avLst/>
          </a:prstGeom>
          <a:noFill/>
        </p:spPr>
        <p:txBody>
          <a:bodyPr wrap="none" rtlCol="0">
            <a:spAutoFit/>
          </a:bodyPr>
          <a:lstStyle/>
          <a:p>
            <a:pPr algn="ctr"/>
            <a:r>
              <a:rPr lang="en-US" sz="8800" b="1" dirty="0">
                <a:solidFill>
                  <a:schemeClr val="accent6"/>
                </a:solidFill>
              </a:rPr>
              <a:t>ASK</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6471097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44617" y="325812"/>
            <a:ext cx="8386354"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Screening</a:t>
            </a:r>
          </a:p>
        </p:txBody>
      </p:sp>
      <p:sp>
        <p:nvSpPr>
          <p:cNvPr id="4" name="TextBox 3"/>
          <p:cNvSpPr txBox="1"/>
          <p:nvPr/>
        </p:nvSpPr>
        <p:spPr>
          <a:xfrm>
            <a:off x="2543336" y="1209040"/>
            <a:ext cx="7162800" cy="5386090"/>
          </a:xfrm>
          <a:prstGeom prst="rect">
            <a:avLst/>
          </a:prstGeom>
          <a:noFill/>
        </p:spPr>
        <p:txBody>
          <a:bodyPr wrap="square" rtlCol="0">
            <a:spAutoFit/>
          </a:bodyPr>
          <a:lstStyle/>
          <a:p>
            <a:r>
              <a:rPr lang="en-US" sz="2800" u="sng" dirty="0"/>
              <a:t>PHQ 9 – Modified for Teens or PHQ-A</a:t>
            </a:r>
          </a:p>
          <a:p>
            <a:endParaRPr lang="en-US" dirty="0"/>
          </a:p>
          <a:p>
            <a:r>
              <a:rPr lang="en-US" dirty="0"/>
              <a:t>	</a:t>
            </a:r>
            <a:r>
              <a:rPr lang="en-US" dirty="0">
                <a:hlinkClick r:id="rId2"/>
              </a:rPr>
              <a:t>https://www.aafp.org/pubs/afp/issues/2019/1115/p609.html#screening-for-depression</a:t>
            </a:r>
            <a:r>
              <a:rPr lang="en-US" dirty="0"/>
              <a:t> </a:t>
            </a:r>
          </a:p>
          <a:p>
            <a:r>
              <a:rPr lang="en-US" dirty="0"/>
              <a:t>	</a:t>
            </a:r>
          </a:p>
          <a:p>
            <a:pPr marL="285750" indent="-285750">
              <a:buFont typeface="Arial" panose="020B0604020202020204" pitchFamily="34" charset="0"/>
              <a:buChar char="•"/>
            </a:pPr>
            <a:r>
              <a:rPr lang="en-US" dirty="0"/>
              <a:t>Annually for 12 and older 	</a:t>
            </a:r>
          </a:p>
          <a:p>
            <a:pPr marL="285750" indent="-285750">
              <a:buFont typeface="Arial" panose="020B0604020202020204" pitchFamily="34" charset="0"/>
              <a:buChar char="•"/>
            </a:pPr>
            <a:r>
              <a:rPr lang="en-US" dirty="0"/>
              <a:t>Use quarterly for ongoing treatment </a:t>
            </a:r>
          </a:p>
          <a:p>
            <a:pPr algn="l"/>
            <a:endParaRPr lang="en-US" dirty="0"/>
          </a:p>
          <a:p>
            <a:pPr algn="l"/>
            <a:r>
              <a:rPr lang="en-US" sz="2800" u="sng" dirty="0"/>
              <a:t>ASQ – Ask Suicide-Screening Questions </a:t>
            </a:r>
            <a:r>
              <a:rPr lang="en-US" sz="2800" dirty="0"/>
              <a:t>  </a:t>
            </a:r>
          </a:p>
          <a:p>
            <a:pPr marL="285750" indent="-285750">
              <a:buFont typeface="Arial" panose="020B0604020202020204" pitchFamily="34" charset="0"/>
              <a:buChar char="•"/>
            </a:pPr>
            <a:r>
              <a:rPr lang="en-US" dirty="0"/>
              <a:t> NIH (short and longer versions) 	</a:t>
            </a:r>
          </a:p>
          <a:p>
            <a:pPr algn="l"/>
            <a:r>
              <a:rPr lang="en-US" dirty="0"/>
              <a:t>	</a:t>
            </a:r>
            <a:r>
              <a:rPr lang="en-US" dirty="0">
                <a:hlinkClick r:id="rId3"/>
              </a:rPr>
              <a:t>https://www.nimh.nih.gov/research/research-conducted-at-nimh/asq-toolkit-materials#outpatient</a:t>
            </a:r>
            <a:r>
              <a:rPr lang="en-US" dirty="0"/>
              <a:t> </a:t>
            </a:r>
          </a:p>
          <a:p>
            <a:pPr algn="l"/>
            <a:endParaRPr lang="en-US" dirty="0"/>
          </a:p>
          <a:p>
            <a:pPr marL="285750" indent="-285750">
              <a:buFont typeface="Arial" panose="020B0604020202020204" pitchFamily="34" charset="0"/>
              <a:buChar char="•"/>
            </a:pPr>
            <a:r>
              <a:rPr lang="en-US" dirty="0"/>
              <a:t>a short version @ AAFP</a:t>
            </a:r>
          </a:p>
          <a:p>
            <a:pPr lvl="1" algn="l"/>
            <a:r>
              <a:rPr lang="en-US" dirty="0"/>
              <a:t>	</a:t>
            </a:r>
            <a:r>
              <a:rPr lang="en-US" dirty="0">
                <a:hlinkClick r:id="rId4"/>
              </a:rPr>
              <a:t>https://www.aafp.org/pubs/afp/issues/2019/1115/p609.html#risk-assessment-for-suicide</a:t>
            </a:r>
            <a:endParaRPr lang="en-US" dirty="0"/>
          </a:p>
          <a:p>
            <a:pPr lvl="2" algn="l"/>
            <a:endParaRPr lang="en-US" dirty="0"/>
          </a:p>
          <a:p>
            <a:pPr algn="l"/>
            <a:endParaRPr lang="en-US" dirty="0"/>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26974448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47421" y="327329"/>
            <a:ext cx="8386354" cy="584775"/>
          </a:xfrm>
          <a:prstGeom prst="rect">
            <a:avLst/>
          </a:prstGeom>
          <a:noFill/>
        </p:spPr>
        <p:txBody>
          <a:bodyPr wrap="square" rtlCol="0">
            <a:spAutoFit/>
          </a:bodyPr>
          <a:lstStyle/>
          <a:p>
            <a:pPr algn="ctr"/>
            <a:r>
              <a:rPr lang="en-US" sz="3200" b="1" u="sng" dirty="0">
                <a:latin typeface="Arial" panose="020B0604020202020204" pitchFamily="34" charset="0"/>
                <a:cs typeface="Arial" panose="020B0604020202020204" pitchFamily="34" charset="0"/>
              </a:rPr>
              <a:t>Adverse Childhood Experiences (ACEs)</a:t>
            </a:r>
          </a:p>
        </p:txBody>
      </p:sp>
      <p:sp>
        <p:nvSpPr>
          <p:cNvPr id="4" name="TextBox 3"/>
          <p:cNvSpPr txBox="1"/>
          <p:nvPr/>
        </p:nvSpPr>
        <p:spPr>
          <a:xfrm>
            <a:off x="2772772" y="1146412"/>
            <a:ext cx="6605515" cy="2031325"/>
          </a:xfrm>
          <a:prstGeom prst="rect">
            <a:avLst/>
          </a:prstGeom>
          <a:noFill/>
        </p:spPr>
        <p:txBody>
          <a:bodyPr wrap="square" rtlCol="0">
            <a:spAutoFit/>
          </a:bodyPr>
          <a:lstStyle/>
          <a:p>
            <a:pPr marL="285750" indent="-285750">
              <a:buFont typeface="Arial" panose="020B0604020202020204" pitchFamily="34" charset="0"/>
              <a:buChar char="•"/>
            </a:pPr>
            <a:r>
              <a:rPr lang="en-US" dirty="0"/>
              <a:t>Abuse (physical, emotional or sexual)</a:t>
            </a:r>
          </a:p>
          <a:p>
            <a:pPr marL="285750" indent="-285750">
              <a:buFont typeface="Arial" panose="020B0604020202020204" pitchFamily="34" charset="0"/>
              <a:buChar char="•"/>
            </a:pPr>
            <a:r>
              <a:rPr lang="en-US" dirty="0"/>
              <a:t>Neglect (physical or emotional)</a:t>
            </a:r>
          </a:p>
          <a:p>
            <a:pPr marL="285750" indent="-285750">
              <a:buFont typeface="Arial" panose="020B0604020202020204" pitchFamily="34" charset="0"/>
              <a:buChar char="•"/>
            </a:pPr>
            <a:r>
              <a:rPr lang="en-US" dirty="0"/>
              <a:t>Separation or divorce </a:t>
            </a:r>
          </a:p>
          <a:p>
            <a:pPr marL="285750" indent="-285750">
              <a:buFont typeface="Arial" panose="020B0604020202020204" pitchFamily="34" charset="0"/>
              <a:buChar char="•"/>
            </a:pPr>
            <a:r>
              <a:rPr lang="en-US" dirty="0"/>
              <a:t>Experience intimate partner conflict – verbal or domestic abuse</a:t>
            </a:r>
          </a:p>
          <a:p>
            <a:pPr marL="285750" indent="-285750">
              <a:buFont typeface="Arial" panose="020B0604020202020204" pitchFamily="34" charset="0"/>
              <a:buChar char="•"/>
            </a:pPr>
            <a:r>
              <a:rPr lang="en-US" dirty="0"/>
              <a:t>Family member with mental illness</a:t>
            </a:r>
          </a:p>
          <a:p>
            <a:pPr marL="285750" indent="-285750">
              <a:buFont typeface="Arial" panose="020B0604020202020204" pitchFamily="34" charset="0"/>
              <a:buChar char="•"/>
            </a:pPr>
            <a:r>
              <a:rPr lang="en-US" dirty="0"/>
              <a:t>Family member with substance use disorder</a:t>
            </a:r>
          </a:p>
          <a:p>
            <a:pPr marL="285750" indent="-285750">
              <a:buFont typeface="Arial" panose="020B0604020202020204" pitchFamily="34" charset="0"/>
              <a:buChar char="•"/>
            </a:pPr>
            <a:r>
              <a:rPr lang="en-US" dirty="0"/>
              <a:t>Incarceration of a family member </a:t>
            </a:r>
          </a:p>
        </p:txBody>
      </p:sp>
      <p:sp>
        <p:nvSpPr>
          <p:cNvPr id="5" name="TextBox 4"/>
          <p:cNvSpPr txBox="1"/>
          <p:nvPr/>
        </p:nvSpPr>
        <p:spPr>
          <a:xfrm>
            <a:off x="2772771" y="3704773"/>
            <a:ext cx="6735170" cy="1754326"/>
          </a:xfrm>
          <a:prstGeom prst="rect">
            <a:avLst/>
          </a:prstGeom>
          <a:noFill/>
        </p:spPr>
        <p:txBody>
          <a:bodyPr wrap="square" rtlCol="0">
            <a:spAutoFit/>
          </a:bodyPr>
          <a:lstStyle/>
          <a:p>
            <a:r>
              <a:rPr lang="en-US" b="1" u="sng" dirty="0"/>
              <a:t>Associated Health Conditions/Outcomes</a:t>
            </a:r>
          </a:p>
          <a:p>
            <a:pPr marL="285750" indent="-285750">
              <a:buFont typeface="Arial" panose="020B0604020202020204" pitchFamily="34" charset="0"/>
              <a:buChar char="•"/>
            </a:pPr>
            <a:r>
              <a:rPr lang="en-US" dirty="0"/>
              <a:t>Depression</a:t>
            </a:r>
          </a:p>
          <a:p>
            <a:pPr marL="285750" indent="-285750">
              <a:buFont typeface="Arial" panose="020B0604020202020204" pitchFamily="34" charset="0"/>
              <a:buChar char="•"/>
            </a:pPr>
            <a:r>
              <a:rPr lang="en-US" dirty="0"/>
              <a:t>COPD/Asthma, cancer</a:t>
            </a:r>
          </a:p>
          <a:p>
            <a:pPr marL="285750" indent="-285750">
              <a:buFont typeface="Arial" panose="020B0604020202020204" pitchFamily="34" charset="0"/>
              <a:buChar char="•"/>
            </a:pPr>
            <a:r>
              <a:rPr lang="en-US" dirty="0"/>
              <a:t>CKD, CAD, CVA, obesity</a:t>
            </a:r>
          </a:p>
          <a:p>
            <a:pPr marL="285750" indent="-285750">
              <a:buFont typeface="Arial" panose="020B0604020202020204" pitchFamily="34" charset="0"/>
              <a:buChar char="•"/>
            </a:pPr>
            <a:r>
              <a:rPr lang="en-US" dirty="0"/>
              <a:t>Nicotine use, heavy drinking</a:t>
            </a:r>
          </a:p>
          <a:p>
            <a:pPr marL="285750" indent="-285750">
              <a:buFont typeface="Arial" panose="020B0604020202020204" pitchFamily="34" charset="0"/>
              <a:buChar char="•"/>
            </a:pPr>
            <a:r>
              <a:rPr lang="en-US" dirty="0"/>
              <a:t>Unemployment, lower education level, lack of health insurance</a:t>
            </a:r>
          </a:p>
        </p:txBody>
      </p:sp>
      <p:sp>
        <p:nvSpPr>
          <p:cNvPr id="7" name="TextBox 6"/>
          <p:cNvSpPr txBox="1"/>
          <p:nvPr/>
        </p:nvSpPr>
        <p:spPr>
          <a:xfrm>
            <a:off x="3946478" y="6489511"/>
            <a:ext cx="3993190" cy="246221"/>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hlinkClick r:id="rId2"/>
              </a:rPr>
              <a:t>https://www.cdc.gov/injury/budget/policy_approaches_ACEs.html</a:t>
            </a:r>
            <a:endParaRPr lang="en-US" sz="1000" dirty="0">
              <a:latin typeface="Calibri" panose="020F0502020204030204" pitchFamily="34" charset="0"/>
              <a:cs typeface="Calibri" panose="020F0502020204030204"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30583307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07177" y="579812"/>
            <a:ext cx="8386354"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Pandemic </a:t>
            </a:r>
          </a:p>
        </p:txBody>
      </p:sp>
      <p:sp>
        <p:nvSpPr>
          <p:cNvPr id="2" name="TextBox 1"/>
          <p:cNvSpPr txBox="1"/>
          <p:nvPr/>
        </p:nvSpPr>
        <p:spPr>
          <a:xfrm>
            <a:off x="2309702" y="1286456"/>
            <a:ext cx="7900416" cy="1477328"/>
          </a:xfrm>
          <a:prstGeom prst="rect">
            <a:avLst/>
          </a:prstGeom>
          <a:noFill/>
        </p:spPr>
        <p:txBody>
          <a:bodyPr wrap="square" rtlCol="0">
            <a:spAutoFit/>
          </a:bodyPr>
          <a:lstStyle/>
          <a:p>
            <a:pPr algn="ctr"/>
            <a:r>
              <a:rPr lang="en-US" dirty="0"/>
              <a:t>Food insecurity</a:t>
            </a:r>
          </a:p>
          <a:p>
            <a:pPr algn="ctr"/>
            <a:r>
              <a:rPr lang="en-US" dirty="0"/>
              <a:t>More time confined in stressful homes</a:t>
            </a:r>
          </a:p>
          <a:p>
            <a:pPr algn="ctr"/>
            <a:r>
              <a:rPr lang="en-US" dirty="0"/>
              <a:t>Social isolation</a:t>
            </a:r>
          </a:p>
          <a:p>
            <a:pPr algn="ctr"/>
            <a:r>
              <a:rPr lang="en-US" dirty="0"/>
              <a:t>Parent/Caregiver job loss</a:t>
            </a:r>
          </a:p>
          <a:p>
            <a:pPr algn="ctr"/>
            <a:r>
              <a:rPr lang="en-US" dirty="0"/>
              <a:t>Loss of parent/caregiver</a:t>
            </a:r>
          </a:p>
        </p:txBody>
      </p:sp>
      <p:sp>
        <p:nvSpPr>
          <p:cNvPr id="9" name="TextBox 8"/>
          <p:cNvSpPr txBox="1"/>
          <p:nvPr/>
        </p:nvSpPr>
        <p:spPr>
          <a:xfrm>
            <a:off x="2521227" y="6423991"/>
            <a:ext cx="6042991" cy="369332"/>
          </a:xfrm>
          <a:prstGeom prst="rect">
            <a:avLst/>
          </a:prstGeom>
          <a:noFill/>
        </p:spPr>
        <p:txBody>
          <a:bodyPr wrap="square" rtlCol="0">
            <a:spAutoFit/>
          </a:bodyPr>
          <a:lstStyle/>
          <a:p>
            <a:endParaRPr lang="en-US" dirty="0"/>
          </a:p>
        </p:txBody>
      </p:sp>
      <p:sp>
        <p:nvSpPr>
          <p:cNvPr id="13" name="TextBox 12"/>
          <p:cNvSpPr txBox="1"/>
          <p:nvPr/>
        </p:nvSpPr>
        <p:spPr>
          <a:xfrm>
            <a:off x="1715345" y="2951325"/>
            <a:ext cx="8494773" cy="2585323"/>
          </a:xfrm>
          <a:prstGeom prst="rect">
            <a:avLst/>
          </a:prstGeom>
          <a:noFill/>
        </p:spPr>
        <p:txBody>
          <a:bodyPr wrap="square" rtlCol="0">
            <a:spAutoFit/>
          </a:bodyPr>
          <a:lstStyle/>
          <a:p>
            <a:pPr algn="ctr"/>
            <a:r>
              <a:rPr lang="en-US" b="1" dirty="0" smtClean="0"/>
              <a:t>2020 </a:t>
            </a:r>
            <a:r>
              <a:rPr lang="en-US" b="1" dirty="0"/>
              <a:t>Google increase trend of searches:</a:t>
            </a:r>
          </a:p>
          <a:p>
            <a:pPr algn="ctr"/>
            <a:r>
              <a:rPr lang="en-US" dirty="0"/>
              <a:t>“my mom beat me”</a:t>
            </a:r>
          </a:p>
          <a:p>
            <a:pPr algn="ctr"/>
            <a:r>
              <a:rPr lang="en-US" dirty="0"/>
              <a:t>“my dad hit me</a:t>
            </a:r>
            <a:r>
              <a:rPr lang="en-US" dirty="0" smtClean="0"/>
              <a: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Child abuse searches increased 19% of weeks from previous intervals (PI) beginning a month after the Pandemic Unemployment Compensation Program ended.</a:t>
            </a:r>
          </a:p>
          <a:p>
            <a:pPr marL="285750" indent="-285750">
              <a:buFont typeface="Arial" panose="020B0604020202020204" pitchFamily="34" charset="0"/>
              <a:buChar char="•"/>
            </a:pPr>
            <a:r>
              <a:rPr lang="en-US" dirty="0" smtClean="0"/>
              <a:t>Intimate Partner Violence searches were up 33% of the weeks above the PI after the shelter-in-place policies</a:t>
            </a:r>
            <a:endParaRPr lang="en-US" dirty="0"/>
          </a:p>
        </p:txBody>
      </p:sp>
      <p:sp>
        <p:nvSpPr>
          <p:cNvPr id="15" name="TextBox 14"/>
          <p:cNvSpPr txBox="1"/>
          <p:nvPr/>
        </p:nvSpPr>
        <p:spPr>
          <a:xfrm>
            <a:off x="1715344" y="5843029"/>
            <a:ext cx="7398177" cy="861774"/>
          </a:xfrm>
          <a:prstGeom prst="rect">
            <a:avLst/>
          </a:prstGeom>
          <a:noFill/>
        </p:spPr>
        <p:txBody>
          <a:bodyPr wrap="square" rtlCol="0">
            <a:spAutoFit/>
          </a:bodyPr>
          <a:lstStyle/>
          <a:p>
            <a:r>
              <a:rPr lang="en-US" sz="1000" dirty="0" smtClean="0">
                <a:latin typeface="Calibri" panose="020F0502020204030204" pitchFamily="34" charset="0"/>
                <a:cs typeface="Calibri" panose="020F0502020204030204" pitchFamily="34" charset="0"/>
              </a:rPr>
              <a:t>-Bryant </a:t>
            </a:r>
            <a:r>
              <a:rPr lang="en-US" sz="1000" dirty="0">
                <a:latin typeface="Calibri" panose="020F0502020204030204" pitchFamily="34" charset="0"/>
                <a:cs typeface="Calibri" panose="020F0502020204030204" pitchFamily="34" charset="0"/>
              </a:rPr>
              <a:t>DJ, </a:t>
            </a:r>
            <a:r>
              <a:rPr lang="en-US" sz="1000" dirty="0" err="1">
                <a:latin typeface="Calibri" panose="020F0502020204030204" pitchFamily="34" charset="0"/>
                <a:cs typeface="Calibri" panose="020F0502020204030204" pitchFamily="34" charset="0"/>
              </a:rPr>
              <a:t>Oo</a:t>
            </a:r>
            <a:r>
              <a:rPr lang="en-US" sz="1000" dirty="0">
                <a:latin typeface="Calibri" panose="020F0502020204030204" pitchFamily="34" charset="0"/>
                <a:cs typeface="Calibri" panose="020F0502020204030204" pitchFamily="34" charset="0"/>
              </a:rPr>
              <a:t> M, Damian AJ. The rise of adverse childhood experiences during the COVID-19 pandemic. Psychological Trauma : Theory, Research, Practice and Policy. 2020 Aug;12(S1):S193-S194. DOI: 10.1037/tra0000711. PMID: 32551773</a:t>
            </a:r>
            <a:r>
              <a:rPr lang="en-US" sz="1000" dirty="0" smtClean="0">
                <a:latin typeface="Calibri" panose="020F0502020204030204" pitchFamily="34" charset="0"/>
                <a:cs typeface="Calibri" panose="020F0502020204030204" pitchFamily="34" charset="0"/>
              </a:rPr>
              <a:t>.</a:t>
            </a:r>
          </a:p>
          <a:p>
            <a:r>
              <a:rPr lang="en-US" sz="1000" dirty="0" smtClean="0">
                <a:latin typeface="Calibri" panose="020F0502020204030204" pitchFamily="34" charset="0"/>
                <a:cs typeface="Calibri" panose="020F0502020204030204" pitchFamily="34" charset="0"/>
              </a:rPr>
              <a:t>-Riddell </a:t>
            </a:r>
            <a:r>
              <a:rPr lang="en-US" sz="1000" dirty="0">
                <a:latin typeface="Calibri" panose="020F0502020204030204" pitchFamily="34" charset="0"/>
                <a:cs typeface="Calibri" panose="020F0502020204030204" pitchFamily="34" charset="0"/>
              </a:rPr>
              <a:t>CA, Neumann K, </a:t>
            </a:r>
            <a:r>
              <a:rPr lang="en-US" sz="1000" dirty="0" err="1">
                <a:latin typeface="Calibri" panose="020F0502020204030204" pitchFamily="34" charset="0"/>
                <a:cs typeface="Calibri" panose="020F0502020204030204" pitchFamily="34" charset="0"/>
              </a:rPr>
              <a:t>Santaularia</a:t>
            </a:r>
            <a:r>
              <a:rPr lang="en-US" sz="1000" dirty="0">
                <a:latin typeface="Calibri" panose="020F0502020204030204" pitchFamily="34" charset="0"/>
                <a:cs typeface="Calibri" panose="020F0502020204030204" pitchFamily="34" charset="0"/>
              </a:rPr>
              <a:t> NJ, </a:t>
            </a:r>
            <a:r>
              <a:rPr lang="en-US" sz="1000" dirty="0" err="1">
                <a:latin typeface="Calibri" panose="020F0502020204030204" pitchFamily="34" charset="0"/>
                <a:cs typeface="Calibri" panose="020F0502020204030204" pitchFamily="34" charset="0"/>
              </a:rPr>
              <a:t>Farkas</a:t>
            </a:r>
            <a:r>
              <a:rPr lang="en-US" sz="1000" dirty="0">
                <a:latin typeface="Calibri" panose="020F0502020204030204" pitchFamily="34" charset="0"/>
                <a:cs typeface="Calibri" panose="020F0502020204030204" pitchFamily="34" charset="0"/>
              </a:rPr>
              <a:t> K, Ahern J, Mason SM. Excess Google Searches for Child Abuse and Intimate Partner Violence During the COVID-19 Pandemic: </a:t>
            </a:r>
            <a:r>
              <a:rPr lang="en-US" sz="1000" dirty="0" err="1">
                <a:latin typeface="Calibri" panose="020F0502020204030204" pitchFamily="34" charset="0"/>
                <a:cs typeface="Calibri" panose="020F0502020204030204" pitchFamily="34" charset="0"/>
              </a:rPr>
              <a:t>Infoveillance</a:t>
            </a:r>
            <a:r>
              <a:rPr lang="en-US" sz="1000" dirty="0">
                <a:latin typeface="Calibri" panose="020F0502020204030204" pitchFamily="34" charset="0"/>
                <a:cs typeface="Calibri" panose="020F0502020204030204" pitchFamily="34" charset="0"/>
              </a:rPr>
              <a:t> Approach. J Med Internet Res. 2022 Jun 13;24(6):e36445. </a:t>
            </a:r>
            <a:r>
              <a:rPr lang="en-US" sz="1000" dirty="0" err="1">
                <a:latin typeface="Calibri" panose="020F0502020204030204" pitchFamily="34" charset="0"/>
                <a:cs typeface="Calibri" panose="020F0502020204030204" pitchFamily="34" charset="0"/>
              </a:rPr>
              <a:t>doi</a:t>
            </a:r>
            <a:r>
              <a:rPr lang="en-US" sz="1000" dirty="0">
                <a:latin typeface="Calibri" panose="020F0502020204030204" pitchFamily="34" charset="0"/>
                <a:cs typeface="Calibri" panose="020F0502020204030204" pitchFamily="34" charset="0"/>
              </a:rPr>
              <a:t>: 10.2196/36445. PMID: 35700024; PMCID: PMC9202515.</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13669099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07177" y="579812"/>
            <a:ext cx="8386354"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Pandemic </a:t>
            </a:r>
          </a:p>
        </p:txBody>
      </p:sp>
      <p:sp>
        <p:nvSpPr>
          <p:cNvPr id="2" name="TextBox 1"/>
          <p:cNvSpPr txBox="1"/>
          <p:nvPr/>
        </p:nvSpPr>
        <p:spPr>
          <a:xfrm>
            <a:off x="2395622" y="2197817"/>
            <a:ext cx="6784871" cy="1754326"/>
          </a:xfrm>
          <a:prstGeom prst="rect">
            <a:avLst/>
          </a:prstGeom>
          <a:noFill/>
        </p:spPr>
        <p:txBody>
          <a:bodyPr wrap="none" rtlCol="0">
            <a:spAutoFit/>
          </a:bodyPr>
          <a:lstStyle/>
          <a:p>
            <a:pPr algn="ctr"/>
            <a:r>
              <a:rPr lang="en-US" b="1" dirty="0"/>
              <a:t>Morbidity and Mortality Weekly Report (MMWR) Oct 14, 2022</a:t>
            </a:r>
          </a:p>
          <a:p>
            <a:pPr marL="285750" indent="-285750">
              <a:buFont typeface="Arial" panose="020B0604020202020204" pitchFamily="34" charset="0"/>
              <a:buChar char="•"/>
            </a:pPr>
            <a:r>
              <a:rPr lang="en-US" dirty="0"/>
              <a:t>73.1% of adolescents under 18 experienced 1 ACE</a:t>
            </a:r>
          </a:p>
          <a:p>
            <a:pPr marL="285750" indent="-285750">
              <a:buFont typeface="Arial" panose="020B0604020202020204" pitchFamily="34" charset="0"/>
              <a:buChar char="•"/>
            </a:pPr>
            <a:r>
              <a:rPr lang="en-US" dirty="0"/>
              <a:t>53.2% experienced 2 ACEs</a:t>
            </a:r>
          </a:p>
          <a:p>
            <a:pPr marL="285750" indent="-285750">
              <a:buFont typeface="Arial" panose="020B0604020202020204" pitchFamily="34" charset="0"/>
              <a:buChar char="•"/>
            </a:pPr>
            <a:r>
              <a:rPr lang="en-US" dirty="0"/>
              <a:t>12.0% experienced 3 ACEs</a:t>
            </a:r>
          </a:p>
          <a:p>
            <a:pPr marL="285750" indent="-285750">
              <a:buFont typeface="Arial" panose="020B0604020202020204" pitchFamily="34" charset="0"/>
              <a:buChar char="•"/>
            </a:pPr>
            <a:r>
              <a:rPr lang="en-US" dirty="0"/>
              <a:t>7.8% experienced 4 or more ACEs</a:t>
            </a:r>
          </a:p>
          <a:p>
            <a:endParaRPr lang="en-US" dirty="0"/>
          </a:p>
        </p:txBody>
      </p:sp>
      <p:sp>
        <p:nvSpPr>
          <p:cNvPr id="7" name="TextBox 6"/>
          <p:cNvSpPr txBox="1"/>
          <p:nvPr/>
        </p:nvSpPr>
        <p:spPr>
          <a:xfrm>
            <a:off x="1715344" y="5843029"/>
            <a:ext cx="7398177" cy="553998"/>
          </a:xfrm>
          <a:prstGeom prst="rect">
            <a:avLst/>
          </a:prstGeom>
          <a:noFill/>
        </p:spPr>
        <p:txBody>
          <a:bodyPr wrap="square" rtlCol="0">
            <a:spAutoFit/>
          </a:bodyPr>
          <a:lstStyle/>
          <a:p>
            <a:r>
              <a:rPr lang="en-US" sz="1000" dirty="0" smtClean="0">
                <a:latin typeface="Calibri" panose="020F0502020204030204" pitchFamily="34" charset="0"/>
                <a:cs typeface="Calibri" panose="020F0502020204030204" pitchFamily="34" charset="0"/>
              </a:rPr>
              <a:t>Anderson </a:t>
            </a:r>
            <a:r>
              <a:rPr lang="en-US" sz="1000" dirty="0">
                <a:latin typeface="Calibri" panose="020F0502020204030204" pitchFamily="34" charset="0"/>
                <a:cs typeface="Calibri" panose="020F0502020204030204" pitchFamily="34" charset="0"/>
              </a:rPr>
              <a:t>KN, </a:t>
            </a:r>
            <a:r>
              <a:rPr lang="en-US" sz="1000" dirty="0" err="1">
                <a:latin typeface="Calibri" panose="020F0502020204030204" pitchFamily="34" charset="0"/>
                <a:cs typeface="Calibri" panose="020F0502020204030204" pitchFamily="34" charset="0"/>
              </a:rPr>
              <a:t>Swedo</a:t>
            </a:r>
            <a:r>
              <a:rPr lang="en-US" sz="1000" dirty="0">
                <a:latin typeface="Calibri" panose="020F0502020204030204" pitchFamily="34" charset="0"/>
                <a:cs typeface="Calibri" panose="020F0502020204030204" pitchFamily="34" charset="0"/>
              </a:rPr>
              <a:t> EA, Trinh E, et al. Adverse Childhood Experiences During the COVID-19 Pandemic and Associations with Poor Mental Health and Suicidal Behaviors Among High School Students — Adolescent Behaviors and Experiences Survey, United States, January–June 2021. MMWR </a:t>
            </a:r>
            <a:r>
              <a:rPr lang="en-US" sz="1000" dirty="0" err="1">
                <a:latin typeface="Calibri" panose="020F0502020204030204" pitchFamily="34" charset="0"/>
                <a:cs typeface="Calibri" panose="020F0502020204030204" pitchFamily="34" charset="0"/>
              </a:rPr>
              <a:t>Morb</a:t>
            </a:r>
            <a:r>
              <a:rPr lang="en-US" sz="1000" dirty="0">
                <a:latin typeface="Calibri" panose="020F0502020204030204" pitchFamily="34" charset="0"/>
                <a:cs typeface="Calibri" panose="020F0502020204030204" pitchFamily="34" charset="0"/>
              </a:rPr>
              <a:t> Mortal </a:t>
            </a:r>
            <a:r>
              <a:rPr lang="en-US" sz="1000" dirty="0" err="1">
                <a:latin typeface="Calibri" panose="020F0502020204030204" pitchFamily="34" charset="0"/>
                <a:cs typeface="Calibri" panose="020F0502020204030204" pitchFamily="34" charset="0"/>
              </a:rPr>
              <a:t>Wkly</a:t>
            </a:r>
            <a:r>
              <a:rPr lang="en-US" sz="1000" dirty="0">
                <a:latin typeface="Calibri" panose="020F0502020204030204" pitchFamily="34" charset="0"/>
                <a:cs typeface="Calibri" panose="020F0502020204030204" pitchFamily="34" charset="0"/>
              </a:rPr>
              <a:t> Rep 2022;71:1301–1305</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121042031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163256"/>
            <a:ext cx="9144000" cy="4889674"/>
          </a:xfrm>
          <a:prstGeom prst="rect">
            <a:avLst/>
          </a:prstGeom>
        </p:spPr>
      </p:pic>
      <p:sp>
        <p:nvSpPr>
          <p:cNvPr id="5" name="TextBox 4"/>
          <p:cNvSpPr txBox="1"/>
          <p:nvPr/>
        </p:nvSpPr>
        <p:spPr>
          <a:xfrm>
            <a:off x="2239618" y="248479"/>
            <a:ext cx="8010939" cy="646331"/>
          </a:xfrm>
          <a:prstGeom prst="rect">
            <a:avLst/>
          </a:prstGeom>
          <a:noFill/>
        </p:spPr>
        <p:txBody>
          <a:bodyPr wrap="square" rtlCol="0">
            <a:spAutoFit/>
          </a:bodyPr>
          <a:lstStyle/>
          <a:p>
            <a:r>
              <a:rPr lang="en-US" sz="1200" b="1" dirty="0"/>
              <a:t>FIGURE. </a:t>
            </a:r>
            <a:r>
              <a:rPr lang="en-US" sz="1200" dirty="0"/>
              <a:t>Number of adverse childhood experiences during the COVID-19 pandemic and crude </a:t>
            </a:r>
            <a:r>
              <a:rPr lang="en-US" sz="1200" dirty="0" err="1"/>
              <a:t>prevalences</a:t>
            </a:r>
            <a:r>
              <a:rPr lang="en-US" sz="1200" dirty="0"/>
              <a:t> of poor mental health and suicidal behaviors* among high school students (N = 4,390) — Adolescent Behaviors and Experiences Survey, United States, 2021</a:t>
            </a:r>
            <a:endParaRPr lang="en-US" sz="1200" b="1" dirty="0"/>
          </a:p>
        </p:txBody>
      </p:sp>
      <p:sp>
        <p:nvSpPr>
          <p:cNvPr id="7" name="TextBox 6"/>
          <p:cNvSpPr txBox="1"/>
          <p:nvPr/>
        </p:nvSpPr>
        <p:spPr>
          <a:xfrm>
            <a:off x="2020958" y="6271771"/>
            <a:ext cx="7593495" cy="553998"/>
          </a:xfrm>
          <a:prstGeom prst="rect">
            <a:avLst/>
          </a:prstGeom>
          <a:noFill/>
        </p:spPr>
        <p:txBody>
          <a:bodyPr wrap="square" rtlCol="0">
            <a:spAutoFit/>
          </a:bodyPr>
          <a:lstStyle/>
          <a:p>
            <a:r>
              <a:rPr lang="en-US" sz="1000" dirty="0" smtClean="0">
                <a:latin typeface="Calibri" panose="020F0502020204030204" pitchFamily="34" charset="0"/>
                <a:cs typeface="Calibri" panose="020F0502020204030204" pitchFamily="34" charset="0"/>
              </a:rPr>
              <a:t>Anderson </a:t>
            </a:r>
            <a:r>
              <a:rPr lang="en-US" sz="1000" dirty="0">
                <a:latin typeface="Calibri" panose="020F0502020204030204" pitchFamily="34" charset="0"/>
                <a:cs typeface="Calibri" panose="020F0502020204030204" pitchFamily="34" charset="0"/>
              </a:rPr>
              <a:t>KN, </a:t>
            </a:r>
            <a:r>
              <a:rPr lang="en-US" sz="1000" dirty="0" err="1">
                <a:latin typeface="Calibri" panose="020F0502020204030204" pitchFamily="34" charset="0"/>
                <a:cs typeface="Calibri" panose="020F0502020204030204" pitchFamily="34" charset="0"/>
              </a:rPr>
              <a:t>Swedo</a:t>
            </a:r>
            <a:r>
              <a:rPr lang="en-US" sz="1000" dirty="0">
                <a:latin typeface="Calibri" panose="020F0502020204030204" pitchFamily="34" charset="0"/>
                <a:cs typeface="Calibri" panose="020F0502020204030204" pitchFamily="34" charset="0"/>
              </a:rPr>
              <a:t> EA, Trinh E, et al. Adverse Childhood Experiences During the COVID-19 Pandemic and Associations with Poor Mental Health and Suicidal Behaviors Among High School Students — Adolescent Behaviors and Experiences Survey, United States, January–June 2021. MMWR </a:t>
            </a:r>
            <a:r>
              <a:rPr lang="en-US" sz="1000" dirty="0" err="1">
                <a:latin typeface="Calibri" panose="020F0502020204030204" pitchFamily="34" charset="0"/>
                <a:cs typeface="Calibri" panose="020F0502020204030204" pitchFamily="34" charset="0"/>
              </a:rPr>
              <a:t>Morb</a:t>
            </a:r>
            <a:r>
              <a:rPr lang="en-US" sz="1000" dirty="0">
                <a:latin typeface="Calibri" panose="020F0502020204030204" pitchFamily="34" charset="0"/>
                <a:cs typeface="Calibri" panose="020F0502020204030204" pitchFamily="34" charset="0"/>
              </a:rPr>
              <a:t> Mortal </a:t>
            </a:r>
            <a:r>
              <a:rPr lang="en-US" sz="1000" dirty="0" err="1">
                <a:latin typeface="Calibri" panose="020F0502020204030204" pitchFamily="34" charset="0"/>
                <a:cs typeface="Calibri" panose="020F0502020204030204" pitchFamily="34" charset="0"/>
              </a:rPr>
              <a:t>Wkly</a:t>
            </a:r>
            <a:r>
              <a:rPr lang="en-US" sz="1000" dirty="0">
                <a:latin typeface="Calibri" panose="020F0502020204030204" pitchFamily="34" charset="0"/>
                <a:cs typeface="Calibri" panose="020F0502020204030204" pitchFamily="34" charset="0"/>
              </a:rPr>
              <a:t> Rep 2022;71:1301–1305. </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36679708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07177" y="256434"/>
            <a:ext cx="8386354"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ACEs Screening </a:t>
            </a:r>
          </a:p>
        </p:txBody>
      </p:sp>
      <p:sp>
        <p:nvSpPr>
          <p:cNvPr id="2" name="TextBox 1"/>
          <p:cNvSpPr txBox="1"/>
          <p:nvPr/>
        </p:nvSpPr>
        <p:spPr>
          <a:xfrm>
            <a:off x="2511334" y="902765"/>
            <a:ext cx="7141682" cy="4801314"/>
          </a:xfrm>
          <a:prstGeom prst="rect">
            <a:avLst/>
          </a:prstGeom>
          <a:noFill/>
        </p:spPr>
        <p:txBody>
          <a:bodyPr wrap="square" rtlCol="0">
            <a:spAutoFit/>
          </a:bodyPr>
          <a:lstStyle/>
          <a:p>
            <a:r>
              <a:rPr lang="en-US" sz="1600" dirty="0"/>
              <a:t>Section 1. At any point since you were born… </a:t>
            </a:r>
          </a:p>
          <a:p>
            <a:pPr marL="342900" indent="-342900">
              <a:buFont typeface="+mj-lt"/>
              <a:buAutoNum type="arabicPeriod"/>
            </a:pPr>
            <a:r>
              <a:rPr lang="en-US" sz="1600" dirty="0"/>
              <a:t>Your parents or guardians were separated or divorced </a:t>
            </a:r>
          </a:p>
          <a:p>
            <a:pPr marL="342900" indent="-342900">
              <a:buFont typeface="+mj-lt"/>
              <a:buAutoNum type="arabicPeriod"/>
            </a:pPr>
            <a:r>
              <a:rPr lang="en-US" sz="1600" dirty="0"/>
              <a:t>You lived with a household member who served time in jail or prison</a:t>
            </a:r>
          </a:p>
          <a:p>
            <a:pPr marL="342900" indent="-342900">
              <a:buFont typeface="+mj-lt"/>
              <a:buAutoNum type="arabicPeriod"/>
            </a:pPr>
            <a:r>
              <a:rPr lang="en-US" sz="1600" dirty="0"/>
              <a:t>You lived with a household member who was depressed, mentally ill or attempted suicide </a:t>
            </a:r>
          </a:p>
          <a:p>
            <a:pPr marL="342900" indent="-342900">
              <a:buFont typeface="+mj-lt"/>
              <a:buAutoNum type="arabicPeriod"/>
            </a:pPr>
            <a:r>
              <a:rPr lang="en-US" sz="1600" dirty="0"/>
              <a:t>You saw or heard household members hurt or threaten to hurt each other </a:t>
            </a:r>
          </a:p>
          <a:p>
            <a:pPr marL="342900" indent="-342900">
              <a:buFont typeface="+mj-lt"/>
              <a:buAutoNum type="arabicPeriod"/>
            </a:pPr>
            <a:r>
              <a:rPr lang="en-US" sz="1600" dirty="0"/>
              <a:t>A household member swore at, insulted, humiliated, or put you down in a way that scared you OR a household member acted in a way that made you afraid that you might be physically hurt </a:t>
            </a:r>
          </a:p>
          <a:p>
            <a:pPr marL="342900" indent="-342900">
              <a:buFont typeface="+mj-lt"/>
              <a:buAutoNum type="arabicPeriod"/>
            </a:pPr>
            <a:r>
              <a:rPr lang="en-US" sz="1600" dirty="0"/>
              <a:t>Someone touched your private parts or asked you to touch their private parts in a sexual way that was unwanted, against your will, or made you feel uncomfortable </a:t>
            </a:r>
          </a:p>
          <a:p>
            <a:pPr marL="342900" indent="-342900">
              <a:buFont typeface="+mj-lt"/>
              <a:buAutoNum type="arabicPeriod"/>
            </a:pPr>
            <a:r>
              <a:rPr lang="en-US" sz="1600" dirty="0"/>
              <a:t>More than once, you went without food, clothing, a place to live, or had no one to protect you </a:t>
            </a:r>
          </a:p>
          <a:p>
            <a:pPr marL="342900" indent="-342900">
              <a:buFont typeface="+mj-lt"/>
              <a:buAutoNum type="arabicPeriod"/>
            </a:pPr>
            <a:r>
              <a:rPr lang="en-US" sz="1600" dirty="0"/>
              <a:t>Someone pushed, grabbed, slapped or threw something at you OR you were hit so hard that you were injured or had marks </a:t>
            </a:r>
          </a:p>
          <a:p>
            <a:pPr marL="342900" indent="-342900">
              <a:buFont typeface="+mj-lt"/>
              <a:buAutoNum type="arabicPeriod"/>
            </a:pPr>
            <a:r>
              <a:rPr lang="en-US" sz="1600" dirty="0"/>
              <a:t>You lived with someone who had a problem with drinking or using drugs</a:t>
            </a:r>
          </a:p>
          <a:p>
            <a:pPr marL="342900" indent="-342900">
              <a:buFont typeface="+mj-lt"/>
              <a:buAutoNum type="arabicPeriod"/>
            </a:pPr>
            <a:r>
              <a:rPr lang="en-US" sz="1600" dirty="0"/>
              <a:t>You often felt unsupported, unloved and/or unprotected</a:t>
            </a:r>
          </a:p>
          <a:p>
            <a:r>
              <a:rPr lang="en-US" sz="1600" dirty="0"/>
              <a:t>Total your “yes answers: ___</a:t>
            </a:r>
          </a:p>
        </p:txBody>
      </p:sp>
      <p:sp>
        <p:nvSpPr>
          <p:cNvPr id="4" name="TextBox 3"/>
          <p:cNvSpPr txBox="1"/>
          <p:nvPr/>
        </p:nvSpPr>
        <p:spPr>
          <a:xfrm>
            <a:off x="2511334" y="5837458"/>
            <a:ext cx="6865748" cy="400110"/>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Amended from CYW ACE-Q Teen SR (13-19 </a:t>
            </a:r>
            <a:r>
              <a:rPr lang="en-US" sz="1000" dirty="0" err="1">
                <a:latin typeface="Calibri" panose="020F0502020204030204" pitchFamily="34" charset="0"/>
                <a:cs typeface="Calibri" panose="020F0502020204030204" pitchFamily="34" charset="0"/>
              </a:rPr>
              <a:t>yo</a:t>
            </a:r>
            <a:r>
              <a:rPr lang="en-US" sz="1000" dirty="0">
                <a:latin typeface="Calibri" panose="020F0502020204030204" pitchFamily="34" charset="0"/>
                <a:cs typeface="Calibri" panose="020F0502020204030204" pitchFamily="34" charset="0"/>
              </a:rPr>
              <a:t>) © Center for Youth Wellness </a:t>
            </a:r>
            <a:r>
              <a:rPr lang="en-US" sz="1000" dirty="0" smtClean="0">
                <a:latin typeface="Calibri" panose="020F0502020204030204" pitchFamily="34" charset="0"/>
                <a:cs typeface="Calibri" panose="020F0502020204030204" pitchFamily="34" charset="0"/>
              </a:rPr>
              <a:t>2015 </a:t>
            </a:r>
            <a:r>
              <a:rPr lang="en-US" sz="1000" u="sng" dirty="0" smtClean="0">
                <a:latin typeface="Calibri" panose="020F0502020204030204" pitchFamily="34" charset="0"/>
                <a:cs typeface="Calibri" panose="020F0502020204030204" pitchFamily="34" charset="0"/>
                <a:hlinkClick r:id="rId3"/>
              </a:rPr>
              <a:t>https</a:t>
            </a:r>
            <a:r>
              <a:rPr lang="en-US" sz="1000" u="sng" dirty="0">
                <a:latin typeface="Calibri" panose="020F0502020204030204" pitchFamily="34" charset="0"/>
                <a:cs typeface="Calibri" panose="020F0502020204030204" pitchFamily="34" charset="0"/>
                <a:hlinkClick r:id="rId3"/>
              </a:rPr>
              <a:t>://centerforyouthwellness.org</a:t>
            </a:r>
            <a:endParaRPr lang="en-US" sz="1000" dirty="0">
              <a:latin typeface="Calibri" panose="020F0502020204030204" pitchFamily="34" charset="0"/>
              <a:cs typeface="Calibri" panose="020F0502020204030204" pitchFamily="34" charset="0"/>
            </a:endParaRPr>
          </a:p>
          <a:p>
            <a:r>
              <a:rPr lang="en-US" sz="1000" dirty="0" smtClean="0">
                <a:latin typeface="Calibri" panose="020F0502020204030204" pitchFamily="34" charset="0"/>
                <a:cs typeface="Calibri" panose="020F0502020204030204" pitchFamily="34" charset="0"/>
              </a:rPr>
              <a:t> </a:t>
            </a:r>
            <a:endParaRPr lang="en-US" sz="1000" dirty="0">
              <a:latin typeface="Calibri" panose="020F0502020204030204" pitchFamily="34" charset="0"/>
              <a:cs typeface="Calibri" panose="020F0502020204030204" pitchFamily="34" charset="0"/>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582559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07177" y="256434"/>
            <a:ext cx="8386354"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ACEs Screening </a:t>
            </a:r>
          </a:p>
        </p:txBody>
      </p:sp>
      <p:sp>
        <p:nvSpPr>
          <p:cNvPr id="2" name="TextBox 1"/>
          <p:cNvSpPr txBox="1"/>
          <p:nvPr/>
        </p:nvSpPr>
        <p:spPr>
          <a:xfrm>
            <a:off x="2529513" y="1305102"/>
            <a:ext cx="7141682" cy="4247317"/>
          </a:xfrm>
          <a:prstGeom prst="rect">
            <a:avLst/>
          </a:prstGeom>
          <a:noFill/>
        </p:spPr>
        <p:txBody>
          <a:bodyPr wrap="square" rtlCol="0">
            <a:spAutoFit/>
          </a:bodyPr>
          <a:lstStyle/>
          <a:p>
            <a:r>
              <a:rPr lang="en-US" dirty="0"/>
              <a:t>Section 2. At any point since you were born… </a:t>
            </a:r>
          </a:p>
          <a:p>
            <a:pPr marL="342900" indent="-342900">
              <a:buFont typeface="+mj-lt"/>
              <a:buAutoNum type="arabicPeriod"/>
            </a:pPr>
            <a:r>
              <a:rPr lang="en-US" dirty="0"/>
              <a:t>You have been in foster care </a:t>
            </a:r>
          </a:p>
          <a:p>
            <a:pPr marL="342900" indent="-342900">
              <a:buFont typeface="+mj-lt"/>
              <a:buAutoNum type="arabicPeriod"/>
            </a:pPr>
            <a:r>
              <a:rPr lang="en-US" dirty="0"/>
              <a:t>You have experienced harassment or bullying at school </a:t>
            </a:r>
          </a:p>
          <a:p>
            <a:pPr marL="342900" indent="-342900">
              <a:buFont typeface="+mj-lt"/>
              <a:buAutoNum type="arabicPeriod"/>
            </a:pPr>
            <a:r>
              <a:rPr lang="en-US" dirty="0"/>
              <a:t>You have lived with a parent or guardian who died </a:t>
            </a:r>
          </a:p>
          <a:p>
            <a:pPr marL="342900" indent="-342900">
              <a:buFont typeface="+mj-lt"/>
              <a:buAutoNum type="arabicPeriod"/>
            </a:pPr>
            <a:r>
              <a:rPr lang="en-US" dirty="0"/>
              <a:t>You have been separated from your primary caregiver through deportation or immigration </a:t>
            </a:r>
          </a:p>
          <a:p>
            <a:pPr marL="342900" indent="-342900">
              <a:buFont typeface="+mj-lt"/>
              <a:buAutoNum type="arabicPeriod"/>
            </a:pPr>
            <a:r>
              <a:rPr lang="en-US" dirty="0"/>
              <a:t>You have had a serious medical procedure or life threatening illness You have often seen or heard violence in the neighborhood or in your school neighborhood </a:t>
            </a:r>
          </a:p>
          <a:p>
            <a:pPr marL="342900" indent="-342900">
              <a:buFont typeface="+mj-lt"/>
              <a:buAutoNum type="arabicPeriod"/>
            </a:pPr>
            <a:r>
              <a:rPr lang="en-US" dirty="0"/>
              <a:t>You have been detained, arrested or incarcerated </a:t>
            </a:r>
          </a:p>
          <a:p>
            <a:pPr marL="342900" indent="-342900">
              <a:buFont typeface="+mj-lt"/>
              <a:buAutoNum type="arabicPeriod"/>
            </a:pPr>
            <a:r>
              <a:rPr lang="en-US" dirty="0"/>
              <a:t>You have often been treated badly because of race, sexual orientation, place of birth, disability or religion</a:t>
            </a:r>
          </a:p>
          <a:p>
            <a:pPr marL="342900" indent="-342900">
              <a:buFont typeface="+mj-lt"/>
              <a:buAutoNum type="arabicPeriod"/>
            </a:pPr>
            <a:r>
              <a:rPr lang="en-US" dirty="0"/>
              <a:t>You have experienced verbal or physical abuse or threats from a romantic partner (i.e. boyfriend or girlfriend) </a:t>
            </a:r>
          </a:p>
          <a:p>
            <a:r>
              <a:rPr lang="en-US" dirty="0"/>
              <a:t>Total your “yes” answers: ____</a:t>
            </a:r>
          </a:p>
        </p:txBody>
      </p:sp>
      <p:sp>
        <p:nvSpPr>
          <p:cNvPr id="4" name="TextBox 3"/>
          <p:cNvSpPr txBox="1"/>
          <p:nvPr/>
        </p:nvSpPr>
        <p:spPr>
          <a:xfrm>
            <a:off x="2529513" y="5773002"/>
            <a:ext cx="6291072" cy="400110"/>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Amended from CYW ACE-Q Teen SR (13-19 </a:t>
            </a:r>
            <a:r>
              <a:rPr lang="en-US" sz="1000" dirty="0" err="1">
                <a:latin typeface="Calibri" panose="020F0502020204030204" pitchFamily="34" charset="0"/>
                <a:cs typeface="Calibri" panose="020F0502020204030204" pitchFamily="34" charset="0"/>
              </a:rPr>
              <a:t>yo</a:t>
            </a:r>
            <a:r>
              <a:rPr lang="en-US" sz="1000" dirty="0">
                <a:latin typeface="Calibri" panose="020F0502020204030204" pitchFamily="34" charset="0"/>
                <a:cs typeface="Calibri" panose="020F0502020204030204" pitchFamily="34" charset="0"/>
              </a:rPr>
              <a:t>) © Center for Youth Wellness </a:t>
            </a:r>
            <a:r>
              <a:rPr lang="en-US" sz="1000" dirty="0" smtClean="0">
                <a:latin typeface="Calibri" panose="020F0502020204030204" pitchFamily="34" charset="0"/>
                <a:cs typeface="Calibri" panose="020F0502020204030204" pitchFamily="34" charset="0"/>
              </a:rPr>
              <a:t>2015  </a:t>
            </a:r>
            <a:r>
              <a:rPr lang="en-US" sz="1000" u="sng" dirty="0" smtClean="0">
                <a:latin typeface="Calibri" panose="020F0502020204030204" pitchFamily="34" charset="0"/>
                <a:cs typeface="Calibri" panose="020F0502020204030204" pitchFamily="34" charset="0"/>
                <a:hlinkClick r:id="rId3"/>
              </a:rPr>
              <a:t>https</a:t>
            </a:r>
            <a:r>
              <a:rPr lang="en-US" sz="1000" u="sng" dirty="0">
                <a:latin typeface="Calibri" panose="020F0502020204030204" pitchFamily="34" charset="0"/>
                <a:cs typeface="Calibri" panose="020F0502020204030204" pitchFamily="34" charset="0"/>
                <a:hlinkClick r:id="rId3"/>
              </a:rPr>
              <a:t>://centerforyouthwellness.org</a:t>
            </a:r>
            <a:endParaRPr lang="en-US" sz="1000" dirty="0">
              <a:latin typeface="Calibri" panose="020F0502020204030204" pitchFamily="34" charset="0"/>
              <a:cs typeface="Calibri" panose="020F0502020204030204" pitchFamily="34" charset="0"/>
            </a:endParaRPr>
          </a:p>
          <a:p>
            <a:r>
              <a:rPr lang="en-US" sz="1000" dirty="0" smtClean="0"/>
              <a:t> </a:t>
            </a:r>
            <a:endParaRPr lang="en-US" sz="1000"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207476421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9683" y="2200835"/>
            <a:ext cx="3443687" cy="4236207"/>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564" y="698522"/>
            <a:ext cx="10005927" cy="1211685"/>
          </a:xfrm>
          <a:prstGeom prst="rect">
            <a:avLst/>
          </a:prstGeom>
        </p:spPr>
      </p:pic>
      <p:sp>
        <p:nvSpPr>
          <p:cNvPr id="5" name="TextBox 4"/>
          <p:cNvSpPr txBox="1"/>
          <p:nvPr/>
        </p:nvSpPr>
        <p:spPr>
          <a:xfrm>
            <a:off x="169630" y="6298542"/>
            <a:ext cx="4414350" cy="461665"/>
          </a:xfrm>
          <a:prstGeom prst="rect">
            <a:avLst/>
          </a:prstGeom>
          <a:noFill/>
        </p:spPr>
        <p:txBody>
          <a:bodyPr wrap="none" rtlCol="0">
            <a:spAutoFit/>
          </a:bodyPr>
          <a:lstStyle/>
          <a:p>
            <a:r>
              <a:rPr lang="en-US" sz="1200" dirty="0">
                <a:latin typeface="Calibri" panose="020F0502020204030204" pitchFamily="34" charset="0"/>
                <a:cs typeface="Calibri" panose="020F0502020204030204" pitchFamily="34" charset="0"/>
                <a:hlinkClick r:id="rId4"/>
              </a:rPr>
              <a:t>https://centerforyouthwellness.org/cyw-aceq</a:t>
            </a:r>
            <a:r>
              <a:rPr lang="en-US" sz="1200" dirty="0" smtClean="0">
                <a:latin typeface="Calibri" panose="020F0502020204030204" pitchFamily="34" charset="0"/>
                <a:cs typeface="Calibri" panose="020F0502020204030204" pitchFamily="34" charset="0"/>
                <a:hlinkClick r:id="rId4"/>
              </a:rPr>
              <a:t>/</a:t>
            </a:r>
            <a:r>
              <a:rPr lang="en-US" sz="1200" dirty="0" smtClean="0">
                <a:latin typeface="Calibri" panose="020F0502020204030204" pitchFamily="34" charset="0"/>
                <a:cs typeface="Calibri" panose="020F0502020204030204" pitchFamily="34" charset="0"/>
              </a:rPr>
              <a:t> </a:t>
            </a:r>
          </a:p>
          <a:p>
            <a:r>
              <a:rPr lang="en-US" sz="1200" dirty="0">
                <a:latin typeface="Calibri" panose="020F0502020204030204" pitchFamily="34" charset="0"/>
                <a:cs typeface="Calibri" panose="020F0502020204030204" pitchFamily="34" charset="0"/>
              </a:rPr>
              <a:t>Center for Youth Wellness 2015  </a:t>
            </a:r>
            <a:r>
              <a:rPr lang="en-US" sz="1200" u="sng" dirty="0">
                <a:latin typeface="Calibri" panose="020F0502020204030204" pitchFamily="34" charset="0"/>
                <a:cs typeface="Calibri" panose="020F0502020204030204" pitchFamily="34" charset="0"/>
                <a:hlinkClick r:id="rId5"/>
              </a:rPr>
              <a:t>https://centerforyouthwellness.org</a:t>
            </a:r>
            <a:endParaRPr lang="en-US" sz="1200" dirty="0">
              <a:latin typeface="Calibri" panose="020F0502020204030204" pitchFamily="34" charset="0"/>
              <a:cs typeface="Calibri" panose="020F0502020204030204" pitchFamily="34" charset="0"/>
            </a:endParaRPr>
          </a:p>
        </p:txBody>
      </p:sp>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3360285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07177" y="338730"/>
            <a:ext cx="8386354"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Resources</a:t>
            </a:r>
          </a:p>
        </p:txBody>
      </p:sp>
      <p:sp>
        <p:nvSpPr>
          <p:cNvPr id="2" name="TextBox 1"/>
          <p:cNvSpPr txBox="1"/>
          <p:nvPr/>
        </p:nvSpPr>
        <p:spPr>
          <a:xfrm>
            <a:off x="2362258" y="1218142"/>
            <a:ext cx="7476191" cy="4770537"/>
          </a:xfrm>
          <a:prstGeom prst="rect">
            <a:avLst/>
          </a:prstGeom>
          <a:noFill/>
        </p:spPr>
        <p:txBody>
          <a:bodyPr wrap="square" rtlCol="0">
            <a:spAutoFit/>
          </a:bodyPr>
          <a:lstStyle/>
          <a:p>
            <a:r>
              <a:rPr lang="en-US" sz="1600" dirty="0"/>
              <a:t>Bright Futures Pediatric Intake Form (requires subscription)</a:t>
            </a:r>
          </a:p>
          <a:p>
            <a:r>
              <a:rPr lang="en-US" sz="1600" dirty="0">
                <a:hlinkClick r:id="rId2"/>
              </a:rPr>
              <a:t>https://publications.aap.org/toolkits/pages/bright-futures-toolkit </a:t>
            </a:r>
            <a:endParaRPr lang="en-US" sz="1600" dirty="0"/>
          </a:p>
          <a:p>
            <a:endParaRPr lang="en-US" sz="1600" dirty="0"/>
          </a:p>
          <a:p>
            <a:r>
              <a:rPr lang="en-US" sz="1600" dirty="0"/>
              <a:t>Survey of Well Being of Young Children (Family Questions) </a:t>
            </a:r>
          </a:p>
          <a:p>
            <a:r>
              <a:rPr lang="en-US" sz="1600" dirty="0">
                <a:hlinkClick r:id="rId3"/>
              </a:rPr>
              <a:t>https://pediatrics.tuftsmedicalcenter.org/The-Survey-of-Wellbeing-of-Young-Children/Parts-of-the-SWYC/Family-Questions </a:t>
            </a:r>
            <a:endParaRPr lang="en-US" sz="1600" dirty="0"/>
          </a:p>
          <a:p>
            <a:endParaRPr lang="en-US" sz="1600" dirty="0"/>
          </a:p>
          <a:p>
            <a:r>
              <a:rPr lang="en-US" sz="1600" dirty="0"/>
              <a:t>The Center for Youth Wellness ACE Questionnaire (CYW ACE-Q)</a:t>
            </a:r>
          </a:p>
          <a:p>
            <a:r>
              <a:rPr lang="en-US" sz="1600" dirty="0">
                <a:hlinkClick r:id="rId4"/>
              </a:rPr>
              <a:t>https://centerforyouthwellness.org/ </a:t>
            </a:r>
            <a:endParaRPr lang="en-US" sz="1600" dirty="0"/>
          </a:p>
          <a:p>
            <a:endParaRPr lang="en-US" sz="1600" dirty="0"/>
          </a:p>
          <a:p>
            <a:r>
              <a:rPr lang="en-US" sz="1600" dirty="0"/>
              <a:t>The Pediatric ACEs and Related Life-Events Screener (PEARLS)</a:t>
            </a:r>
          </a:p>
          <a:p>
            <a:r>
              <a:rPr lang="en-US" sz="1600" dirty="0">
                <a:hlinkClick r:id="rId5"/>
              </a:rPr>
              <a:t>https://www.acesaware.org/learn-about-screening/screening-tools/ </a:t>
            </a:r>
            <a:endParaRPr lang="en-US" sz="1600" dirty="0"/>
          </a:p>
          <a:p>
            <a:endParaRPr lang="en-US" sz="1600" dirty="0"/>
          </a:p>
          <a:p>
            <a:r>
              <a:rPr lang="en-US" sz="1600" dirty="0"/>
              <a:t>The </a:t>
            </a:r>
            <a:r>
              <a:rPr lang="en-US" sz="1600" dirty="0" err="1"/>
              <a:t>EveryONE</a:t>
            </a:r>
            <a:r>
              <a:rPr lang="en-US" sz="1600" dirty="0"/>
              <a:t> Project Social Needs Screening Tool (AAFP</a:t>
            </a:r>
            <a:r>
              <a:rPr lang="en-US" sz="1600" dirty="0" smtClean="0"/>
              <a:t>) </a:t>
            </a:r>
            <a:r>
              <a:rPr lang="en-US" sz="1600" i="1" dirty="0" smtClean="0">
                <a:solidFill>
                  <a:schemeClr val="accent6">
                    <a:lumMod val="75000"/>
                  </a:schemeClr>
                </a:solidFill>
              </a:rPr>
              <a:t>(7 Languages)</a:t>
            </a:r>
            <a:endParaRPr lang="en-US" sz="1600" i="1" dirty="0">
              <a:solidFill>
                <a:schemeClr val="accent6">
                  <a:lumMod val="75000"/>
                </a:schemeClr>
              </a:solidFill>
            </a:endParaRPr>
          </a:p>
          <a:p>
            <a:r>
              <a:rPr lang="en-US" sz="1600" dirty="0">
                <a:hlinkClick r:id="rId6"/>
              </a:rPr>
              <a:t>https://www.aafp.org/family-physician/patient-care/the-everyone-project/toolkit/assessment.html </a:t>
            </a:r>
            <a:endParaRPr lang="en-US" sz="1600" dirty="0"/>
          </a:p>
          <a:p>
            <a:endParaRPr lang="en-US" sz="1600" dirty="0"/>
          </a:p>
          <a:p>
            <a:r>
              <a:rPr lang="en-US" sz="1600" dirty="0"/>
              <a:t>The </a:t>
            </a:r>
            <a:r>
              <a:rPr lang="en-US" sz="1600" dirty="0" smtClean="0"/>
              <a:t>PRAPARE </a:t>
            </a:r>
            <a:r>
              <a:rPr lang="en-US" sz="1600" dirty="0"/>
              <a:t>Screening Tool </a:t>
            </a:r>
            <a:r>
              <a:rPr lang="en-US" sz="1600" i="1" dirty="0">
                <a:solidFill>
                  <a:schemeClr val="accent6">
                    <a:lumMod val="75000"/>
                  </a:schemeClr>
                </a:solidFill>
              </a:rPr>
              <a:t>(25 languages including Native American)</a:t>
            </a:r>
          </a:p>
          <a:p>
            <a:r>
              <a:rPr lang="en-US" sz="1600" dirty="0">
                <a:hlinkClick r:id="rId7"/>
              </a:rPr>
              <a:t>https://prapare.org/the-prapare-screening-tool</a:t>
            </a:r>
            <a:r>
              <a:rPr lang="en-US" sz="1600" dirty="0" smtClean="0">
                <a:hlinkClick r:id="rId7"/>
              </a:rPr>
              <a:t>/ </a:t>
            </a:r>
            <a:endParaRPr lang="en-US" sz="1600" dirty="0"/>
          </a:p>
        </p:txBody>
      </p:sp>
      <p:pic>
        <p:nvPicPr>
          <p:cNvPr id="5" name="Picture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33178640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8279" y="398586"/>
            <a:ext cx="4351472" cy="584775"/>
          </a:xfrm>
          <a:prstGeom prst="rect">
            <a:avLst/>
          </a:prstGeom>
          <a:noFill/>
        </p:spPr>
        <p:txBody>
          <a:bodyPr wrap="square" rtlCol="0">
            <a:spAutoFit/>
          </a:bodyPr>
          <a:lstStyle/>
          <a:p>
            <a:pPr algn="ctr"/>
            <a:r>
              <a:rPr lang="en-US" sz="3200" b="1" dirty="0"/>
              <a:t>Learning Disabilities</a:t>
            </a:r>
          </a:p>
        </p:txBody>
      </p:sp>
      <p:sp>
        <p:nvSpPr>
          <p:cNvPr id="5" name="TextBox 4"/>
          <p:cNvSpPr txBox="1"/>
          <p:nvPr/>
        </p:nvSpPr>
        <p:spPr>
          <a:xfrm>
            <a:off x="2365723" y="983361"/>
            <a:ext cx="7256585" cy="5078313"/>
          </a:xfrm>
          <a:prstGeom prst="rect">
            <a:avLst/>
          </a:prstGeom>
          <a:noFill/>
        </p:spPr>
        <p:txBody>
          <a:bodyPr wrap="square" rtlCol="0">
            <a:spAutoFit/>
          </a:bodyPr>
          <a:lstStyle/>
          <a:p>
            <a:r>
              <a:rPr lang="en-US" dirty="0"/>
              <a:t>E</a:t>
            </a:r>
            <a:r>
              <a:rPr lang="en-US" dirty="0" smtClean="0"/>
              <a:t>ffect </a:t>
            </a:r>
            <a:r>
              <a:rPr lang="en-US" dirty="0"/>
              <a:t>1 in 10 school age children, delay in diagnosis creates a “snowballing effect”</a:t>
            </a:r>
          </a:p>
          <a:p>
            <a:endParaRPr lang="en-US" dirty="0"/>
          </a:p>
          <a:p>
            <a:r>
              <a:rPr lang="en-US" dirty="0" smtClean="0"/>
              <a:t>Complete full </a:t>
            </a:r>
            <a:r>
              <a:rPr lang="en-US" dirty="0"/>
              <a:t>adolescent history and family history including behavior and academic performance </a:t>
            </a:r>
          </a:p>
          <a:p>
            <a:pPr marL="285750" indent="-285750">
              <a:buFont typeface="Arial" panose="020B0604020202020204" pitchFamily="34" charset="0"/>
              <a:buChar char="•"/>
            </a:pPr>
            <a:r>
              <a:rPr lang="en-US" dirty="0"/>
              <a:t>Medical history: premature birth, low birth weight, recurrent illness, early speech-language delay, neurologic insults, genetic or metabolic disorders	</a:t>
            </a:r>
          </a:p>
          <a:p>
            <a:pPr marL="285750" indent="-285750">
              <a:buFont typeface="Arial" panose="020B0604020202020204" pitchFamily="34" charset="0"/>
              <a:buChar char="•"/>
            </a:pPr>
            <a:r>
              <a:rPr lang="en-US" dirty="0"/>
              <a:t>Family history: specific learning disabilities, level of parent education, not reading for pleasure, genetic or disorders</a:t>
            </a:r>
          </a:p>
          <a:p>
            <a:pPr marL="285750" indent="-285750">
              <a:buFont typeface="Arial" panose="020B0604020202020204" pitchFamily="34" charset="0"/>
              <a:buChar char="•"/>
            </a:pPr>
            <a:r>
              <a:rPr lang="en-US" dirty="0"/>
              <a:t>ACEs</a:t>
            </a:r>
          </a:p>
          <a:p>
            <a:endParaRPr lang="en-US" dirty="0"/>
          </a:p>
          <a:p>
            <a:r>
              <a:rPr lang="en-US" dirty="0"/>
              <a:t>School-based multidisciplinary approach (IEP/504)</a:t>
            </a:r>
          </a:p>
          <a:p>
            <a:endParaRPr lang="en-US" dirty="0"/>
          </a:p>
          <a:p>
            <a:r>
              <a:rPr lang="en-US" dirty="0"/>
              <a:t>Differential Diagnosis/Considerations:</a:t>
            </a:r>
          </a:p>
          <a:p>
            <a:r>
              <a:rPr lang="en-US" dirty="0"/>
              <a:t>	Hearing or vision impairment, in utero substance exposure, intellectual disability, </a:t>
            </a:r>
            <a:r>
              <a:rPr lang="en-US" dirty="0" err="1"/>
              <a:t>neurocutaneous</a:t>
            </a:r>
            <a:r>
              <a:rPr lang="en-US" dirty="0"/>
              <a:t> disorders, neurologic conditions, depression, sleep disorders, and more	</a:t>
            </a:r>
          </a:p>
        </p:txBody>
      </p:sp>
      <p:sp>
        <p:nvSpPr>
          <p:cNvPr id="8" name="TextBox 7"/>
          <p:cNvSpPr txBox="1"/>
          <p:nvPr/>
        </p:nvSpPr>
        <p:spPr>
          <a:xfrm>
            <a:off x="1713570" y="6114457"/>
            <a:ext cx="6992404" cy="553998"/>
          </a:xfrm>
          <a:prstGeom prst="rect">
            <a:avLst/>
          </a:prstGeom>
          <a:noFill/>
        </p:spPr>
        <p:txBody>
          <a:bodyPr wrap="square" rtlCol="0">
            <a:spAutoFit/>
          </a:bodyPr>
          <a:lstStyle/>
          <a:p>
            <a:r>
              <a:rPr lang="en-US" sz="1000" dirty="0" smtClean="0">
                <a:latin typeface="Calibri" panose="020F0502020204030204" pitchFamily="34" charset="0"/>
                <a:cs typeface="Calibri" panose="020F0502020204030204" pitchFamily="34" charset="0"/>
              </a:rPr>
              <a:t>-https</a:t>
            </a:r>
            <a:r>
              <a:rPr lang="en-US" sz="1000" dirty="0">
                <a:latin typeface="Calibri" panose="020F0502020204030204" pitchFamily="34" charset="0"/>
                <a:cs typeface="Calibri" panose="020F0502020204030204" pitchFamily="34" charset="0"/>
              </a:rPr>
              <a:t>://www.aacap.org/AACAP/Families_and_Youth/Facts_for_Families/FFF-Guide/Children-With-Learning-Disorders-016.aspx</a:t>
            </a:r>
          </a:p>
          <a:p>
            <a:r>
              <a:rPr lang="en-US" sz="1000" dirty="0" smtClean="0">
                <a:latin typeface="Calibri" panose="020F0502020204030204" pitchFamily="34" charset="0"/>
                <a:cs typeface="Calibri" panose="020F0502020204030204" pitchFamily="34" charset="0"/>
              </a:rPr>
              <a:t>-Curtin </a:t>
            </a:r>
            <a:r>
              <a:rPr lang="en-US" sz="1000" dirty="0">
                <a:latin typeface="Calibri" panose="020F0502020204030204" pitchFamily="34" charset="0"/>
                <a:cs typeface="Calibri" panose="020F0502020204030204" pitchFamily="34" charset="0"/>
              </a:rPr>
              <a:t>MJ, Willis DR, </a:t>
            </a:r>
            <a:r>
              <a:rPr lang="en-US" sz="1000" dirty="0" err="1">
                <a:latin typeface="Calibri" panose="020F0502020204030204" pitchFamily="34" charset="0"/>
                <a:cs typeface="Calibri" panose="020F0502020204030204" pitchFamily="34" charset="0"/>
              </a:rPr>
              <a:t>Enneking</a:t>
            </a:r>
            <a:r>
              <a:rPr lang="en-US" sz="1000" dirty="0">
                <a:latin typeface="Calibri" panose="020F0502020204030204" pitchFamily="34" charset="0"/>
                <a:cs typeface="Calibri" panose="020F0502020204030204" pitchFamily="34" charset="0"/>
              </a:rPr>
              <a:t> B. Specific Learning Disabilities: The Family Physician's Role. Am </a:t>
            </a:r>
            <a:r>
              <a:rPr lang="en-US" sz="1000" dirty="0" err="1">
                <a:latin typeface="Calibri" panose="020F0502020204030204" pitchFamily="34" charset="0"/>
                <a:cs typeface="Calibri" panose="020F0502020204030204" pitchFamily="34" charset="0"/>
              </a:rPr>
              <a:t>Fam</a:t>
            </a:r>
            <a:r>
              <a:rPr lang="en-US" sz="1000" dirty="0">
                <a:latin typeface="Calibri" panose="020F0502020204030204" pitchFamily="34" charset="0"/>
                <a:cs typeface="Calibri" panose="020F0502020204030204" pitchFamily="34" charset="0"/>
              </a:rPr>
              <a:t> Physician. 2019 Nov 15;100(10):628-635. PMID: 31730315.</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347029766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07177" y="579812"/>
            <a:ext cx="8386354"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Physical Exam Findings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226890"/>
            <a:ext cx="9144000" cy="4404220"/>
          </a:xfrm>
          <a:prstGeom prst="rect">
            <a:avLst/>
          </a:prstGeom>
        </p:spPr>
      </p:pic>
      <p:sp>
        <p:nvSpPr>
          <p:cNvPr id="4" name="TextBox 3"/>
          <p:cNvSpPr txBox="1"/>
          <p:nvPr/>
        </p:nvSpPr>
        <p:spPr>
          <a:xfrm>
            <a:off x="1709738" y="6043083"/>
            <a:ext cx="6800850" cy="400110"/>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Curtin MJ, Willis DR, </a:t>
            </a:r>
            <a:r>
              <a:rPr lang="en-US" sz="1000" dirty="0" err="1">
                <a:latin typeface="Calibri" panose="020F0502020204030204" pitchFamily="34" charset="0"/>
                <a:cs typeface="Calibri" panose="020F0502020204030204" pitchFamily="34" charset="0"/>
              </a:rPr>
              <a:t>Enneking</a:t>
            </a:r>
            <a:r>
              <a:rPr lang="en-US" sz="1000" dirty="0">
                <a:latin typeface="Calibri" panose="020F0502020204030204" pitchFamily="34" charset="0"/>
                <a:cs typeface="Calibri" panose="020F0502020204030204" pitchFamily="34" charset="0"/>
              </a:rPr>
              <a:t> B. Specific Learning Disabilities: The Family Physician's Role. Am </a:t>
            </a:r>
            <a:r>
              <a:rPr lang="en-US" sz="1000" dirty="0" err="1">
                <a:latin typeface="Calibri" panose="020F0502020204030204" pitchFamily="34" charset="0"/>
                <a:cs typeface="Calibri" panose="020F0502020204030204" pitchFamily="34" charset="0"/>
              </a:rPr>
              <a:t>Fam</a:t>
            </a:r>
            <a:r>
              <a:rPr lang="en-US" sz="1000" dirty="0">
                <a:latin typeface="Calibri" panose="020F0502020204030204" pitchFamily="34" charset="0"/>
                <a:cs typeface="Calibri" panose="020F0502020204030204" pitchFamily="34" charset="0"/>
              </a:rPr>
              <a:t> Physician. 2019 Nov 15;100(10):628-635. PMID: 31730315.</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10485953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07177" y="579812"/>
            <a:ext cx="8386354" cy="584775"/>
          </a:xfrm>
          <a:prstGeom prst="rect">
            <a:avLst/>
          </a:prstGeom>
          <a:noFill/>
        </p:spPr>
        <p:txBody>
          <a:bodyPr wrap="square" rtlCol="0">
            <a:spAutoFit/>
          </a:bodyPr>
          <a:lstStyle/>
          <a:p>
            <a:pPr algn="ctr"/>
            <a:r>
              <a:rPr lang="en-US" sz="3200" b="1" dirty="0">
                <a:latin typeface="Arial" panose="020B0604020202020204" pitchFamily="34" charset="0"/>
                <a:cs typeface="Arial" panose="020B0604020202020204" pitchFamily="34" charset="0"/>
              </a:rPr>
              <a:t>Attention-Deficit/Hyperactivity Disorder</a:t>
            </a:r>
          </a:p>
        </p:txBody>
      </p:sp>
      <p:sp>
        <p:nvSpPr>
          <p:cNvPr id="2" name="TextBox 1"/>
          <p:cNvSpPr txBox="1"/>
          <p:nvPr/>
        </p:nvSpPr>
        <p:spPr>
          <a:xfrm>
            <a:off x="2476208" y="1216965"/>
            <a:ext cx="7248292" cy="3970318"/>
          </a:xfrm>
          <a:prstGeom prst="rect">
            <a:avLst/>
          </a:prstGeom>
          <a:noFill/>
        </p:spPr>
        <p:txBody>
          <a:bodyPr wrap="square" rtlCol="0">
            <a:spAutoFit/>
          </a:bodyPr>
          <a:lstStyle/>
          <a:p>
            <a:pPr marL="285750" indent="-285750">
              <a:buFont typeface="Arial" panose="020B0604020202020204" pitchFamily="34" charset="0"/>
              <a:buChar char="•"/>
            </a:pPr>
            <a:r>
              <a:rPr lang="en-US" dirty="0"/>
              <a:t>E</a:t>
            </a:r>
            <a:r>
              <a:rPr lang="en-US" dirty="0" smtClean="0"/>
              <a:t>ffects </a:t>
            </a:r>
            <a:r>
              <a:rPr lang="en-US" dirty="0"/>
              <a:t>9.4% of U.S children 4 – 17 </a:t>
            </a:r>
          </a:p>
          <a:p>
            <a:pPr marL="285750" indent="-285750">
              <a:buFont typeface="Arial" panose="020B0604020202020204" pitchFamily="34" charset="0"/>
              <a:buChar char="•"/>
            </a:pPr>
            <a:r>
              <a:rPr lang="en-US" dirty="0"/>
              <a:t>Racial disparities in diagnosis and treatment exist</a:t>
            </a:r>
          </a:p>
          <a:p>
            <a:pPr marL="285750" indent="-285750">
              <a:buFont typeface="Arial" panose="020B0604020202020204" pitchFamily="34" charset="0"/>
              <a:buChar char="•"/>
            </a:pPr>
            <a:r>
              <a:rPr lang="en-US" dirty="0"/>
              <a:t>Late diagnosis and treatment results in increased incidence of depression and anxiety</a:t>
            </a:r>
          </a:p>
          <a:p>
            <a:pPr marL="285750" indent="-285750">
              <a:buFont typeface="Arial" panose="020B0604020202020204" pitchFamily="34" charset="0"/>
              <a:buChar char="•"/>
            </a:pPr>
            <a:r>
              <a:rPr lang="en-US" dirty="0"/>
              <a:t>Untreated adolescents with ADHD are at greater risk of substance use disorders, achieve lower levels of education and end up in lower paying jobs as adults</a:t>
            </a:r>
          </a:p>
          <a:p>
            <a:pPr marL="285750" indent="-285750">
              <a:buFont typeface="Arial" panose="020B0604020202020204" pitchFamily="34" charset="0"/>
              <a:buChar char="•"/>
            </a:pPr>
            <a:r>
              <a:rPr lang="en-US" dirty="0"/>
              <a:t>2016 survey 62% of adolescents with ADHD were taking medication, 46.7% had received behavioral therapy in the last year and 23.0% had received neither.</a:t>
            </a:r>
          </a:p>
          <a:p>
            <a:pPr marL="285750" indent="-285750">
              <a:buFont typeface="Arial" panose="020B0604020202020204" pitchFamily="34" charset="0"/>
              <a:buChar char="•"/>
            </a:pPr>
            <a:r>
              <a:rPr lang="en-US" dirty="0"/>
              <a:t>College freshman with diagnosed ADHD have about 55% risk of having another psychiatric diagnosis vs 11.2% of their peers without ADHD. 31.8% had 2 or more non-ADHD diagnoses vs 4.0% of peers without ADHD</a:t>
            </a:r>
            <a:r>
              <a:rPr lang="en-US" dirty="0" smtClean="0"/>
              <a:t>.</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
        <p:nvSpPr>
          <p:cNvPr id="4" name="TextBox 3"/>
          <p:cNvSpPr txBox="1"/>
          <p:nvPr/>
        </p:nvSpPr>
        <p:spPr>
          <a:xfrm>
            <a:off x="1317426" y="5239661"/>
            <a:ext cx="8326535" cy="1785104"/>
          </a:xfrm>
          <a:prstGeom prst="rect">
            <a:avLst/>
          </a:prstGeom>
          <a:noFill/>
        </p:spPr>
        <p:txBody>
          <a:bodyPr wrap="square" rtlCol="0">
            <a:spAutoFit/>
          </a:bodyPr>
          <a:lstStyle/>
          <a:p>
            <a:r>
              <a:rPr lang="en-US" sz="1000" dirty="0" smtClean="0">
                <a:latin typeface="Calibri" panose="020F0502020204030204" pitchFamily="34" charset="0"/>
                <a:cs typeface="Calibri" panose="020F0502020204030204" pitchFamily="34" charset="0"/>
                <a:hlinkClick r:id="rId3"/>
              </a:rPr>
              <a:t>-https</a:t>
            </a:r>
            <a:r>
              <a:rPr lang="en-US" sz="1000" dirty="0">
                <a:latin typeface="Calibri" panose="020F0502020204030204" pitchFamily="34" charset="0"/>
                <a:cs typeface="Calibri" panose="020F0502020204030204" pitchFamily="34" charset="0"/>
                <a:hlinkClick r:id="rId3"/>
              </a:rPr>
              <a:t>://</a:t>
            </a:r>
            <a:r>
              <a:rPr lang="en-US" sz="1000" dirty="0" smtClean="0">
                <a:latin typeface="Calibri" panose="020F0502020204030204" pitchFamily="34" charset="0"/>
                <a:cs typeface="Calibri" panose="020F0502020204030204" pitchFamily="34" charset="0"/>
                <a:hlinkClick r:id="rId3"/>
              </a:rPr>
              <a:t>www.cdc.gov/ncbddd/adhd/data.html</a:t>
            </a:r>
            <a:endParaRPr lang="en-US" sz="1000" dirty="0" smtClean="0">
              <a:latin typeface="Calibri" panose="020F0502020204030204" pitchFamily="34" charset="0"/>
              <a:cs typeface="Calibri" panose="020F0502020204030204" pitchFamily="34" charset="0"/>
            </a:endParaRPr>
          </a:p>
          <a:p>
            <a:r>
              <a:rPr lang="en-US" sz="1000" dirty="0" smtClean="0">
                <a:latin typeface="Calibri" panose="020F0502020204030204" pitchFamily="34" charset="0"/>
                <a:cs typeface="Calibri" panose="020F0502020204030204" pitchFamily="34" charset="0"/>
              </a:rPr>
              <a:t>-Brook </a:t>
            </a:r>
            <a:r>
              <a:rPr lang="en-US" sz="1000" dirty="0">
                <a:latin typeface="Calibri" panose="020F0502020204030204" pitchFamily="34" charset="0"/>
                <a:cs typeface="Calibri" panose="020F0502020204030204" pitchFamily="34" charset="0"/>
              </a:rPr>
              <a:t>JS, Brook DW, Zhang C, Seltzer N, Finch SJ. Adolescent ADHD and adult physical and mental health, work performance, and financial stress. Pediatrics. 2013 Jan;131(1):5-13. </a:t>
            </a:r>
            <a:r>
              <a:rPr lang="en-US" sz="1000" dirty="0" err="1">
                <a:latin typeface="Calibri" panose="020F0502020204030204" pitchFamily="34" charset="0"/>
                <a:cs typeface="Calibri" panose="020F0502020204030204" pitchFamily="34" charset="0"/>
              </a:rPr>
              <a:t>doi</a:t>
            </a:r>
            <a:r>
              <a:rPr lang="en-US" sz="1000" dirty="0">
                <a:latin typeface="Calibri" panose="020F0502020204030204" pitchFamily="34" charset="0"/>
                <a:cs typeface="Calibri" panose="020F0502020204030204" pitchFamily="34" charset="0"/>
              </a:rPr>
              <a:t>: 10.1542/peds.2012-1725. </a:t>
            </a:r>
            <a:r>
              <a:rPr lang="en-US" sz="1000" dirty="0" err="1">
                <a:latin typeface="Calibri" panose="020F0502020204030204" pitchFamily="34" charset="0"/>
                <a:cs typeface="Calibri" panose="020F0502020204030204" pitchFamily="34" charset="0"/>
              </a:rPr>
              <a:t>Epub</a:t>
            </a:r>
            <a:r>
              <a:rPr lang="en-US" sz="1000" dirty="0">
                <a:latin typeface="Calibri" panose="020F0502020204030204" pitchFamily="34" charset="0"/>
                <a:cs typeface="Calibri" panose="020F0502020204030204" pitchFamily="34" charset="0"/>
              </a:rPr>
              <a:t> 2012 Dec 10. PMID: 23230074; PMCID: </a:t>
            </a:r>
            <a:r>
              <a:rPr lang="en-US" sz="1000" dirty="0" smtClean="0">
                <a:latin typeface="Calibri" panose="020F0502020204030204" pitchFamily="34" charset="0"/>
                <a:cs typeface="Calibri" panose="020F0502020204030204" pitchFamily="34" charset="0"/>
              </a:rPr>
              <a:t>PMC3529955</a:t>
            </a:r>
          </a:p>
          <a:p>
            <a:r>
              <a:rPr lang="en-US" sz="1000" dirty="0" smtClean="0">
                <a:latin typeface="Calibri" panose="020F0502020204030204" pitchFamily="34" charset="0"/>
                <a:cs typeface="Calibri" panose="020F0502020204030204" pitchFamily="34" charset="0"/>
              </a:rPr>
              <a:t>-</a:t>
            </a:r>
            <a:r>
              <a:rPr lang="en-US" sz="1000" dirty="0" err="1" smtClean="0">
                <a:latin typeface="Calibri" panose="020F0502020204030204" pitchFamily="34" charset="0"/>
                <a:cs typeface="Calibri" panose="020F0502020204030204" pitchFamily="34" charset="0"/>
              </a:rPr>
              <a:t>Biederman</a:t>
            </a:r>
            <a:r>
              <a:rPr lang="en-US" sz="1000" dirty="0" smtClean="0">
                <a:latin typeface="Calibri" panose="020F0502020204030204" pitchFamily="34" charset="0"/>
                <a:cs typeface="Calibri" panose="020F0502020204030204" pitchFamily="34" charset="0"/>
              </a:rPr>
              <a:t> </a:t>
            </a:r>
            <a:r>
              <a:rPr lang="en-US" sz="1000" dirty="0">
                <a:latin typeface="Calibri" panose="020F0502020204030204" pitchFamily="34" charset="0"/>
                <a:cs typeface="Calibri" panose="020F0502020204030204" pitchFamily="34" charset="0"/>
              </a:rPr>
              <a:t>J, </a:t>
            </a:r>
            <a:r>
              <a:rPr lang="en-US" sz="1000" dirty="0" err="1">
                <a:latin typeface="Calibri" panose="020F0502020204030204" pitchFamily="34" charset="0"/>
                <a:cs typeface="Calibri" panose="020F0502020204030204" pitchFamily="34" charset="0"/>
              </a:rPr>
              <a:t>Monuteaux</a:t>
            </a:r>
            <a:r>
              <a:rPr lang="en-US" sz="1000" dirty="0">
                <a:latin typeface="Calibri" panose="020F0502020204030204" pitchFamily="34" charset="0"/>
                <a:cs typeface="Calibri" panose="020F0502020204030204" pitchFamily="34" charset="0"/>
              </a:rPr>
              <a:t> MC, Spencer T, </a:t>
            </a:r>
            <a:r>
              <a:rPr lang="en-US" sz="1000" dirty="0" err="1">
                <a:latin typeface="Calibri" panose="020F0502020204030204" pitchFamily="34" charset="0"/>
                <a:cs typeface="Calibri" panose="020F0502020204030204" pitchFamily="34" charset="0"/>
              </a:rPr>
              <a:t>Wilens</a:t>
            </a:r>
            <a:r>
              <a:rPr lang="en-US" sz="1000" dirty="0">
                <a:latin typeface="Calibri" panose="020F0502020204030204" pitchFamily="34" charset="0"/>
                <a:cs typeface="Calibri" panose="020F0502020204030204" pitchFamily="34" charset="0"/>
              </a:rPr>
              <a:t> TE, </a:t>
            </a:r>
            <a:r>
              <a:rPr lang="en-US" sz="1000" dirty="0" err="1">
                <a:latin typeface="Calibri" panose="020F0502020204030204" pitchFamily="34" charset="0"/>
                <a:cs typeface="Calibri" panose="020F0502020204030204" pitchFamily="34" charset="0"/>
              </a:rPr>
              <a:t>Faraone</a:t>
            </a:r>
            <a:r>
              <a:rPr lang="en-US" sz="1000" dirty="0">
                <a:latin typeface="Calibri" panose="020F0502020204030204" pitchFamily="34" charset="0"/>
                <a:cs typeface="Calibri" panose="020F0502020204030204" pitchFamily="34" charset="0"/>
              </a:rPr>
              <a:t> SV. Do stimulants protect against psychiatric disorders in youth with ADHD? A 10-year follow-up study. Pediatrics. 2009 Jul;124(1):71-8. </a:t>
            </a:r>
            <a:r>
              <a:rPr lang="en-US" sz="1000" dirty="0" err="1">
                <a:latin typeface="Calibri" panose="020F0502020204030204" pitchFamily="34" charset="0"/>
                <a:cs typeface="Calibri" panose="020F0502020204030204" pitchFamily="34" charset="0"/>
              </a:rPr>
              <a:t>doi</a:t>
            </a:r>
            <a:r>
              <a:rPr lang="en-US" sz="1000" dirty="0">
                <a:latin typeface="Calibri" panose="020F0502020204030204" pitchFamily="34" charset="0"/>
                <a:cs typeface="Calibri" panose="020F0502020204030204" pitchFamily="34" charset="0"/>
              </a:rPr>
              <a:t>: 10.1542/peds.2008-3347. PMID: 19564285; PMCID: PMC2954591.</a:t>
            </a:r>
          </a:p>
          <a:p>
            <a:r>
              <a:rPr lang="en-US" sz="1000" dirty="0" smtClean="0">
                <a:latin typeface="Calibri" panose="020F0502020204030204" pitchFamily="34" charset="0"/>
                <a:cs typeface="Calibri" panose="020F0502020204030204" pitchFamily="34" charset="0"/>
              </a:rPr>
              <a:t>-</a:t>
            </a:r>
            <a:r>
              <a:rPr lang="en-US" sz="1000" dirty="0" err="1" smtClean="0">
                <a:latin typeface="Calibri" panose="020F0502020204030204" pitchFamily="34" charset="0"/>
                <a:cs typeface="Calibri" panose="020F0502020204030204" pitchFamily="34" charset="0"/>
              </a:rPr>
              <a:t>Biederman</a:t>
            </a:r>
            <a:r>
              <a:rPr lang="en-US" sz="1000" dirty="0" smtClean="0">
                <a:latin typeface="Calibri" panose="020F0502020204030204" pitchFamily="34" charset="0"/>
                <a:cs typeface="Calibri" panose="020F0502020204030204" pitchFamily="34" charset="0"/>
              </a:rPr>
              <a:t> </a:t>
            </a:r>
            <a:r>
              <a:rPr lang="en-US" sz="1000" dirty="0">
                <a:latin typeface="Calibri" panose="020F0502020204030204" pitchFamily="34" charset="0"/>
                <a:cs typeface="Calibri" panose="020F0502020204030204" pitchFamily="34" charset="0"/>
              </a:rPr>
              <a:t>J, </a:t>
            </a:r>
            <a:r>
              <a:rPr lang="en-US" sz="1000" dirty="0" err="1">
                <a:latin typeface="Calibri" panose="020F0502020204030204" pitchFamily="34" charset="0"/>
                <a:cs typeface="Calibri" panose="020F0502020204030204" pitchFamily="34" charset="0"/>
              </a:rPr>
              <a:t>Wilens</a:t>
            </a:r>
            <a:r>
              <a:rPr lang="en-US" sz="1000" dirty="0">
                <a:latin typeface="Calibri" panose="020F0502020204030204" pitchFamily="34" charset="0"/>
                <a:cs typeface="Calibri" panose="020F0502020204030204" pitchFamily="34" charset="0"/>
              </a:rPr>
              <a:t> T, Mick E, Spencer T, </a:t>
            </a:r>
            <a:r>
              <a:rPr lang="en-US" sz="1000" dirty="0" err="1">
                <a:latin typeface="Calibri" panose="020F0502020204030204" pitchFamily="34" charset="0"/>
                <a:cs typeface="Calibri" panose="020F0502020204030204" pitchFamily="34" charset="0"/>
              </a:rPr>
              <a:t>Faraone</a:t>
            </a:r>
            <a:r>
              <a:rPr lang="en-US" sz="1000" dirty="0">
                <a:latin typeface="Calibri" panose="020F0502020204030204" pitchFamily="34" charset="0"/>
                <a:cs typeface="Calibri" panose="020F0502020204030204" pitchFamily="34" charset="0"/>
              </a:rPr>
              <a:t> SV. Pharmacotherapy of attention-deficit/hyperactivity disorder reduces risk for substance use disorder. Pediatrics. 1999 Aug;104(2):e20. </a:t>
            </a:r>
            <a:r>
              <a:rPr lang="en-US" sz="1000" dirty="0" err="1">
                <a:latin typeface="Calibri" panose="020F0502020204030204" pitchFamily="34" charset="0"/>
                <a:cs typeface="Calibri" panose="020F0502020204030204" pitchFamily="34" charset="0"/>
              </a:rPr>
              <a:t>doi</a:t>
            </a:r>
            <a:r>
              <a:rPr lang="en-US" sz="1000" dirty="0">
                <a:latin typeface="Calibri" panose="020F0502020204030204" pitchFamily="34" charset="0"/>
                <a:cs typeface="Calibri" panose="020F0502020204030204" pitchFamily="34" charset="0"/>
              </a:rPr>
              <a:t>: 10.1542/peds.104.2.e20. PMID: 10429138</a:t>
            </a:r>
            <a:r>
              <a:rPr lang="en-US" sz="1000" dirty="0" smtClean="0">
                <a:latin typeface="Calibri" panose="020F0502020204030204" pitchFamily="34" charset="0"/>
                <a:cs typeface="Calibri" panose="020F0502020204030204" pitchFamily="34" charset="0"/>
              </a:rPr>
              <a:t>.</a:t>
            </a:r>
          </a:p>
          <a:p>
            <a:r>
              <a:rPr lang="en-US" sz="1000" dirty="0" smtClean="0">
                <a:latin typeface="Calibri" panose="020F0502020204030204" pitchFamily="34" charset="0"/>
                <a:cs typeface="Calibri" panose="020F0502020204030204" pitchFamily="34" charset="0"/>
              </a:rPr>
              <a:t>-</a:t>
            </a:r>
            <a:r>
              <a:rPr lang="en-US" sz="1000" dirty="0" err="1" smtClean="0">
                <a:latin typeface="Calibri" panose="020F0502020204030204" pitchFamily="34" charset="0"/>
                <a:cs typeface="Calibri" panose="020F0502020204030204" pitchFamily="34" charset="0"/>
              </a:rPr>
              <a:t>Anastopoulos</a:t>
            </a:r>
            <a:r>
              <a:rPr lang="en-US" sz="1000" dirty="0" smtClean="0">
                <a:latin typeface="Calibri" panose="020F0502020204030204" pitchFamily="34" charset="0"/>
                <a:cs typeface="Calibri" panose="020F0502020204030204" pitchFamily="34" charset="0"/>
              </a:rPr>
              <a:t> </a:t>
            </a:r>
            <a:r>
              <a:rPr lang="en-US" sz="1000" dirty="0">
                <a:latin typeface="Calibri" panose="020F0502020204030204" pitchFamily="34" charset="0"/>
                <a:cs typeface="Calibri" panose="020F0502020204030204" pitchFamily="34" charset="0"/>
              </a:rPr>
              <a:t>AD, </a:t>
            </a:r>
            <a:r>
              <a:rPr lang="en-US" sz="1000" dirty="0" err="1">
                <a:latin typeface="Calibri" panose="020F0502020204030204" pitchFamily="34" charset="0"/>
                <a:cs typeface="Calibri" panose="020F0502020204030204" pitchFamily="34" charset="0"/>
              </a:rPr>
              <a:t>DuPaul</a:t>
            </a:r>
            <a:r>
              <a:rPr lang="en-US" sz="1000" dirty="0">
                <a:latin typeface="Calibri" panose="020F0502020204030204" pitchFamily="34" charset="0"/>
                <a:cs typeface="Calibri" panose="020F0502020204030204" pitchFamily="34" charset="0"/>
              </a:rPr>
              <a:t> GJ, </a:t>
            </a:r>
            <a:r>
              <a:rPr lang="en-US" sz="1000" dirty="0" err="1">
                <a:latin typeface="Calibri" panose="020F0502020204030204" pitchFamily="34" charset="0"/>
                <a:cs typeface="Calibri" panose="020F0502020204030204" pitchFamily="34" charset="0"/>
              </a:rPr>
              <a:t>Weyandt</a:t>
            </a:r>
            <a:r>
              <a:rPr lang="en-US" sz="1000" dirty="0">
                <a:latin typeface="Calibri" panose="020F0502020204030204" pitchFamily="34" charset="0"/>
                <a:cs typeface="Calibri" panose="020F0502020204030204" pitchFamily="34" charset="0"/>
              </a:rPr>
              <a:t> LL, Morrissey-Kane E, </a:t>
            </a:r>
            <a:r>
              <a:rPr lang="en-US" sz="1000" dirty="0" err="1">
                <a:latin typeface="Calibri" panose="020F0502020204030204" pitchFamily="34" charset="0"/>
                <a:cs typeface="Calibri" panose="020F0502020204030204" pitchFamily="34" charset="0"/>
              </a:rPr>
              <a:t>Sommer</a:t>
            </a:r>
            <a:r>
              <a:rPr lang="en-US" sz="1000" dirty="0">
                <a:latin typeface="Calibri" panose="020F0502020204030204" pitchFamily="34" charset="0"/>
                <a:cs typeface="Calibri" panose="020F0502020204030204" pitchFamily="34" charset="0"/>
              </a:rPr>
              <a:t> JL, Rhoads LH, Murphy KR, </a:t>
            </a:r>
            <a:r>
              <a:rPr lang="en-US" sz="1000" dirty="0" err="1">
                <a:latin typeface="Calibri" panose="020F0502020204030204" pitchFamily="34" charset="0"/>
                <a:cs typeface="Calibri" panose="020F0502020204030204" pitchFamily="34" charset="0"/>
              </a:rPr>
              <a:t>Gormley</a:t>
            </a:r>
            <a:r>
              <a:rPr lang="en-US" sz="1000" dirty="0">
                <a:latin typeface="Calibri" panose="020F0502020204030204" pitchFamily="34" charset="0"/>
                <a:cs typeface="Calibri" panose="020F0502020204030204" pitchFamily="34" charset="0"/>
              </a:rPr>
              <a:t> MJ, </a:t>
            </a:r>
            <a:r>
              <a:rPr lang="en-US" sz="1000" dirty="0" err="1">
                <a:latin typeface="Calibri" panose="020F0502020204030204" pitchFamily="34" charset="0"/>
                <a:cs typeface="Calibri" panose="020F0502020204030204" pitchFamily="34" charset="0"/>
              </a:rPr>
              <a:t>Gudmundsdottir</a:t>
            </a:r>
            <a:r>
              <a:rPr lang="en-US" sz="1000" dirty="0">
                <a:latin typeface="Calibri" panose="020F0502020204030204" pitchFamily="34" charset="0"/>
                <a:cs typeface="Calibri" panose="020F0502020204030204" pitchFamily="34" charset="0"/>
              </a:rPr>
              <a:t> BG. Rates and Patterns of Comorbidity Among First-Year College Students With ADHD. J </a:t>
            </a:r>
            <a:r>
              <a:rPr lang="en-US" sz="1000" dirty="0" err="1">
                <a:latin typeface="Calibri" panose="020F0502020204030204" pitchFamily="34" charset="0"/>
                <a:cs typeface="Calibri" panose="020F0502020204030204" pitchFamily="34" charset="0"/>
              </a:rPr>
              <a:t>Clin</a:t>
            </a:r>
            <a:r>
              <a:rPr lang="en-US" sz="1000" dirty="0">
                <a:latin typeface="Calibri" panose="020F0502020204030204" pitchFamily="34" charset="0"/>
                <a:cs typeface="Calibri" panose="020F0502020204030204" pitchFamily="34" charset="0"/>
              </a:rPr>
              <a:t> Child </a:t>
            </a:r>
            <a:r>
              <a:rPr lang="en-US" sz="1000" dirty="0" err="1">
                <a:latin typeface="Calibri" panose="020F0502020204030204" pitchFamily="34" charset="0"/>
                <a:cs typeface="Calibri" panose="020F0502020204030204" pitchFamily="34" charset="0"/>
              </a:rPr>
              <a:t>Adolesc</a:t>
            </a:r>
            <a:r>
              <a:rPr lang="en-US" sz="1000" dirty="0">
                <a:latin typeface="Calibri" panose="020F0502020204030204" pitchFamily="34" charset="0"/>
                <a:cs typeface="Calibri" panose="020F0502020204030204" pitchFamily="34" charset="0"/>
              </a:rPr>
              <a:t> Psychol. 2018 Mar-Apr;47(2):236-247.</a:t>
            </a:r>
          </a:p>
          <a:p>
            <a:endParaRPr lang="en-US" sz="1000" dirty="0"/>
          </a:p>
          <a:p>
            <a:endParaRPr lang="en-US" sz="1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663462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7562" y="373877"/>
            <a:ext cx="8458635" cy="2965602"/>
          </a:xfrm>
          <a:prstGeom prst="rect">
            <a:avLst/>
          </a:prstGeom>
        </p:spPr>
      </p:pic>
      <p:sp>
        <p:nvSpPr>
          <p:cNvPr id="4" name="TextBox 3"/>
          <p:cNvSpPr txBox="1"/>
          <p:nvPr/>
        </p:nvSpPr>
        <p:spPr>
          <a:xfrm>
            <a:off x="2070340" y="3467906"/>
            <a:ext cx="7872833" cy="2862322"/>
          </a:xfrm>
          <a:prstGeom prst="rect">
            <a:avLst/>
          </a:prstGeom>
          <a:noFill/>
        </p:spPr>
        <p:txBody>
          <a:bodyPr wrap="square" rtlCol="0">
            <a:spAutoFit/>
          </a:bodyPr>
          <a:lstStyle/>
          <a:p>
            <a:pPr algn="ctr"/>
            <a:r>
              <a:rPr lang="en-US" b="1" dirty="0"/>
              <a:t>7 Key Action Statements (KASs)</a:t>
            </a:r>
          </a:p>
          <a:p>
            <a:r>
              <a:rPr lang="en-US" b="1" dirty="0"/>
              <a:t>KAS 5c</a:t>
            </a:r>
            <a:r>
              <a:rPr lang="en-US" dirty="0"/>
              <a:t>. “ For adolescents (age 12 years to the 18th birthday) with ADHD, the PCC should prescribe FDA-approved medications for ADHD with the adolescent’s assent. The PCC is encouraged to prescribe evidence-based training interventions and/or behavioral interventions as treatment of ADHD, if available. Educational interventions and individualized instructional supports, including school environment, class placement, instructional placement, and behavioral supports, are a necessary part of any treatment plan and often include an IEP or a rehabilitation plan (504 plan). ” </a:t>
            </a:r>
            <a:endParaRPr lang="en-US" dirty="0" smtClean="0"/>
          </a:p>
          <a:p>
            <a:r>
              <a:rPr lang="en-US" dirty="0" smtClean="0"/>
              <a:t>Grade </a:t>
            </a:r>
            <a:r>
              <a:rPr lang="en-US" dirty="0"/>
              <a:t>A Recommendation</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411033019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07177" y="579812"/>
            <a:ext cx="8386354"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Screening and Evaluation</a:t>
            </a:r>
          </a:p>
        </p:txBody>
      </p:sp>
      <p:sp>
        <p:nvSpPr>
          <p:cNvPr id="2" name="TextBox 1"/>
          <p:cNvSpPr txBox="1"/>
          <p:nvPr/>
        </p:nvSpPr>
        <p:spPr>
          <a:xfrm>
            <a:off x="1759070" y="1381141"/>
            <a:ext cx="7092176" cy="3693319"/>
          </a:xfrm>
          <a:prstGeom prst="rect">
            <a:avLst/>
          </a:prstGeom>
          <a:noFill/>
        </p:spPr>
        <p:txBody>
          <a:bodyPr wrap="square" rtlCol="0">
            <a:spAutoFit/>
          </a:bodyPr>
          <a:lstStyle/>
          <a:p>
            <a:pPr marL="285750" indent="-285750">
              <a:buFont typeface="Arial" panose="020B0604020202020204" pitchFamily="34" charset="0"/>
              <a:buChar char="•"/>
            </a:pPr>
            <a:r>
              <a:rPr lang="en-US" dirty="0"/>
              <a:t>Vanderbilt ADHD Teacher and Parent rating scales – moderately sensitive and specific (elementary age children) – need at least 2 teachers or other sources and parent(s) </a:t>
            </a:r>
          </a:p>
          <a:p>
            <a:pPr marL="285750" indent="-285750">
              <a:buFont typeface="Arial" panose="020B0604020202020204" pitchFamily="34" charset="0"/>
              <a:buChar char="•"/>
            </a:pPr>
            <a:r>
              <a:rPr lang="en-US" dirty="0"/>
              <a:t>Full history – prenatal, perinatal, family, school performance, environmental factors</a:t>
            </a:r>
          </a:p>
          <a:p>
            <a:pPr marL="285750" indent="-285750">
              <a:buFont typeface="Arial" panose="020B0604020202020204" pitchFamily="34" charset="0"/>
              <a:buChar char="•"/>
            </a:pPr>
            <a:r>
              <a:rPr lang="en-US" dirty="0"/>
              <a:t>Physical exam</a:t>
            </a:r>
          </a:p>
          <a:p>
            <a:pPr marL="285750" indent="-285750">
              <a:buFont typeface="Arial" panose="020B0604020202020204" pitchFamily="34" charset="0"/>
              <a:buChar char="•"/>
            </a:pPr>
            <a:r>
              <a:rPr lang="en-US" dirty="0"/>
              <a:t>Mental health screenings for comorbid conditions</a:t>
            </a:r>
          </a:p>
          <a:p>
            <a:endParaRPr lang="en-US" dirty="0"/>
          </a:p>
          <a:p>
            <a:r>
              <a:rPr lang="en-US" dirty="0"/>
              <a:t>Diagnosis</a:t>
            </a:r>
          </a:p>
          <a:p>
            <a:pPr marL="285750" indent="-285750">
              <a:buFont typeface="Arial" panose="020B0604020202020204" pitchFamily="34" charset="0"/>
              <a:buChar char="•"/>
            </a:pPr>
            <a:r>
              <a:rPr lang="en-US" dirty="0"/>
              <a:t>Physician/APP evaluation confirming impairment in 2 or more settings (affects the individuals life globally – not just at school).</a:t>
            </a:r>
          </a:p>
          <a:p>
            <a:pPr marL="285750" indent="-285750">
              <a:buFont typeface="Arial" panose="020B0604020202020204" pitchFamily="34" charset="0"/>
              <a:buChar char="•"/>
            </a:pPr>
            <a:r>
              <a:rPr lang="en-US" dirty="0"/>
              <a:t>Assessment of core symptoms using a diagnostic tool based on </a:t>
            </a:r>
            <a:r>
              <a:rPr lang="en-US" dirty="0" smtClean="0"/>
              <a:t>DSM-4/5</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
        <p:nvSpPr>
          <p:cNvPr id="4" name="TextBox 3"/>
          <p:cNvSpPr txBox="1"/>
          <p:nvPr/>
        </p:nvSpPr>
        <p:spPr>
          <a:xfrm>
            <a:off x="1029108" y="5914402"/>
            <a:ext cx="8677606" cy="400110"/>
          </a:xfrm>
          <a:prstGeom prst="rect">
            <a:avLst/>
          </a:prstGeom>
          <a:noFill/>
        </p:spPr>
        <p:txBody>
          <a:bodyPr wrap="square" rtlCol="0">
            <a:spAutoFit/>
          </a:bodyPr>
          <a:lstStyle/>
          <a:p>
            <a:r>
              <a:rPr lang="en-US" sz="1000" dirty="0" err="1" smtClean="0">
                <a:latin typeface="Calibri" panose="020F0502020204030204" pitchFamily="34" charset="0"/>
                <a:cs typeface="Calibri" panose="020F0502020204030204" pitchFamily="34" charset="0"/>
              </a:rPr>
              <a:t>Gaba</a:t>
            </a:r>
            <a:r>
              <a:rPr lang="en-US" sz="1000" dirty="0">
                <a:latin typeface="Calibri" panose="020F0502020204030204" pitchFamily="34" charset="0"/>
                <a:cs typeface="Calibri" panose="020F0502020204030204" pitchFamily="34" charset="0"/>
              </a:rPr>
              <a:t>, P, </a:t>
            </a:r>
            <a:r>
              <a:rPr lang="en-US" sz="1000" dirty="0" err="1">
                <a:latin typeface="Calibri" panose="020F0502020204030204" pitchFamily="34" charset="0"/>
                <a:cs typeface="Calibri" panose="020F0502020204030204" pitchFamily="34" charset="0"/>
              </a:rPr>
              <a:t>Giordanengo</a:t>
            </a:r>
            <a:r>
              <a:rPr lang="en-US" sz="1000" dirty="0">
                <a:latin typeface="Calibri" panose="020F0502020204030204" pitchFamily="34" charset="0"/>
                <a:cs typeface="Calibri" panose="020F0502020204030204" pitchFamily="34" charset="0"/>
              </a:rPr>
              <a:t>, M, Attention-Deficit/Hyperactivity Disorder: Screening and Evaluation. American Family Physician, 2019-06-01, Volume 99, Issue 11, Pages 712-712, </a:t>
            </a:r>
          </a:p>
        </p:txBody>
      </p:sp>
    </p:spTree>
    <p:extLst>
      <p:ext uri="{BB962C8B-B14F-4D97-AF65-F5344CB8AC3E}">
        <p14:creationId xmlns:p14="http://schemas.microsoft.com/office/powerpoint/2010/main" val="151303687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07177" y="579812"/>
            <a:ext cx="8386354"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DSM-5</a:t>
            </a:r>
          </a:p>
        </p:txBody>
      </p:sp>
      <p:sp>
        <p:nvSpPr>
          <p:cNvPr id="2" name="TextBox 1"/>
          <p:cNvSpPr txBox="1"/>
          <p:nvPr/>
        </p:nvSpPr>
        <p:spPr>
          <a:xfrm>
            <a:off x="2248829" y="1661533"/>
            <a:ext cx="7861610" cy="4955203"/>
          </a:xfrm>
          <a:prstGeom prst="rect">
            <a:avLst/>
          </a:prstGeom>
          <a:noFill/>
        </p:spPr>
        <p:txBody>
          <a:bodyPr wrap="square" rtlCol="0">
            <a:spAutoFit/>
          </a:bodyPr>
          <a:lstStyle/>
          <a:p>
            <a:r>
              <a:rPr lang="en-US" b="1" dirty="0"/>
              <a:t>“ Inattention: Six or more symptoms of inattention for children up to age 16 years, or five or more for adolescents age 17 years and older and adults; symptoms of inattention have been present for at least 6 months, and they are inappropriate for developmental level”</a:t>
            </a:r>
          </a:p>
          <a:p>
            <a:endParaRPr lang="en-US" b="1" dirty="0"/>
          </a:p>
          <a:p>
            <a:r>
              <a:rPr lang="en-US" b="1" dirty="0"/>
              <a:t>“Hyperactivity and Impulsivity: Six or more symptoms of hyperactivity-impulsivity for children up to age 16 years, or five or more for adolescents age 17 years and older and adults; symptoms of hyperactivity-impulsivity have been present for at least 6 months to an extent that is disruptive and inappropriate for the person’s developmental level”</a:t>
            </a:r>
          </a:p>
          <a:p>
            <a:endParaRPr lang="en-US" b="1" dirty="0"/>
          </a:p>
          <a:p>
            <a:r>
              <a:rPr lang="en-US" dirty="0"/>
              <a:t>In addition: symptoms before age of 12 years, symptoms present in 2 or more settings, interferes with daily function and not explained by another disorder</a:t>
            </a:r>
            <a:r>
              <a:rPr lang="en-US" dirty="0" smtClean="0"/>
              <a:t>.</a:t>
            </a:r>
          </a:p>
          <a:p>
            <a:endParaRPr lang="en-US" b="1" dirty="0"/>
          </a:p>
          <a:p>
            <a:r>
              <a:rPr lang="en-US" sz="1000" b="1" dirty="0">
                <a:latin typeface="Calibri" panose="020F0502020204030204" pitchFamily="34" charset="0"/>
                <a:cs typeface="Calibri" panose="020F0502020204030204" pitchFamily="34" charset="0"/>
              </a:rPr>
              <a:t>https://www.cdc.gov/ncbddd/adhd/diagnosis.html</a:t>
            </a:r>
          </a:p>
          <a:p>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142204215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07177" y="579812"/>
            <a:ext cx="8386354" cy="1200329"/>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Challenges to Diagnosis and Treatment of ADHD in Adolescence</a:t>
            </a:r>
          </a:p>
        </p:txBody>
      </p:sp>
      <p:sp>
        <p:nvSpPr>
          <p:cNvPr id="2" name="TextBox 1"/>
          <p:cNvSpPr txBox="1"/>
          <p:nvPr/>
        </p:nvSpPr>
        <p:spPr>
          <a:xfrm>
            <a:off x="2275486" y="2062976"/>
            <a:ext cx="7649736" cy="3785652"/>
          </a:xfrm>
          <a:prstGeom prst="rect">
            <a:avLst/>
          </a:prstGeom>
          <a:noFill/>
        </p:spPr>
        <p:txBody>
          <a:bodyPr wrap="square" rtlCol="0">
            <a:spAutoFit/>
          </a:bodyPr>
          <a:lstStyle/>
          <a:p>
            <a:pPr marL="285750" indent="-285750">
              <a:buFont typeface="Arial" panose="020B0604020202020204" pitchFamily="34" charset="0"/>
              <a:buChar char="•"/>
            </a:pPr>
            <a:r>
              <a:rPr lang="en-US" sz="2400" dirty="0"/>
              <a:t>Less opportunity for parents to observe behaviors</a:t>
            </a:r>
          </a:p>
          <a:p>
            <a:pPr marL="285750" indent="-285750">
              <a:buFont typeface="Arial" panose="020B0604020202020204" pitchFamily="34" charset="0"/>
              <a:buChar char="•"/>
            </a:pPr>
            <a:r>
              <a:rPr lang="en-US" sz="2400" dirty="0"/>
              <a:t>Multiple teachers</a:t>
            </a:r>
          </a:p>
          <a:p>
            <a:pPr marL="285750" indent="-285750">
              <a:buFont typeface="Arial" panose="020B0604020202020204" pitchFamily="34" charset="0"/>
              <a:buChar char="•"/>
            </a:pPr>
            <a:r>
              <a:rPr lang="en-US" sz="2400" dirty="0"/>
              <a:t>Less likely to exhibit hyperactive </a:t>
            </a:r>
            <a:r>
              <a:rPr lang="en-US" sz="2400" dirty="0" smtClean="0"/>
              <a:t>behavior (especially girls)</a:t>
            </a:r>
            <a:endParaRPr lang="en-US" sz="2400" dirty="0"/>
          </a:p>
          <a:p>
            <a:pPr marL="285750" indent="-285750">
              <a:buFont typeface="Arial" panose="020B0604020202020204" pitchFamily="34" charset="0"/>
              <a:buChar char="•"/>
            </a:pPr>
            <a:r>
              <a:rPr lang="en-US" sz="2400" dirty="0"/>
              <a:t>Adolescents down-play their own behaviors</a:t>
            </a:r>
          </a:p>
          <a:p>
            <a:pPr marL="285750" indent="-285750">
              <a:buFont typeface="Arial" panose="020B0604020202020204" pitchFamily="34" charset="0"/>
              <a:buChar char="•"/>
            </a:pPr>
            <a:r>
              <a:rPr lang="en-US" sz="2400" dirty="0"/>
              <a:t>Adolescent participation in evaluation </a:t>
            </a:r>
          </a:p>
          <a:p>
            <a:pPr marL="285750" indent="-285750">
              <a:buFont typeface="Arial" panose="020B0604020202020204" pitchFamily="34" charset="0"/>
              <a:buChar char="•"/>
            </a:pPr>
            <a:r>
              <a:rPr lang="en-US" sz="2400" dirty="0"/>
              <a:t>Symptoms present before the age of 12 (DMS-5) </a:t>
            </a:r>
          </a:p>
          <a:p>
            <a:pPr marL="285750" indent="-285750">
              <a:buFont typeface="Arial" panose="020B0604020202020204" pitchFamily="34" charset="0"/>
              <a:buChar char="•"/>
            </a:pPr>
            <a:r>
              <a:rPr lang="en-US" sz="2400" dirty="0"/>
              <a:t>Comorbid conditions</a:t>
            </a:r>
          </a:p>
          <a:p>
            <a:pPr marL="285750" indent="-285750">
              <a:buFont typeface="Arial" panose="020B0604020202020204" pitchFamily="34" charset="0"/>
              <a:buChar char="•"/>
            </a:pPr>
            <a:r>
              <a:rPr lang="en-US" sz="2400" dirty="0"/>
              <a:t>Social </a:t>
            </a:r>
            <a:r>
              <a:rPr lang="en-US" sz="2400" dirty="0" smtClean="0"/>
              <a:t>Determinants </a:t>
            </a:r>
            <a:r>
              <a:rPr lang="en-US" sz="2400" dirty="0"/>
              <a:t>of Health</a:t>
            </a:r>
          </a:p>
          <a:p>
            <a:pPr marL="285750" indent="-285750">
              <a:buFont typeface="Arial" panose="020B0604020202020204" pitchFamily="34" charset="0"/>
              <a:buChar char="•"/>
            </a:pPr>
            <a:r>
              <a:rPr lang="en-US" sz="2400" dirty="0"/>
              <a:t>Transitioning to college, living independently</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
        <p:nvSpPr>
          <p:cNvPr id="4" name="TextBox 3"/>
          <p:cNvSpPr txBox="1"/>
          <p:nvPr/>
        </p:nvSpPr>
        <p:spPr>
          <a:xfrm>
            <a:off x="1005739" y="5848628"/>
            <a:ext cx="8427628" cy="861774"/>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Mark L. </a:t>
            </a:r>
            <a:r>
              <a:rPr lang="en-US" sz="1000" dirty="0" err="1">
                <a:latin typeface="Calibri" panose="020F0502020204030204" pitchFamily="34" charset="0"/>
                <a:cs typeface="Calibri" panose="020F0502020204030204" pitchFamily="34" charset="0"/>
              </a:rPr>
              <a:t>Wolraich</a:t>
            </a:r>
            <a:r>
              <a:rPr lang="en-US" sz="1000" dirty="0">
                <a:latin typeface="Calibri" panose="020F0502020204030204" pitchFamily="34" charset="0"/>
                <a:cs typeface="Calibri" panose="020F0502020204030204" pitchFamily="34" charset="0"/>
              </a:rPr>
              <a:t>, Joseph F. Hagan, Carla Allan, Eugenia Chan, Dale Davison, Marian Earls, Steven W. Evans, Susan K. </a:t>
            </a:r>
            <a:r>
              <a:rPr lang="en-US" sz="1000" dirty="0" err="1">
                <a:latin typeface="Calibri" panose="020F0502020204030204" pitchFamily="34" charset="0"/>
                <a:cs typeface="Calibri" panose="020F0502020204030204" pitchFamily="34" charset="0"/>
              </a:rPr>
              <a:t>Flinn</a:t>
            </a:r>
            <a:r>
              <a:rPr lang="en-US" sz="1000" dirty="0">
                <a:latin typeface="Calibri" panose="020F0502020204030204" pitchFamily="34" charset="0"/>
                <a:cs typeface="Calibri" panose="020F0502020204030204" pitchFamily="34" charset="0"/>
              </a:rPr>
              <a:t>, Tanya Froehlich, Jennifer Frost, Joseph R. Holbrook, </a:t>
            </a:r>
            <a:r>
              <a:rPr lang="en-US" sz="1000" dirty="0" err="1">
                <a:latin typeface="Calibri" panose="020F0502020204030204" pitchFamily="34" charset="0"/>
                <a:cs typeface="Calibri" panose="020F0502020204030204" pitchFamily="34" charset="0"/>
              </a:rPr>
              <a:t>Christoph</a:t>
            </a:r>
            <a:r>
              <a:rPr lang="en-US" sz="1000" dirty="0">
                <a:latin typeface="Calibri" panose="020F0502020204030204" pitchFamily="34" charset="0"/>
                <a:cs typeface="Calibri" panose="020F0502020204030204" pitchFamily="34" charset="0"/>
              </a:rPr>
              <a:t> Ulrich Lehmann, Herschel Robert </a:t>
            </a:r>
            <a:r>
              <a:rPr lang="en-US" sz="1000" dirty="0" err="1">
                <a:latin typeface="Calibri" panose="020F0502020204030204" pitchFamily="34" charset="0"/>
                <a:cs typeface="Calibri" panose="020F0502020204030204" pitchFamily="34" charset="0"/>
              </a:rPr>
              <a:t>Lessin</a:t>
            </a:r>
            <a:r>
              <a:rPr lang="en-US" sz="1000" dirty="0">
                <a:latin typeface="Calibri" panose="020F0502020204030204" pitchFamily="34" charset="0"/>
                <a:cs typeface="Calibri" panose="020F0502020204030204" pitchFamily="34" charset="0"/>
              </a:rPr>
              <a:t>, </a:t>
            </a:r>
            <a:r>
              <a:rPr lang="en-US" sz="1000" dirty="0" err="1">
                <a:latin typeface="Calibri" panose="020F0502020204030204" pitchFamily="34" charset="0"/>
                <a:cs typeface="Calibri" panose="020F0502020204030204" pitchFamily="34" charset="0"/>
              </a:rPr>
              <a:t>Kymika</a:t>
            </a:r>
            <a:r>
              <a:rPr lang="en-US" sz="1000" dirty="0">
                <a:latin typeface="Calibri" panose="020F0502020204030204" pitchFamily="34" charset="0"/>
                <a:cs typeface="Calibri" panose="020F0502020204030204" pitchFamily="34" charset="0"/>
              </a:rPr>
              <a:t> </a:t>
            </a:r>
            <a:r>
              <a:rPr lang="en-US" sz="1000" dirty="0" err="1">
                <a:latin typeface="Calibri" panose="020F0502020204030204" pitchFamily="34" charset="0"/>
                <a:cs typeface="Calibri" panose="020F0502020204030204" pitchFamily="34" charset="0"/>
              </a:rPr>
              <a:t>Okechukwu</a:t>
            </a:r>
            <a:r>
              <a:rPr lang="en-US" sz="1000" dirty="0">
                <a:latin typeface="Calibri" panose="020F0502020204030204" pitchFamily="34" charset="0"/>
                <a:cs typeface="Calibri" panose="020F0502020204030204" pitchFamily="34" charset="0"/>
              </a:rPr>
              <a:t>, Karen L. Pierce, Jonathan D. Winner, William </a:t>
            </a:r>
            <a:r>
              <a:rPr lang="en-US" sz="1000" dirty="0" err="1">
                <a:latin typeface="Calibri" panose="020F0502020204030204" pitchFamily="34" charset="0"/>
                <a:cs typeface="Calibri" panose="020F0502020204030204" pitchFamily="34" charset="0"/>
              </a:rPr>
              <a:t>Zurhellen</a:t>
            </a:r>
            <a:r>
              <a:rPr lang="en-US" sz="1000" dirty="0">
                <a:latin typeface="Calibri" panose="020F0502020204030204" pitchFamily="34" charset="0"/>
                <a:cs typeface="Calibri" panose="020F0502020204030204" pitchFamily="34" charset="0"/>
              </a:rPr>
              <a:t>, SUBCOMMITTEE ON CHILDREN AND ADOLESCENTS WITH ATTENTION-DEFICIT/HYPERACTIVE DISORDER; Clinical Practice Guideline for the Diagnosis, Evaluation, and Treatment of Attention-Deficit/Hyperactivity Disorder in Children and Adolescents. </a:t>
            </a:r>
            <a:r>
              <a:rPr lang="en-US" sz="1000" i="1" dirty="0">
                <a:latin typeface="Calibri" panose="020F0502020204030204" pitchFamily="34" charset="0"/>
                <a:cs typeface="Calibri" panose="020F0502020204030204" pitchFamily="34" charset="0"/>
              </a:rPr>
              <a:t>Pediatrics</a:t>
            </a:r>
            <a:r>
              <a:rPr lang="en-US" sz="1000" dirty="0">
                <a:latin typeface="Calibri" panose="020F0502020204030204" pitchFamily="34" charset="0"/>
                <a:cs typeface="Calibri" panose="020F0502020204030204" pitchFamily="34" charset="0"/>
              </a:rPr>
              <a:t> October 2019; 144 (4): e20192528. 10.1542/peds.2019-2528</a:t>
            </a:r>
          </a:p>
        </p:txBody>
      </p:sp>
    </p:spTree>
    <p:extLst>
      <p:ext uri="{BB962C8B-B14F-4D97-AF65-F5344CB8AC3E}">
        <p14:creationId xmlns:p14="http://schemas.microsoft.com/office/powerpoint/2010/main" val="323638561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07177" y="579812"/>
            <a:ext cx="8386354"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ADHD Treatment</a:t>
            </a:r>
          </a:p>
        </p:txBody>
      </p:sp>
      <p:sp>
        <p:nvSpPr>
          <p:cNvPr id="2" name="TextBox 1"/>
          <p:cNvSpPr txBox="1"/>
          <p:nvPr/>
        </p:nvSpPr>
        <p:spPr>
          <a:xfrm>
            <a:off x="2204225" y="1527716"/>
            <a:ext cx="7482468" cy="5355312"/>
          </a:xfrm>
          <a:prstGeom prst="rect">
            <a:avLst/>
          </a:prstGeom>
          <a:noFill/>
        </p:spPr>
        <p:txBody>
          <a:bodyPr wrap="square" rtlCol="0">
            <a:spAutoFit/>
          </a:bodyPr>
          <a:lstStyle/>
          <a:p>
            <a:r>
              <a:rPr lang="en-US" b="1" dirty="0"/>
              <a:t>Behavioral Interventions</a:t>
            </a:r>
          </a:p>
          <a:p>
            <a:r>
              <a:rPr lang="en-US" dirty="0"/>
              <a:t>	Parent Behavior-Management Training (PBMT)</a:t>
            </a:r>
          </a:p>
          <a:p>
            <a:r>
              <a:rPr lang="en-US" dirty="0"/>
              <a:t>	School Behavior-Management Programs</a:t>
            </a:r>
          </a:p>
          <a:p>
            <a:r>
              <a:rPr lang="en-US" dirty="0"/>
              <a:t>	Cognitive Behavioral Therapy</a:t>
            </a:r>
          </a:p>
          <a:p>
            <a:r>
              <a:rPr lang="en-US" dirty="0"/>
              <a:t>	ADHD Life Coach</a:t>
            </a:r>
          </a:p>
          <a:p>
            <a:endParaRPr lang="en-US" dirty="0"/>
          </a:p>
          <a:p>
            <a:r>
              <a:rPr lang="en-US" b="1" dirty="0"/>
              <a:t>Medication Interventions</a:t>
            </a:r>
          </a:p>
          <a:p>
            <a:pPr marL="285750" indent="-285750">
              <a:buFont typeface="Arial" panose="020B0604020202020204" pitchFamily="34" charset="0"/>
              <a:buChar char="•"/>
            </a:pPr>
            <a:r>
              <a:rPr lang="en-US" dirty="0"/>
              <a:t>Stimulants </a:t>
            </a:r>
          </a:p>
          <a:p>
            <a:pPr algn="l"/>
            <a:r>
              <a:rPr lang="en-US" dirty="0"/>
              <a:t>	Methylphenidate, Amphetamine</a:t>
            </a:r>
          </a:p>
          <a:p>
            <a:pPr lvl="3" algn="l"/>
            <a:r>
              <a:rPr lang="en-US" dirty="0"/>
              <a:t>	(first used in 1937, by 1999 over 300 rigorous studies 	demonstrated benefit)</a:t>
            </a:r>
          </a:p>
          <a:p>
            <a:pPr lvl="3"/>
            <a:endParaRPr lang="en-US" dirty="0"/>
          </a:p>
          <a:p>
            <a:pPr marL="285750" indent="-285750">
              <a:buFont typeface="Arial" panose="020B0604020202020204" pitchFamily="34" charset="0"/>
              <a:buChar char="•"/>
            </a:pPr>
            <a:r>
              <a:rPr lang="en-US" dirty="0"/>
              <a:t>Norepinephrine Reuptake Inhibitors</a:t>
            </a:r>
          </a:p>
          <a:p>
            <a:r>
              <a:rPr lang="en-US" dirty="0"/>
              <a:t>	</a:t>
            </a:r>
            <a:r>
              <a:rPr lang="en-US" dirty="0" err="1"/>
              <a:t>Atomoxetine</a:t>
            </a:r>
            <a:r>
              <a:rPr lang="en-US" dirty="0"/>
              <a:t>, </a:t>
            </a:r>
            <a:r>
              <a:rPr lang="en-US" dirty="0" err="1"/>
              <a:t>Viloxazine</a:t>
            </a:r>
            <a:r>
              <a:rPr lang="en-US" dirty="0"/>
              <a:t> </a:t>
            </a:r>
          </a:p>
          <a:p>
            <a:pPr marL="285750" indent="-285750">
              <a:buFont typeface="Arial" panose="020B0604020202020204" pitchFamily="34" charset="0"/>
              <a:buChar char="•"/>
            </a:pPr>
            <a:r>
              <a:rPr lang="en-US" dirty="0"/>
              <a:t>Alpha Agonist</a:t>
            </a:r>
          </a:p>
          <a:p>
            <a:r>
              <a:rPr lang="en-US" dirty="0"/>
              <a:t>	Clonidine (extended release), </a:t>
            </a:r>
            <a:r>
              <a:rPr lang="en-US" dirty="0" err="1"/>
              <a:t>Guanfacine</a:t>
            </a:r>
            <a:r>
              <a:rPr lang="en-US" dirty="0"/>
              <a:t> HCL</a:t>
            </a:r>
          </a:p>
          <a:p>
            <a:endParaRPr lang="en-US" dirty="0"/>
          </a:p>
          <a:p>
            <a:endParaRPr lang="en-US" dirty="0"/>
          </a:p>
          <a:p>
            <a:r>
              <a:rPr lang="en-US" dirty="0"/>
              <a:t>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
        <p:nvSpPr>
          <p:cNvPr id="4" name="TextBox 3"/>
          <p:cNvSpPr txBox="1"/>
          <p:nvPr/>
        </p:nvSpPr>
        <p:spPr>
          <a:xfrm>
            <a:off x="1123788" y="6114457"/>
            <a:ext cx="8003031" cy="400110"/>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Mark L. </a:t>
            </a:r>
            <a:r>
              <a:rPr lang="en-US" sz="1000" dirty="0" err="1">
                <a:latin typeface="Calibri" panose="020F0502020204030204" pitchFamily="34" charset="0"/>
                <a:cs typeface="Calibri" panose="020F0502020204030204" pitchFamily="34" charset="0"/>
              </a:rPr>
              <a:t>Wolraich</a:t>
            </a:r>
            <a:r>
              <a:rPr lang="en-US" sz="1000" dirty="0">
                <a:latin typeface="Calibri" panose="020F0502020204030204" pitchFamily="34" charset="0"/>
                <a:cs typeface="Calibri" panose="020F0502020204030204" pitchFamily="34" charset="0"/>
              </a:rPr>
              <a:t>, Eugenia Chan, Tanya Froehlich, Rachel L. Lynch, Ami </a:t>
            </a:r>
            <a:r>
              <a:rPr lang="en-US" sz="1000" dirty="0" err="1">
                <a:latin typeface="Calibri" panose="020F0502020204030204" pitchFamily="34" charset="0"/>
                <a:cs typeface="Calibri" panose="020F0502020204030204" pitchFamily="34" charset="0"/>
              </a:rPr>
              <a:t>Bax</a:t>
            </a:r>
            <a:r>
              <a:rPr lang="en-US" sz="1000" dirty="0">
                <a:latin typeface="Calibri" panose="020F0502020204030204" pitchFamily="34" charset="0"/>
                <a:cs typeface="Calibri" panose="020F0502020204030204" pitchFamily="34" charset="0"/>
              </a:rPr>
              <a:t>, Susan T. </a:t>
            </a:r>
            <a:r>
              <a:rPr lang="en-US" sz="1000" dirty="0" err="1">
                <a:latin typeface="Calibri" panose="020F0502020204030204" pitchFamily="34" charset="0"/>
                <a:cs typeface="Calibri" panose="020F0502020204030204" pitchFamily="34" charset="0"/>
              </a:rPr>
              <a:t>Redwine</a:t>
            </a:r>
            <a:r>
              <a:rPr lang="en-US" sz="1000" dirty="0">
                <a:latin typeface="Calibri" panose="020F0502020204030204" pitchFamily="34" charset="0"/>
                <a:cs typeface="Calibri" panose="020F0502020204030204" pitchFamily="34" charset="0"/>
              </a:rPr>
              <a:t>, </a:t>
            </a:r>
            <a:r>
              <a:rPr lang="en-US" sz="1000" dirty="0" err="1">
                <a:latin typeface="Calibri" panose="020F0502020204030204" pitchFamily="34" charset="0"/>
                <a:cs typeface="Calibri" panose="020F0502020204030204" pitchFamily="34" charset="0"/>
              </a:rPr>
              <a:t>Demvihin</a:t>
            </a:r>
            <a:r>
              <a:rPr lang="en-US" sz="1000" dirty="0">
                <a:latin typeface="Calibri" panose="020F0502020204030204" pitchFamily="34" charset="0"/>
                <a:cs typeface="Calibri" panose="020F0502020204030204" pitchFamily="34" charset="0"/>
              </a:rPr>
              <a:t> </a:t>
            </a:r>
            <a:r>
              <a:rPr lang="en-US" sz="1000" dirty="0" err="1">
                <a:latin typeface="Calibri" panose="020F0502020204030204" pitchFamily="34" charset="0"/>
                <a:cs typeface="Calibri" panose="020F0502020204030204" pitchFamily="34" charset="0"/>
              </a:rPr>
              <a:t>Ihyembe</a:t>
            </a:r>
            <a:r>
              <a:rPr lang="en-US" sz="1000" dirty="0">
                <a:latin typeface="Calibri" panose="020F0502020204030204" pitchFamily="34" charset="0"/>
                <a:cs typeface="Calibri" panose="020F0502020204030204" pitchFamily="34" charset="0"/>
              </a:rPr>
              <a:t>, Joseph F. Hagan; ADHD Diagnosis and Treatment Guidelines: A Historical Perspective. </a:t>
            </a:r>
            <a:r>
              <a:rPr lang="en-US" sz="1000" i="1" dirty="0">
                <a:latin typeface="Calibri" panose="020F0502020204030204" pitchFamily="34" charset="0"/>
                <a:cs typeface="Calibri" panose="020F0502020204030204" pitchFamily="34" charset="0"/>
              </a:rPr>
              <a:t>Pediatrics</a:t>
            </a:r>
            <a:r>
              <a:rPr lang="en-US" sz="1000" dirty="0">
                <a:latin typeface="Calibri" panose="020F0502020204030204" pitchFamily="34" charset="0"/>
                <a:cs typeface="Calibri" panose="020F0502020204030204" pitchFamily="34" charset="0"/>
              </a:rPr>
              <a:t> October 2019; 144 (4): e20191682. </a:t>
            </a:r>
            <a:r>
              <a:rPr lang="en-US" sz="1000" dirty="0" smtClean="0">
                <a:latin typeface="Calibri" panose="020F0502020204030204" pitchFamily="34" charset="0"/>
                <a:cs typeface="Calibri" panose="020F0502020204030204" pitchFamily="34" charset="0"/>
              </a:rPr>
              <a:t>10.1542/peds.2019-1682</a:t>
            </a:r>
          </a:p>
        </p:txBody>
      </p:sp>
    </p:spTree>
    <p:extLst>
      <p:ext uri="{BB962C8B-B14F-4D97-AF65-F5344CB8AC3E}">
        <p14:creationId xmlns:p14="http://schemas.microsoft.com/office/powerpoint/2010/main" val="105101824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91787" y="1706137"/>
            <a:ext cx="7058722" cy="3416320"/>
          </a:xfrm>
          <a:prstGeom prst="rect">
            <a:avLst/>
          </a:prstGeom>
          <a:noFill/>
        </p:spPr>
        <p:txBody>
          <a:bodyPr wrap="square" rtlCol="0">
            <a:spAutoFit/>
          </a:bodyPr>
          <a:lstStyle/>
          <a:p>
            <a:r>
              <a:rPr lang="en-US" sz="2800" b="1" dirty="0"/>
              <a:t>Continuity of Care</a:t>
            </a:r>
          </a:p>
          <a:p>
            <a:r>
              <a:rPr lang="en-US" sz="2800" b="1" dirty="0"/>
              <a:t>Transition to Adulthood</a:t>
            </a:r>
          </a:p>
          <a:p>
            <a:endParaRPr lang="en-US" sz="2000" b="1" dirty="0"/>
          </a:p>
          <a:p>
            <a:endParaRPr lang="en-US" sz="2000" b="1" dirty="0"/>
          </a:p>
          <a:p>
            <a:r>
              <a:rPr lang="en-US" sz="2000" b="1" dirty="0"/>
              <a:t>KAS 4</a:t>
            </a:r>
            <a:r>
              <a:rPr lang="en-US" sz="2000" dirty="0"/>
              <a:t>: “ADHD is a </a:t>
            </a:r>
            <a:r>
              <a:rPr lang="en-US" sz="2000" b="1" i="1" dirty="0"/>
              <a:t>chronic condition*</a:t>
            </a:r>
            <a:r>
              <a:rPr lang="en-US" sz="2000" dirty="0"/>
              <a:t>; therefore, the PCC should manage children and adolescents with ADHD in the same manner that they would children and youth with special health care needs, following the principles of the chronic care model and the medical home.” Grade B Recommendation</a:t>
            </a:r>
          </a:p>
          <a:p>
            <a:endParaRPr lang="en-US" sz="2000" dirty="0"/>
          </a:p>
        </p:txBody>
      </p:sp>
      <p:sp>
        <p:nvSpPr>
          <p:cNvPr id="5" name="TextBox 4"/>
          <p:cNvSpPr txBox="1"/>
          <p:nvPr/>
        </p:nvSpPr>
        <p:spPr>
          <a:xfrm>
            <a:off x="2491787" y="5122457"/>
            <a:ext cx="5263376" cy="338554"/>
          </a:xfrm>
          <a:prstGeom prst="rect">
            <a:avLst/>
          </a:prstGeom>
          <a:noFill/>
        </p:spPr>
        <p:txBody>
          <a:bodyPr wrap="square" rtlCol="0">
            <a:spAutoFit/>
          </a:bodyPr>
          <a:lstStyle/>
          <a:p>
            <a:r>
              <a:rPr lang="en-US" sz="1600" dirty="0">
                <a:latin typeface="+mj-lt"/>
              </a:rPr>
              <a:t>*Emphasis mine</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
        <p:nvSpPr>
          <p:cNvPr id="3" name="TextBox 2"/>
          <p:cNvSpPr txBox="1"/>
          <p:nvPr/>
        </p:nvSpPr>
        <p:spPr>
          <a:xfrm>
            <a:off x="1368063" y="5773002"/>
            <a:ext cx="8275898" cy="861774"/>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Mark L. </a:t>
            </a:r>
            <a:r>
              <a:rPr lang="en-US" sz="1000" dirty="0" err="1">
                <a:latin typeface="Calibri" panose="020F0502020204030204" pitchFamily="34" charset="0"/>
                <a:cs typeface="Calibri" panose="020F0502020204030204" pitchFamily="34" charset="0"/>
              </a:rPr>
              <a:t>Wolraich</a:t>
            </a:r>
            <a:r>
              <a:rPr lang="en-US" sz="1000" dirty="0">
                <a:latin typeface="Calibri" panose="020F0502020204030204" pitchFamily="34" charset="0"/>
                <a:cs typeface="Calibri" panose="020F0502020204030204" pitchFamily="34" charset="0"/>
              </a:rPr>
              <a:t>, Joseph F. Hagan, Carla Allan, Eugenia Chan, Dale Davison, Marian Earls, Steven W. Evans, Susan K. </a:t>
            </a:r>
            <a:r>
              <a:rPr lang="en-US" sz="1000" dirty="0" err="1">
                <a:latin typeface="Calibri" panose="020F0502020204030204" pitchFamily="34" charset="0"/>
                <a:cs typeface="Calibri" panose="020F0502020204030204" pitchFamily="34" charset="0"/>
              </a:rPr>
              <a:t>Flinn</a:t>
            </a:r>
            <a:r>
              <a:rPr lang="en-US" sz="1000" dirty="0">
                <a:latin typeface="Calibri" panose="020F0502020204030204" pitchFamily="34" charset="0"/>
                <a:cs typeface="Calibri" panose="020F0502020204030204" pitchFamily="34" charset="0"/>
              </a:rPr>
              <a:t>, Tanya Froehlich, Jennifer Frost, Joseph R. Holbrook, </a:t>
            </a:r>
            <a:r>
              <a:rPr lang="en-US" sz="1000" dirty="0" err="1">
                <a:latin typeface="Calibri" panose="020F0502020204030204" pitchFamily="34" charset="0"/>
                <a:cs typeface="Calibri" panose="020F0502020204030204" pitchFamily="34" charset="0"/>
              </a:rPr>
              <a:t>Christoph</a:t>
            </a:r>
            <a:r>
              <a:rPr lang="en-US" sz="1000" dirty="0">
                <a:latin typeface="Calibri" panose="020F0502020204030204" pitchFamily="34" charset="0"/>
                <a:cs typeface="Calibri" panose="020F0502020204030204" pitchFamily="34" charset="0"/>
              </a:rPr>
              <a:t> Ulrich Lehmann, Herschel Robert </a:t>
            </a:r>
            <a:r>
              <a:rPr lang="en-US" sz="1000" dirty="0" err="1">
                <a:latin typeface="Calibri" panose="020F0502020204030204" pitchFamily="34" charset="0"/>
                <a:cs typeface="Calibri" panose="020F0502020204030204" pitchFamily="34" charset="0"/>
              </a:rPr>
              <a:t>Lessin</a:t>
            </a:r>
            <a:r>
              <a:rPr lang="en-US" sz="1000" dirty="0">
                <a:latin typeface="Calibri" panose="020F0502020204030204" pitchFamily="34" charset="0"/>
                <a:cs typeface="Calibri" panose="020F0502020204030204" pitchFamily="34" charset="0"/>
              </a:rPr>
              <a:t>, </a:t>
            </a:r>
            <a:r>
              <a:rPr lang="en-US" sz="1000" dirty="0" err="1">
                <a:latin typeface="Calibri" panose="020F0502020204030204" pitchFamily="34" charset="0"/>
                <a:cs typeface="Calibri" panose="020F0502020204030204" pitchFamily="34" charset="0"/>
              </a:rPr>
              <a:t>Kymika</a:t>
            </a:r>
            <a:r>
              <a:rPr lang="en-US" sz="1000" dirty="0">
                <a:latin typeface="Calibri" panose="020F0502020204030204" pitchFamily="34" charset="0"/>
                <a:cs typeface="Calibri" panose="020F0502020204030204" pitchFamily="34" charset="0"/>
              </a:rPr>
              <a:t> </a:t>
            </a:r>
            <a:r>
              <a:rPr lang="en-US" sz="1000" dirty="0" err="1">
                <a:latin typeface="Calibri" panose="020F0502020204030204" pitchFamily="34" charset="0"/>
                <a:cs typeface="Calibri" panose="020F0502020204030204" pitchFamily="34" charset="0"/>
              </a:rPr>
              <a:t>Okechukwu</a:t>
            </a:r>
            <a:r>
              <a:rPr lang="en-US" sz="1000" dirty="0">
                <a:latin typeface="Calibri" panose="020F0502020204030204" pitchFamily="34" charset="0"/>
                <a:cs typeface="Calibri" panose="020F0502020204030204" pitchFamily="34" charset="0"/>
              </a:rPr>
              <a:t>, Karen L. Pierce, Jonathan D. Winner, William </a:t>
            </a:r>
            <a:r>
              <a:rPr lang="en-US" sz="1000" dirty="0" err="1">
                <a:latin typeface="Calibri" panose="020F0502020204030204" pitchFamily="34" charset="0"/>
                <a:cs typeface="Calibri" panose="020F0502020204030204" pitchFamily="34" charset="0"/>
              </a:rPr>
              <a:t>Zurhellen</a:t>
            </a:r>
            <a:r>
              <a:rPr lang="en-US" sz="1000" dirty="0">
                <a:latin typeface="Calibri" panose="020F0502020204030204" pitchFamily="34" charset="0"/>
                <a:cs typeface="Calibri" panose="020F0502020204030204" pitchFamily="34" charset="0"/>
              </a:rPr>
              <a:t>, SUBCOMMITTEE ON CHILDREN AND ADOLESCENTS WITH ATTENTION-DEFICIT/HYPERACTIVE DISORDER; Clinical Practice Guideline for the Diagnosis, Evaluation, and Treatment of Attention-Deficit/Hyperactivity Disorder in Children and Adolescents. </a:t>
            </a:r>
            <a:r>
              <a:rPr lang="en-US" sz="1000" i="1" dirty="0">
                <a:latin typeface="Calibri" panose="020F0502020204030204" pitchFamily="34" charset="0"/>
                <a:cs typeface="Calibri" panose="020F0502020204030204" pitchFamily="34" charset="0"/>
              </a:rPr>
              <a:t>Pediatrics</a:t>
            </a:r>
            <a:r>
              <a:rPr lang="en-US" sz="1000" dirty="0">
                <a:latin typeface="Calibri" panose="020F0502020204030204" pitchFamily="34" charset="0"/>
                <a:cs typeface="Calibri" panose="020F0502020204030204" pitchFamily="34" charset="0"/>
              </a:rPr>
              <a:t> October 2019; 144 (4): e20192528. 10.1542/peds.2019-2528</a:t>
            </a:r>
          </a:p>
        </p:txBody>
      </p:sp>
    </p:spTree>
    <p:extLst>
      <p:ext uri="{BB962C8B-B14F-4D97-AF65-F5344CB8AC3E}">
        <p14:creationId xmlns:p14="http://schemas.microsoft.com/office/powerpoint/2010/main" val="418080508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72670" y="277887"/>
            <a:ext cx="8386354" cy="523220"/>
          </a:xfrm>
          <a:prstGeom prst="rect">
            <a:avLst/>
          </a:prstGeom>
          <a:noFill/>
        </p:spPr>
        <p:txBody>
          <a:bodyPr wrap="square" rtlCol="0">
            <a:spAutoFit/>
          </a:bodyPr>
          <a:lstStyle/>
          <a:p>
            <a:pPr algn="ctr"/>
            <a:r>
              <a:rPr lang="en-US" sz="2800" b="1" dirty="0">
                <a:latin typeface="Arial" panose="020B0604020202020204" pitchFamily="34" charset="0"/>
                <a:cs typeface="Arial" panose="020B0604020202020204" pitchFamily="34" charset="0"/>
              </a:rPr>
              <a:t>Eating Disorders</a:t>
            </a:r>
          </a:p>
        </p:txBody>
      </p:sp>
      <p:graphicFrame>
        <p:nvGraphicFramePr>
          <p:cNvPr id="2" name="Table 1"/>
          <p:cNvGraphicFramePr>
            <a:graphicFrameLocks noGrp="1"/>
          </p:cNvGraphicFramePr>
          <p:nvPr>
            <p:extLst>
              <p:ext uri="{D42A27DB-BD31-4B8C-83A1-F6EECF244321}">
                <p14:modId xmlns:p14="http://schemas.microsoft.com/office/powerpoint/2010/main" val="715374046"/>
              </p:ext>
            </p:extLst>
          </p:nvPr>
        </p:nvGraphicFramePr>
        <p:xfrm>
          <a:off x="2714447" y="810158"/>
          <a:ext cx="6967308" cy="5592132"/>
        </p:xfrm>
        <a:graphic>
          <a:graphicData uri="http://schemas.openxmlformats.org/drawingml/2006/table">
            <a:tbl>
              <a:tblPr firstRow="1" bandRow="1">
                <a:tableStyleId>{5C22544A-7EE6-4342-B048-85BDC9FD1C3A}</a:tableStyleId>
              </a:tblPr>
              <a:tblGrid>
                <a:gridCol w="5397301"/>
                <a:gridCol w="1570007"/>
              </a:tblGrid>
              <a:tr h="386106">
                <a:tc>
                  <a:txBody>
                    <a:bodyPr/>
                    <a:lstStyle/>
                    <a:p>
                      <a:r>
                        <a:rPr lang="en-US" dirty="0" smtClean="0"/>
                        <a:t>DSM-5</a:t>
                      </a:r>
                      <a:endParaRPr lang="en-US" dirty="0"/>
                    </a:p>
                  </a:txBody>
                  <a:tcPr/>
                </a:tc>
                <a:tc>
                  <a:txBody>
                    <a:bodyPr/>
                    <a:lstStyle/>
                    <a:p>
                      <a:endParaRPr lang="en-US" dirty="0"/>
                    </a:p>
                  </a:txBody>
                  <a:tcPr/>
                </a:tc>
              </a:tr>
              <a:tr h="386106">
                <a:tc>
                  <a:txBody>
                    <a:bodyPr/>
                    <a:lstStyle/>
                    <a:p>
                      <a:r>
                        <a:rPr lang="en-US" dirty="0" smtClean="0"/>
                        <a:t>Pica</a:t>
                      </a:r>
                      <a:r>
                        <a:rPr lang="en-US" baseline="0" dirty="0" smtClean="0"/>
                        <a:t> (Adult/Child)</a:t>
                      </a:r>
                      <a:endParaRPr lang="en-US" dirty="0"/>
                    </a:p>
                  </a:txBody>
                  <a:tcPr/>
                </a:tc>
                <a:tc>
                  <a:txBody>
                    <a:bodyPr/>
                    <a:lstStyle/>
                    <a:p>
                      <a:r>
                        <a:rPr lang="en-US" dirty="0" smtClean="0"/>
                        <a:t>F98.3/F50.89</a:t>
                      </a:r>
                      <a:endParaRPr lang="en-US" dirty="0"/>
                    </a:p>
                  </a:txBody>
                  <a:tcPr/>
                </a:tc>
              </a:tr>
              <a:tr h="386106">
                <a:tc>
                  <a:txBody>
                    <a:bodyPr/>
                    <a:lstStyle/>
                    <a:p>
                      <a:r>
                        <a:rPr lang="en-US" dirty="0" smtClean="0"/>
                        <a:t>Rumination Disorder</a:t>
                      </a:r>
                      <a:endParaRPr lang="en-US" dirty="0"/>
                    </a:p>
                  </a:txBody>
                  <a:tcPr/>
                </a:tc>
                <a:tc>
                  <a:txBody>
                    <a:bodyPr/>
                    <a:lstStyle/>
                    <a:p>
                      <a:r>
                        <a:rPr lang="en-US" dirty="0" smtClean="0"/>
                        <a:t>F98.21</a:t>
                      </a:r>
                      <a:endParaRPr lang="en-US" dirty="0"/>
                    </a:p>
                  </a:txBody>
                  <a:tcPr/>
                </a:tc>
              </a:tr>
              <a:tr h="464173">
                <a:tc>
                  <a:txBody>
                    <a:bodyPr/>
                    <a:lstStyle/>
                    <a:p>
                      <a:r>
                        <a:rPr lang="en-US" dirty="0" smtClean="0"/>
                        <a:t>Avoidant/Restrictive</a:t>
                      </a:r>
                      <a:r>
                        <a:rPr lang="en-US" baseline="0" dirty="0" smtClean="0"/>
                        <a:t> Food Intake Disorder (ARFID)</a:t>
                      </a:r>
                      <a:endParaRPr lang="en-US" dirty="0"/>
                    </a:p>
                  </a:txBody>
                  <a:tcPr/>
                </a:tc>
                <a:tc>
                  <a:txBody>
                    <a:bodyPr/>
                    <a:lstStyle/>
                    <a:p>
                      <a:r>
                        <a:rPr lang="en-US" dirty="0" smtClean="0"/>
                        <a:t>F50.89</a:t>
                      </a:r>
                      <a:endParaRPr lang="en-US" dirty="0"/>
                    </a:p>
                  </a:txBody>
                  <a:tcPr/>
                </a:tc>
              </a:tr>
              <a:tr h="952043">
                <a:tc>
                  <a:txBody>
                    <a:bodyPr/>
                    <a:lstStyle/>
                    <a:p>
                      <a:r>
                        <a:rPr lang="en-US" dirty="0" smtClean="0"/>
                        <a:t>Anorexia</a:t>
                      </a:r>
                      <a:r>
                        <a:rPr lang="en-US" baseline="0" dirty="0" smtClean="0"/>
                        <a:t> Nervosa (AN)</a:t>
                      </a:r>
                    </a:p>
                    <a:p>
                      <a:pPr marL="285750" indent="-285750">
                        <a:buFont typeface="Arial" panose="020B0604020202020204" pitchFamily="34" charset="0"/>
                        <a:buChar char="•"/>
                      </a:pPr>
                      <a:r>
                        <a:rPr lang="en-US" dirty="0" smtClean="0"/>
                        <a:t>Restricting</a:t>
                      </a:r>
                      <a:r>
                        <a:rPr lang="en-US" baseline="0" dirty="0" smtClean="0"/>
                        <a:t> Type</a:t>
                      </a:r>
                    </a:p>
                    <a:p>
                      <a:pPr marL="285750" indent="-285750">
                        <a:buFont typeface="Arial" panose="020B0604020202020204" pitchFamily="34" charset="0"/>
                        <a:buChar char="•"/>
                      </a:pPr>
                      <a:r>
                        <a:rPr lang="en-US" baseline="0" dirty="0" smtClean="0"/>
                        <a:t>Binge-Eating/Purging Type</a:t>
                      </a:r>
                      <a:endParaRPr lang="en-US" dirty="0"/>
                    </a:p>
                  </a:txBody>
                  <a:tcPr/>
                </a:tc>
                <a:tc>
                  <a:txBody>
                    <a:bodyPr/>
                    <a:lstStyle/>
                    <a:p>
                      <a:r>
                        <a:rPr lang="en-US" dirty="0" smtClean="0"/>
                        <a:t>F50.01</a:t>
                      </a:r>
                    </a:p>
                    <a:p>
                      <a:r>
                        <a:rPr lang="en-US" dirty="0" smtClean="0"/>
                        <a:t>F50.02</a:t>
                      </a:r>
                      <a:endParaRPr lang="en-US" dirty="0"/>
                    </a:p>
                  </a:txBody>
                  <a:tcPr/>
                </a:tc>
              </a:tr>
              <a:tr h="386106">
                <a:tc>
                  <a:txBody>
                    <a:bodyPr/>
                    <a:lstStyle/>
                    <a:p>
                      <a:r>
                        <a:rPr lang="en-US" dirty="0" smtClean="0"/>
                        <a:t>Bulimia</a:t>
                      </a:r>
                      <a:r>
                        <a:rPr lang="en-US" baseline="0" dirty="0" smtClean="0"/>
                        <a:t> Nervosa (BN)</a:t>
                      </a:r>
                      <a:endParaRPr lang="en-US" dirty="0"/>
                    </a:p>
                  </a:txBody>
                  <a:tcPr/>
                </a:tc>
                <a:tc>
                  <a:txBody>
                    <a:bodyPr/>
                    <a:lstStyle/>
                    <a:p>
                      <a:r>
                        <a:rPr lang="en-US" dirty="0" smtClean="0"/>
                        <a:t>F50.2</a:t>
                      </a:r>
                      <a:endParaRPr lang="en-US" dirty="0"/>
                    </a:p>
                  </a:txBody>
                  <a:tcPr/>
                </a:tc>
              </a:tr>
              <a:tr h="386106">
                <a:tc>
                  <a:txBody>
                    <a:bodyPr/>
                    <a:lstStyle/>
                    <a:p>
                      <a:r>
                        <a:rPr lang="en-US" dirty="0" smtClean="0"/>
                        <a:t>Binge-Eating</a:t>
                      </a:r>
                      <a:r>
                        <a:rPr lang="en-US" baseline="0" dirty="0" smtClean="0"/>
                        <a:t> Disorder (BED)</a:t>
                      </a:r>
                      <a:endParaRPr lang="en-US" dirty="0"/>
                    </a:p>
                  </a:txBody>
                  <a:tcPr/>
                </a:tc>
                <a:tc>
                  <a:txBody>
                    <a:bodyPr/>
                    <a:lstStyle/>
                    <a:p>
                      <a:r>
                        <a:rPr lang="en-US" dirty="0" smtClean="0"/>
                        <a:t>F50.81</a:t>
                      </a:r>
                      <a:endParaRPr lang="en-US" dirty="0"/>
                    </a:p>
                  </a:txBody>
                  <a:tcPr/>
                </a:tc>
              </a:tr>
              <a:tr h="386106">
                <a:tc>
                  <a:txBody>
                    <a:bodyPr/>
                    <a:lstStyle/>
                    <a:p>
                      <a:r>
                        <a:rPr lang="en-US" dirty="0" smtClean="0"/>
                        <a:t>Other Specified</a:t>
                      </a:r>
                      <a:r>
                        <a:rPr lang="en-US" baseline="0" dirty="0" smtClean="0"/>
                        <a:t> Feeding or Eating Disorder (OSFED)</a:t>
                      </a:r>
                    </a:p>
                    <a:p>
                      <a:pPr marL="285750" indent="-285750">
                        <a:buFont typeface="Arial" panose="020B0604020202020204" pitchFamily="34" charset="0"/>
                        <a:buChar char="•"/>
                      </a:pPr>
                      <a:r>
                        <a:rPr lang="en-US" sz="1600" baseline="0" dirty="0" smtClean="0"/>
                        <a:t>Atypical Anorexia Nervosa</a:t>
                      </a:r>
                    </a:p>
                    <a:p>
                      <a:pPr marL="285750" indent="-285750">
                        <a:buFont typeface="Arial" panose="020B0604020202020204" pitchFamily="34" charset="0"/>
                        <a:buChar char="•"/>
                      </a:pPr>
                      <a:r>
                        <a:rPr lang="en-US" sz="1600" baseline="0" dirty="0" err="1" smtClean="0"/>
                        <a:t>Subthreshold</a:t>
                      </a:r>
                      <a:r>
                        <a:rPr lang="en-US" sz="1600" baseline="0" dirty="0" smtClean="0"/>
                        <a:t> Bulimia Nervosa</a:t>
                      </a:r>
                    </a:p>
                    <a:p>
                      <a:pPr marL="285750" indent="-285750">
                        <a:buFont typeface="Arial" panose="020B0604020202020204" pitchFamily="34" charset="0"/>
                        <a:buChar char="•"/>
                      </a:pPr>
                      <a:r>
                        <a:rPr lang="en-US" sz="1600" baseline="0" dirty="0" err="1" smtClean="0"/>
                        <a:t>Subthreshold</a:t>
                      </a:r>
                      <a:r>
                        <a:rPr lang="en-US" sz="1600" baseline="0" dirty="0" smtClean="0"/>
                        <a:t> Binge-Eating Disorder</a:t>
                      </a:r>
                    </a:p>
                    <a:p>
                      <a:pPr marL="285750" indent="-285750">
                        <a:buFont typeface="Arial" panose="020B0604020202020204" pitchFamily="34" charset="0"/>
                        <a:buChar char="•"/>
                      </a:pPr>
                      <a:r>
                        <a:rPr lang="en-US" sz="1600" baseline="0" dirty="0" smtClean="0"/>
                        <a:t>Purging Disorder</a:t>
                      </a:r>
                    </a:p>
                    <a:p>
                      <a:pPr marL="285750" indent="-285750">
                        <a:buFont typeface="Arial" panose="020B0604020202020204" pitchFamily="34" charset="0"/>
                        <a:buChar char="•"/>
                      </a:pPr>
                      <a:r>
                        <a:rPr lang="en-US" sz="1600" baseline="0" dirty="0" smtClean="0"/>
                        <a:t>Night Eating Syndrome</a:t>
                      </a:r>
                      <a:endParaRPr lang="en-US" sz="1600" dirty="0"/>
                    </a:p>
                  </a:txBody>
                  <a:tcPr/>
                </a:tc>
                <a:tc>
                  <a:txBody>
                    <a:bodyPr/>
                    <a:lstStyle/>
                    <a:p>
                      <a:r>
                        <a:rPr lang="en-US" sz="1800" dirty="0" smtClean="0"/>
                        <a:t>F50.89</a:t>
                      </a:r>
                    </a:p>
                    <a:p>
                      <a:r>
                        <a:rPr lang="en-US" sz="1600" dirty="0" smtClean="0"/>
                        <a:t>(lower frequency</a:t>
                      </a:r>
                      <a:r>
                        <a:rPr lang="en-US" sz="1600" baseline="0" dirty="0" smtClean="0"/>
                        <a:t> limited duration, etc..) </a:t>
                      </a:r>
                      <a:endParaRPr lang="en-US" sz="1600" dirty="0"/>
                    </a:p>
                  </a:txBody>
                  <a:tcPr/>
                </a:tc>
              </a:tr>
              <a:tr h="386106">
                <a:tc>
                  <a:txBody>
                    <a:bodyPr/>
                    <a:lstStyle/>
                    <a:p>
                      <a:r>
                        <a:rPr lang="en-US" dirty="0" smtClean="0"/>
                        <a:t>Unspecified Feeding</a:t>
                      </a:r>
                      <a:r>
                        <a:rPr lang="en-US" baseline="0" dirty="0" smtClean="0"/>
                        <a:t> or Eating Disorder</a:t>
                      </a:r>
                      <a:endParaRPr lang="en-US" dirty="0"/>
                    </a:p>
                  </a:txBody>
                  <a:tcPr/>
                </a:tc>
                <a:tc>
                  <a:txBody>
                    <a:bodyPr/>
                    <a:lstStyle/>
                    <a:p>
                      <a:r>
                        <a:rPr lang="en-US" dirty="0" smtClean="0"/>
                        <a:t>F50.9</a:t>
                      </a:r>
                      <a:endParaRPr lang="en-US" dirty="0"/>
                    </a:p>
                  </a:txBody>
                  <a:tcPr/>
                </a:tc>
              </a:tr>
            </a:tbl>
          </a:graphicData>
        </a:graphic>
      </p:graphicFrame>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295508139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72670" y="277887"/>
            <a:ext cx="8386354" cy="523220"/>
          </a:xfrm>
          <a:prstGeom prst="rect">
            <a:avLst/>
          </a:prstGeom>
          <a:noFill/>
        </p:spPr>
        <p:txBody>
          <a:bodyPr wrap="square" rtlCol="0">
            <a:spAutoFit/>
          </a:bodyPr>
          <a:lstStyle/>
          <a:p>
            <a:pPr algn="ctr"/>
            <a:r>
              <a:rPr lang="en-US" sz="2800" b="1" dirty="0">
                <a:latin typeface="Arial" panose="020B0604020202020204" pitchFamily="34" charset="0"/>
                <a:cs typeface="Arial" panose="020B0604020202020204" pitchFamily="34" charset="0"/>
              </a:rPr>
              <a:t>Eating Disorders</a:t>
            </a:r>
          </a:p>
        </p:txBody>
      </p:sp>
      <p:graphicFrame>
        <p:nvGraphicFramePr>
          <p:cNvPr id="2" name="Table 1"/>
          <p:cNvGraphicFramePr>
            <a:graphicFrameLocks noGrp="1"/>
          </p:cNvGraphicFramePr>
          <p:nvPr>
            <p:extLst/>
          </p:nvPr>
        </p:nvGraphicFramePr>
        <p:xfrm>
          <a:off x="2714447" y="810158"/>
          <a:ext cx="6967308" cy="5592132"/>
        </p:xfrm>
        <a:graphic>
          <a:graphicData uri="http://schemas.openxmlformats.org/drawingml/2006/table">
            <a:tbl>
              <a:tblPr firstRow="1" bandRow="1">
                <a:tableStyleId>{5C22544A-7EE6-4342-B048-85BDC9FD1C3A}</a:tableStyleId>
              </a:tblPr>
              <a:tblGrid>
                <a:gridCol w="5397301"/>
                <a:gridCol w="1570007"/>
              </a:tblGrid>
              <a:tr h="386106">
                <a:tc>
                  <a:txBody>
                    <a:bodyPr/>
                    <a:lstStyle/>
                    <a:p>
                      <a:r>
                        <a:rPr lang="en-US" dirty="0" smtClean="0"/>
                        <a:t>DSM-5</a:t>
                      </a:r>
                      <a:endParaRPr lang="en-US" dirty="0"/>
                    </a:p>
                  </a:txBody>
                  <a:tcPr/>
                </a:tc>
                <a:tc>
                  <a:txBody>
                    <a:bodyPr/>
                    <a:lstStyle/>
                    <a:p>
                      <a:endParaRPr lang="en-US" dirty="0"/>
                    </a:p>
                  </a:txBody>
                  <a:tcPr/>
                </a:tc>
              </a:tr>
              <a:tr h="386106">
                <a:tc>
                  <a:txBody>
                    <a:bodyPr/>
                    <a:lstStyle/>
                    <a:p>
                      <a:r>
                        <a:rPr lang="en-US" dirty="0" smtClean="0"/>
                        <a:t>Pica</a:t>
                      </a:r>
                      <a:r>
                        <a:rPr lang="en-US" baseline="0" dirty="0" smtClean="0"/>
                        <a:t> (Adult/Child)</a:t>
                      </a:r>
                      <a:endParaRPr lang="en-US" dirty="0"/>
                    </a:p>
                  </a:txBody>
                  <a:tcPr/>
                </a:tc>
                <a:tc>
                  <a:txBody>
                    <a:bodyPr/>
                    <a:lstStyle/>
                    <a:p>
                      <a:r>
                        <a:rPr lang="en-US" dirty="0" smtClean="0"/>
                        <a:t>F98.3/F50.89</a:t>
                      </a:r>
                      <a:endParaRPr lang="en-US" dirty="0"/>
                    </a:p>
                  </a:txBody>
                  <a:tcPr/>
                </a:tc>
              </a:tr>
              <a:tr h="386106">
                <a:tc>
                  <a:txBody>
                    <a:bodyPr/>
                    <a:lstStyle/>
                    <a:p>
                      <a:r>
                        <a:rPr lang="en-US" dirty="0" smtClean="0"/>
                        <a:t>Rumination Disorder</a:t>
                      </a:r>
                      <a:endParaRPr lang="en-US" dirty="0"/>
                    </a:p>
                  </a:txBody>
                  <a:tcPr/>
                </a:tc>
                <a:tc>
                  <a:txBody>
                    <a:bodyPr/>
                    <a:lstStyle/>
                    <a:p>
                      <a:r>
                        <a:rPr lang="en-US" dirty="0" smtClean="0"/>
                        <a:t>F98.21</a:t>
                      </a:r>
                      <a:endParaRPr lang="en-US" dirty="0"/>
                    </a:p>
                  </a:txBody>
                  <a:tcPr/>
                </a:tc>
              </a:tr>
              <a:tr h="464173">
                <a:tc>
                  <a:txBody>
                    <a:bodyPr/>
                    <a:lstStyle/>
                    <a:p>
                      <a:r>
                        <a:rPr lang="en-US" dirty="0" smtClean="0"/>
                        <a:t>Avoidant/Restrictive</a:t>
                      </a:r>
                      <a:r>
                        <a:rPr lang="en-US" baseline="0" dirty="0" smtClean="0"/>
                        <a:t> Food Intake Disorder (ARFID)</a:t>
                      </a:r>
                      <a:endParaRPr lang="en-US" dirty="0"/>
                    </a:p>
                  </a:txBody>
                  <a:tcPr/>
                </a:tc>
                <a:tc>
                  <a:txBody>
                    <a:bodyPr/>
                    <a:lstStyle/>
                    <a:p>
                      <a:r>
                        <a:rPr lang="en-US" dirty="0" smtClean="0"/>
                        <a:t>F50.89</a:t>
                      </a:r>
                      <a:endParaRPr lang="en-US" dirty="0"/>
                    </a:p>
                  </a:txBody>
                  <a:tcPr/>
                </a:tc>
              </a:tr>
              <a:tr h="952043">
                <a:tc>
                  <a:txBody>
                    <a:bodyPr/>
                    <a:lstStyle/>
                    <a:p>
                      <a:r>
                        <a:rPr lang="en-US" dirty="0" smtClean="0"/>
                        <a:t>Anorexia</a:t>
                      </a:r>
                      <a:r>
                        <a:rPr lang="en-US" baseline="0" dirty="0" smtClean="0"/>
                        <a:t> Nervosa (AN)</a:t>
                      </a:r>
                    </a:p>
                    <a:p>
                      <a:pPr marL="285750" indent="-285750">
                        <a:buFont typeface="Arial" panose="020B0604020202020204" pitchFamily="34" charset="0"/>
                        <a:buChar char="•"/>
                      </a:pPr>
                      <a:r>
                        <a:rPr lang="en-US" dirty="0" smtClean="0"/>
                        <a:t>Restricting</a:t>
                      </a:r>
                      <a:r>
                        <a:rPr lang="en-US" baseline="0" dirty="0" smtClean="0"/>
                        <a:t> Type</a:t>
                      </a:r>
                    </a:p>
                    <a:p>
                      <a:pPr marL="285750" indent="-285750">
                        <a:buFont typeface="Arial" panose="020B0604020202020204" pitchFamily="34" charset="0"/>
                        <a:buChar char="•"/>
                      </a:pPr>
                      <a:r>
                        <a:rPr lang="en-US" baseline="0" dirty="0" smtClean="0"/>
                        <a:t>Binge-Eating/Purging Type</a:t>
                      </a:r>
                      <a:endParaRPr lang="en-US" dirty="0"/>
                    </a:p>
                  </a:txBody>
                  <a:tcPr/>
                </a:tc>
                <a:tc>
                  <a:txBody>
                    <a:bodyPr/>
                    <a:lstStyle/>
                    <a:p>
                      <a:r>
                        <a:rPr lang="en-US" dirty="0" smtClean="0"/>
                        <a:t>F50.01</a:t>
                      </a:r>
                    </a:p>
                    <a:p>
                      <a:r>
                        <a:rPr lang="en-US" dirty="0" smtClean="0"/>
                        <a:t>F50.02</a:t>
                      </a:r>
                      <a:endParaRPr lang="en-US" dirty="0"/>
                    </a:p>
                  </a:txBody>
                  <a:tcPr/>
                </a:tc>
              </a:tr>
              <a:tr h="386106">
                <a:tc>
                  <a:txBody>
                    <a:bodyPr/>
                    <a:lstStyle/>
                    <a:p>
                      <a:r>
                        <a:rPr lang="en-US" dirty="0" smtClean="0"/>
                        <a:t>Bulimia</a:t>
                      </a:r>
                      <a:r>
                        <a:rPr lang="en-US" baseline="0" dirty="0" smtClean="0"/>
                        <a:t> Nervosa (BN)</a:t>
                      </a:r>
                      <a:endParaRPr lang="en-US" dirty="0"/>
                    </a:p>
                  </a:txBody>
                  <a:tcPr/>
                </a:tc>
                <a:tc>
                  <a:txBody>
                    <a:bodyPr/>
                    <a:lstStyle/>
                    <a:p>
                      <a:r>
                        <a:rPr lang="en-US" dirty="0" smtClean="0"/>
                        <a:t>F50.2</a:t>
                      </a:r>
                      <a:endParaRPr lang="en-US" dirty="0"/>
                    </a:p>
                  </a:txBody>
                  <a:tcPr/>
                </a:tc>
              </a:tr>
              <a:tr h="386106">
                <a:tc>
                  <a:txBody>
                    <a:bodyPr/>
                    <a:lstStyle/>
                    <a:p>
                      <a:r>
                        <a:rPr lang="en-US" dirty="0" smtClean="0"/>
                        <a:t>Binge-Eating</a:t>
                      </a:r>
                      <a:r>
                        <a:rPr lang="en-US" baseline="0" dirty="0" smtClean="0"/>
                        <a:t> Disorder (BED)</a:t>
                      </a:r>
                      <a:endParaRPr lang="en-US" dirty="0"/>
                    </a:p>
                  </a:txBody>
                  <a:tcPr/>
                </a:tc>
                <a:tc>
                  <a:txBody>
                    <a:bodyPr/>
                    <a:lstStyle/>
                    <a:p>
                      <a:r>
                        <a:rPr lang="en-US" dirty="0" smtClean="0"/>
                        <a:t>F50.81</a:t>
                      </a:r>
                      <a:endParaRPr lang="en-US" dirty="0"/>
                    </a:p>
                  </a:txBody>
                  <a:tcPr/>
                </a:tc>
              </a:tr>
              <a:tr h="386106">
                <a:tc>
                  <a:txBody>
                    <a:bodyPr/>
                    <a:lstStyle/>
                    <a:p>
                      <a:r>
                        <a:rPr lang="en-US" dirty="0" smtClean="0"/>
                        <a:t>Other Specified</a:t>
                      </a:r>
                      <a:r>
                        <a:rPr lang="en-US" baseline="0" dirty="0" smtClean="0"/>
                        <a:t> Feeding or Eating Disorder (OSFED)</a:t>
                      </a:r>
                    </a:p>
                    <a:p>
                      <a:pPr marL="285750" indent="-285750">
                        <a:buFont typeface="Arial" panose="020B0604020202020204" pitchFamily="34" charset="0"/>
                        <a:buChar char="•"/>
                      </a:pPr>
                      <a:r>
                        <a:rPr lang="en-US" sz="1600" baseline="0" dirty="0" smtClean="0"/>
                        <a:t>Atypical Anorexia Nervosa</a:t>
                      </a:r>
                    </a:p>
                    <a:p>
                      <a:pPr marL="285750" indent="-285750">
                        <a:buFont typeface="Arial" panose="020B0604020202020204" pitchFamily="34" charset="0"/>
                        <a:buChar char="•"/>
                      </a:pPr>
                      <a:r>
                        <a:rPr lang="en-US" sz="1600" baseline="0" dirty="0" err="1" smtClean="0"/>
                        <a:t>Subthreshold</a:t>
                      </a:r>
                      <a:r>
                        <a:rPr lang="en-US" sz="1600" baseline="0" dirty="0" smtClean="0"/>
                        <a:t> Bulimia Nervosa</a:t>
                      </a:r>
                    </a:p>
                    <a:p>
                      <a:pPr marL="285750" indent="-285750">
                        <a:buFont typeface="Arial" panose="020B0604020202020204" pitchFamily="34" charset="0"/>
                        <a:buChar char="•"/>
                      </a:pPr>
                      <a:r>
                        <a:rPr lang="en-US" sz="1600" baseline="0" dirty="0" err="1" smtClean="0"/>
                        <a:t>Subtrheshold</a:t>
                      </a:r>
                      <a:r>
                        <a:rPr lang="en-US" sz="1600" baseline="0" dirty="0" smtClean="0"/>
                        <a:t> Binge-Eating Disorder</a:t>
                      </a:r>
                    </a:p>
                    <a:p>
                      <a:pPr marL="285750" indent="-285750">
                        <a:buFont typeface="Arial" panose="020B0604020202020204" pitchFamily="34" charset="0"/>
                        <a:buChar char="•"/>
                      </a:pPr>
                      <a:r>
                        <a:rPr lang="en-US" sz="1600" baseline="0" dirty="0" smtClean="0"/>
                        <a:t>Purging Disorder</a:t>
                      </a:r>
                    </a:p>
                    <a:p>
                      <a:pPr marL="285750" indent="-285750">
                        <a:buFont typeface="Arial" panose="020B0604020202020204" pitchFamily="34" charset="0"/>
                        <a:buChar char="•"/>
                      </a:pPr>
                      <a:r>
                        <a:rPr lang="en-US" sz="1600" baseline="0" dirty="0" smtClean="0"/>
                        <a:t>Night Eating Syndrome</a:t>
                      </a:r>
                      <a:endParaRPr lang="en-US" sz="1600" dirty="0"/>
                    </a:p>
                  </a:txBody>
                  <a:tcPr/>
                </a:tc>
                <a:tc>
                  <a:txBody>
                    <a:bodyPr/>
                    <a:lstStyle/>
                    <a:p>
                      <a:r>
                        <a:rPr lang="en-US" sz="1800" dirty="0" smtClean="0"/>
                        <a:t>F50.89</a:t>
                      </a:r>
                    </a:p>
                    <a:p>
                      <a:r>
                        <a:rPr lang="en-US" sz="1600" dirty="0" smtClean="0"/>
                        <a:t>(lower frequency</a:t>
                      </a:r>
                      <a:r>
                        <a:rPr lang="en-US" sz="1600" baseline="0" dirty="0" smtClean="0"/>
                        <a:t> limited duration, etc..) </a:t>
                      </a:r>
                      <a:endParaRPr lang="en-US" sz="1600" dirty="0"/>
                    </a:p>
                  </a:txBody>
                  <a:tcPr/>
                </a:tc>
              </a:tr>
              <a:tr h="386106">
                <a:tc>
                  <a:txBody>
                    <a:bodyPr/>
                    <a:lstStyle/>
                    <a:p>
                      <a:r>
                        <a:rPr lang="en-US" dirty="0" smtClean="0"/>
                        <a:t>Unspecified Feeding</a:t>
                      </a:r>
                      <a:r>
                        <a:rPr lang="en-US" baseline="0" dirty="0" smtClean="0"/>
                        <a:t> or Eating Disorder</a:t>
                      </a:r>
                      <a:endParaRPr lang="en-US" dirty="0"/>
                    </a:p>
                  </a:txBody>
                  <a:tcPr/>
                </a:tc>
                <a:tc>
                  <a:txBody>
                    <a:bodyPr/>
                    <a:lstStyle/>
                    <a:p>
                      <a:r>
                        <a:rPr lang="en-US" dirty="0" smtClean="0"/>
                        <a:t>F50.9</a:t>
                      </a:r>
                      <a:endParaRPr lang="en-US" dirty="0"/>
                    </a:p>
                  </a:txBody>
                  <a:tcPr/>
                </a:tc>
              </a:tr>
            </a:tbl>
          </a:graphicData>
        </a:graphic>
      </p:graphicFrame>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
        <p:nvSpPr>
          <p:cNvPr id="4" name="Oval 3"/>
          <p:cNvSpPr/>
          <p:nvPr/>
        </p:nvSpPr>
        <p:spPr>
          <a:xfrm>
            <a:off x="2242869" y="2294626"/>
            <a:ext cx="8117456" cy="388188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501155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04531" y="280270"/>
            <a:ext cx="8386354"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Fast Facts</a:t>
            </a:r>
          </a:p>
        </p:txBody>
      </p:sp>
      <p:sp>
        <p:nvSpPr>
          <p:cNvPr id="4" name="TextBox 3"/>
          <p:cNvSpPr txBox="1"/>
          <p:nvPr/>
        </p:nvSpPr>
        <p:spPr>
          <a:xfrm>
            <a:off x="2673817" y="1226143"/>
            <a:ext cx="6892506" cy="4247317"/>
          </a:xfrm>
          <a:prstGeom prst="rect">
            <a:avLst/>
          </a:prstGeom>
          <a:noFill/>
        </p:spPr>
        <p:txBody>
          <a:bodyPr wrap="square" rtlCol="0">
            <a:spAutoFit/>
          </a:bodyPr>
          <a:lstStyle/>
          <a:p>
            <a:pPr marL="285750" indent="-285750">
              <a:buFont typeface="Arial" panose="020B0604020202020204" pitchFamily="34" charset="0"/>
              <a:buChar char="•"/>
            </a:pPr>
            <a:r>
              <a:rPr lang="en-US" dirty="0"/>
              <a:t>1 in 8 children/adolescents will have 1 eating disorder by 20 years of age</a:t>
            </a:r>
          </a:p>
          <a:p>
            <a:pPr marL="285750" indent="-285750">
              <a:buFont typeface="Arial" panose="020B0604020202020204" pitchFamily="34" charset="0"/>
              <a:buChar char="•"/>
            </a:pPr>
            <a:r>
              <a:rPr lang="en-US" dirty="0"/>
              <a:t>More often reported in adolescent and young women (9:1 female-to-male) </a:t>
            </a:r>
          </a:p>
          <a:p>
            <a:pPr marL="285750" indent="-285750">
              <a:buFont typeface="Arial" panose="020B0604020202020204" pitchFamily="34" charset="0"/>
              <a:buChar char="•"/>
            </a:pPr>
            <a:r>
              <a:rPr lang="en-US" dirty="0"/>
              <a:t>Binge-Eating Disorder is more prevalent in young men and older individuals and is the most common ED</a:t>
            </a:r>
          </a:p>
          <a:p>
            <a:pPr marL="285750" indent="-285750">
              <a:buFont typeface="Arial" panose="020B0604020202020204" pitchFamily="34" charset="0"/>
              <a:buChar char="•"/>
            </a:pPr>
            <a:r>
              <a:rPr lang="en-US" dirty="0"/>
              <a:t>Genetics – based on twin and adoption studies, 50% chance of an ED if the other twin has one</a:t>
            </a:r>
          </a:p>
          <a:p>
            <a:pPr marL="285750" indent="-285750">
              <a:buFont typeface="Arial" panose="020B0604020202020204" pitchFamily="34" charset="0"/>
              <a:buChar char="•"/>
            </a:pPr>
            <a:r>
              <a:rPr lang="en-US" dirty="0"/>
              <a:t>Psychological factors – personality traits of perfectionism, obsessive/impulsive/compulsive behavior, harm avoidance, novelty-seeking, anxiety often present</a:t>
            </a:r>
          </a:p>
          <a:p>
            <a:pPr marL="285750" indent="-285750">
              <a:buFont typeface="Arial" panose="020B0604020202020204" pitchFamily="34" charset="0"/>
              <a:buChar char="•"/>
            </a:pPr>
            <a:r>
              <a:rPr lang="en-US" dirty="0"/>
              <a:t>Developmental factors/ACEs – childhood abuse, sexual abuse especially common in Anorexia Nervosa</a:t>
            </a:r>
          </a:p>
          <a:p>
            <a:pPr marL="285750" indent="-285750">
              <a:buFont typeface="Arial" panose="020B0604020202020204" pitchFamily="34" charset="0"/>
              <a:buChar char="•"/>
            </a:pPr>
            <a:r>
              <a:rPr lang="en-US" dirty="0"/>
              <a:t>Socio-cultural factors – cultural importance of thinness media/social media plays an obvious role.</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
        <p:nvSpPr>
          <p:cNvPr id="2" name="TextBox 1"/>
          <p:cNvSpPr txBox="1"/>
          <p:nvPr/>
        </p:nvSpPr>
        <p:spPr>
          <a:xfrm>
            <a:off x="859256" y="5914402"/>
            <a:ext cx="7824486" cy="400110"/>
          </a:xfrm>
          <a:prstGeom prst="rect">
            <a:avLst/>
          </a:prstGeom>
          <a:noFill/>
        </p:spPr>
        <p:txBody>
          <a:bodyPr wrap="square" rtlCol="0">
            <a:spAutoFit/>
          </a:bodyPr>
          <a:lstStyle/>
          <a:p>
            <a:r>
              <a:rPr lang="en-US" sz="1000" dirty="0" err="1">
                <a:latin typeface="Calibri" panose="020F0502020204030204" pitchFamily="34" charset="0"/>
                <a:cs typeface="Calibri" panose="020F0502020204030204" pitchFamily="34" charset="0"/>
              </a:rPr>
              <a:t>Balasundaram</a:t>
            </a:r>
            <a:r>
              <a:rPr lang="en-US" sz="1000" dirty="0">
                <a:latin typeface="Calibri" panose="020F0502020204030204" pitchFamily="34" charset="0"/>
                <a:cs typeface="Calibri" panose="020F0502020204030204" pitchFamily="34" charset="0"/>
              </a:rPr>
              <a:t> P, </a:t>
            </a:r>
            <a:r>
              <a:rPr lang="en-US" sz="1000" dirty="0" err="1">
                <a:latin typeface="Calibri" panose="020F0502020204030204" pitchFamily="34" charset="0"/>
                <a:cs typeface="Calibri" panose="020F0502020204030204" pitchFamily="34" charset="0"/>
              </a:rPr>
              <a:t>Santhanam</a:t>
            </a:r>
            <a:r>
              <a:rPr lang="en-US" sz="1000" dirty="0">
                <a:latin typeface="Calibri" panose="020F0502020204030204" pitchFamily="34" charset="0"/>
                <a:cs typeface="Calibri" panose="020F0502020204030204" pitchFamily="34" charset="0"/>
              </a:rPr>
              <a:t> P. Eating Disorders. [Updated 2023 Mar 8]. In: </a:t>
            </a:r>
            <a:r>
              <a:rPr lang="en-US" sz="1000" dirty="0" err="1">
                <a:latin typeface="Calibri" panose="020F0502020204030204" pitchFamily="34" charset="0"/>
                <a:cs typeface="Calibri" panose="020F0502020204030204" pitchFamily="34" charset="0"/>
              </a:rPr>
              <a:t>StatPearls</a:t>
            </a:r>
            <a:r>
              <a:rPr lang="en-US" sz="1000" dirty="0">
                <a:latin typeface="Calibri" panose="020F0502020204030204" pitchFamily="34" charset="0"/>
                <a:cs typeface="Calibri" panose="020F0502020204030204" pitchFamily="34" charset="0"/>
              </a:rPr>
              <a:t> [Internet]. Treasure Island (FL): </a:t>
            </a:r>
            <a:r>
              <a:rPr lang="en-US" sz="1000" dirty="0" err="1">
                <a:latin typeface="Calibri" panose="020F0502020204030204" pitchFamily="34" charset="0"/>
                <a:cs typeface="Calibri" panose="020F0502020204030204" pitchFamily="34" charset="0"/>
              </a:rPr>
              <a:t>StatPearls</a:t>
            </a:r>
            <a:r>
              <a:rPr lang="en-US" sz="1000" dirty="0">
                <a:latin typeface="Calibri" panose="020F0502020204030204" pitchFamily="34" charset="0"/>
                <a:cs typeface="Calibri" panose="020F0502020204030204" pitchFamily="34" charset="0"/>
              </a:rPr>
              <a:t> Publishing; 2023 Jan </a:t>
            </a:r>
            <a:r>
              <a:rPr lang="en-US" sz="1000" u="sng" dirty="0">
                <a:latin typeface="Calibri" panose="020F0502020204030204" pitchFamily="34" charset="0"/>
                <a:cs typeface="Calibri" panose="020F0502020204030204" pitchFamily="34" charset="0"/>
                <a:hlinkClick r:id="rId3"/>
              </a:rPr>
              <a:t>https://www.ncbi.nlm.nih.gov/books/NBK567717</a:t>
            </a:r>
            <a:endParaRPr lang="en-US" sz="1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2288536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386642" y="547171"/>
            <a:ext cx="5874589" cy="523220"/>
          </a:xfrm>
          <a:prstGeom prst="rect">
            <a:avLst/>
          </a:prstGeom>
          <a:noFill/>
        </p:spPr>
        <p:txBody>
          <a:bodyPr wrap="square" rtlCol="0">
            <a:spAutoFit/>
          </a:bodyPr>
          <a:lstStyle/>
          <a:p>
            <a:pPr algn="l"/>
            <a:r>
              <a:rPr lang="en-US" sz="2800" b="1" i="1" dirty="0">
                <a:solidFill>
                  <a:srgbClr val="FF0000"/>
                </a:solidFill>
                <a:cs typeface="Arial" panose="020B0604020202020204" pitchFamily="34" charset="0"/>
              </a:rPr>
              <a:t>Don’t</a:t>
            </a:r>
          </a:p>
        </p:txBody>
      </p:sp>
      <p:sp>
        <p:nvSpPr>
          <p:cNvPr id="2" name="TextBox 1"/>
          <p:cNvSpPr txBox="1"/>
          <p:nvPr/>
        </p:nvSpPr>
        <p:spPr>
          <a:xfrm>
            <a:off x="2545860" y="1070391"/>
            <a:ext cx="6763110" cy="2585323"/>
          </a:xfrm>
          <a:prstGeom prst="rect">
            <a:avLst/>
          </a:prstGeom>
          <a:noFill/>
        </p:spPr>
        <p:txBody>
          <a:bodyPr wrap="square" rtlCol="0">
            <a:spAutoFit/>
          </a:bodyPr>
          <a:lstStyle/>
          <a:p>
            <a:r>
              <a:rPr lang="en-US" dirty="0"/>
              <a:t>Dieting - actually increase risk of adolescent ED (mostly BED) and being overweight in boys and girls</a:t>
            </a:r>
          </a:p>
          <a:p>
            <a:endParaRPr lang="en-US" dirty="0"/>
          </a:p>
          <a:p>
            <a:r>
              <a:rPr lang="en-US" dirty="0"/>
              <a:t>Family Weight Talk - increases incidence of overweight adolescents over 5 years, increased prevalence of ED behaviors in teens. </a:t>
            </a:r>
          </a:p>
          <a:p>
            <a:endParaRPr lang="en-US" dirty="0"/>
          </a:p>
          <a:p>
            <a:r>
              <a:rPr lang="en-US" dirty="0"/>
              <a:t>Weight teasing occurs to 40% of overweight adolescent girls and 37% of adolescent boys. Teen girls who are teased are twice as likely to be overweight in 5 years. </a:t>
            </a:r>
          </a:p>
        </p:txBody>
      </p:sp>
      <p:sp>
        <p:nvSpPr>
          <p:cNvPr id="5" name="TextBox 4"/>
          <p:cNvSpPr txBox="1"/>
          <p:nvPr/>
        </p:nvSpPr>
        <p:spPr>
          <a:xfrm>
            <a:off x="2386642" y="3917324"/>
            <a:ext cx="663964" cy="523220"/>
          </a:xfrm>
          <a:prstGeom prst="rect">
            <a:avLst/>
          </a:prstGeom>
          <a:noFill/>
        </p:spPr>
        <p:txBody>
          <a:bodyPr wrap="none" rtlCol="0">
            <a:spAutoFit/>
          </a:bodyPr>
          <a:lstStyle/>
          <a:p>
            <a:r>
              <a:rPr lang="en-US" sz="2800" b="1" i="1" dirty="0">
                <a:solidFill>
                  <a:schemeClr val="accent6"/>
                </a:solidFill>
              </a:rPr>
              <a:t>Do</a:t>
            </a:r>
          </a:p>
        </p:txBody>
      </p:sp>
      <p:sp>
        <p:nvSpPr>
          <p:cNvPr id="7" name="TextBox 6"/>
          <p:cNvSpPr txBox="1"/>
          <p:nvPr/>
        </p:nvSpPr>
        <p:spPr>
          <a:xfrm>
            <a:off x="2497603" y="4440544"/>
            <a:ext cx="7112811" cy="1477328"/>
          </a:xfrm>
          <a:prstGeom prst="rect">
            <a:avLst/>
          </a:prstGeom>
          <a:noFill/>
        </p:spPr>
        <p:txBody>
          <a:bodyPr wrap="square" rtlCol="0">
            <a:spAutoFit/>
          </a:bodyPr>
          <a:lstStyle/>
          <a:p>
            <a:r>
              <a:rPr lang="en-US" dirty="0"/>
              <a:t>Family Meals – improves intake of nutritional food, shows sustained good nutritional behaviors into adulthood, protects adolescents from developing ED behaviors</a:t>
            </a:r>
          </a:p>
          <a:p>
            <a:endParaRPr lang="en-US" dirty="0"/>
          </a:p>
          <a:p>
            <a:r>
              <a:rPr lang="en-US" dirty="0"/>
              <a:t>Limit Screen </a:t>
            </a:r>
            <a:r>
              <a:rPr lang="en-US" dirty="0" smtClean="0"/>
              <a:t>time</a:t>
            </a:r>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
        <p:nvSpPr>
          <p:cNvPr id="4" name="TextBox 3"/>
          <p:cNvSpPr txBox="1"/>
          <p:nvPr/>
        </p:nvSpPr>
        <p:spPr>
          <a:xfrm>
            <a:off x="1413288" y="5917872"/>
            <a:ext cx="8197126" cy="861774"/>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Neville H. Golden, Marcie Schneider, Christine Wood, COMMITTEE ON NUTRITION, COMMITTEE ON ADOLESCENCE, SECTION ON OBESITY, Stephen Daniels, Steven Abrams, Mark </a:t>
            </a:r>
            <a:r>
              <a:rPr lang="en-US" sz="1000" dirty="0" err="1">
                <a:latin typeface="Calibri" panose="020F0502020204030204" pitchFamily="34" charset="0"/>
                <a:cs typeface="Calibri" panose="020F0502020204030204" pitchFamily="34" charset="0"/>
              </a:rPr>
              <a:t>Corkins</a:t>
            </a:r>
            <a:r>
              <a:rPr lang="en-US" sz="1000" dirty="0">
                <a:latin typeface="Calibri" panose="020F0502020204030204" pitchFamily="34" charset="0"/>
                <a:cs typeface="Calibri" panose="020F0502020204030204" pitchFamily="34" charset="0"/>
              </a:rPr>
              <a:t>, Sarah de Ferranti, </a:t>
            </a:r>
            <a:r>
              <a:rPr lang="en-US" sz="1000" dirty="0" err="1">
                <a:latin typeface="Calibri" panose="020F0502020204030204" pitchFamily="34" charset="0"/>
                <a:cs typeface="Calibri" panose="020F0502020204030204" pitchFamily="34" charset="0"/>
              </a:rPr>
              <a:t>Sheela</a:t>
            </a:r>
            <a:r>
              <a:rPr lang="en-US" sz="1000" dirty="0">
                <a:latin typeface="Calibri" panose="020F0502020204030204" pitchFamily="34" charset="0"/>
                <a:cs typeface="Calibri" panose="020F0502020204030204" pitchFamily="34" charset="0"/>
              </a:rPr>
              <a:t> N. </a:t>
            </a:r>
            <a:r>
              <a:rPr lang="en-US" sz="1000" dirty="0" err="1">
                <a:latin typeface="Calibri" panose="020F0502020204030204" pitchFamily="34" charset="0"/>
                <a:cs typeface="Calibri" panose="020F0502020204030204" pitchFamily="34" charset="0"/>
              </a:rPr>
              <a:t>Magge</a:t>
            </a:r>
            <a:r>
              <a:rPr lang="en-US" sz="1000" dirty="0">
                <a:latin typeface="Calibri" panose="020F0502020204030204" pitchFamily="34" charset="0"/>
                <a:cs typeface="Calibri" panose="020F0502020204030204" pitchFamily="34" charset="0"/>
              </a:rPr>
              <a:t>, Sarah </a:t>
            </a:r>
            <a:r>
              <a:rPr lang="en-US" sz="1000" dirty="0" err="1">
                <a:latin typeface="Calibri" panose="020F0502020204030204" pitchFamily="34" charset="0"/>
                <a:cs typeface="Calibri" panose="020F0502020204030204" pitchFamily="34" charset="0"/>
              </a:rPr>
              <a:t>Schwarzenberg</a:t>
            </a:r>
            <a:r>
              <a:rPr lang="en-US" sz="1000" dirty="0">
                <a:latin typeface="Calibri" panose="020F0502020204030204" pitchFamily="34" charset="0"/>
                <a:cs typeface="Calibri" panose="020F0502020204030204" pitchFamily="34" charset="0"/>
              </a:rPr>
              <a:t>, Paula K. </a:t>
            </a:r>
            <a:r>
              <a:rPr lang="en-US" sz="1000" dirty="0" err="1">
                <a:latin typeface="Calibri" panose="020F0502020204030204" pitchFamily="34" charset="0"/>
                <a:cs typeface="Calibri" panose="020F0502020204030204" pitchFamily="34" charset="0"/>
              </a:rPr>
              <a:t>Braverman</a:t>
            </a:r>
            <a:r>
              <a:rPr lang="en-US" sz="1000" dirty="0">
                <a:latin typeface="Calibri" panose="020F0502020204030204" pitchFamily="34" charset="0"/>
                <a:cs typeface="Calibri" panose="020F0502020204030204" pitchFamily="34" charset="0"/>
              </a:rPr>
              <a:t>, William Adelman, Elizabeth M. Alderman, Cora C. </a:t>
            </a:r>
            <a:r>
              <a:rPr lang="en-US" sz="1000" dirty="0" err="1">
                <a:latin typeface="Calibri" panose="020F0502020204030204" pitchFamily="34" charset="0"/>
                <a:cs typeface="Calibri" panose="020F0502020204030204" pitchFamily="34" charset="0"/>
              </a:rPr>
              <a:t>Breuner</a:t>
            </a:r>
            <a:r>
              <a:rPr lang="en-US" sz="1000" dirty="0">
                <a:latin typeface="Calibri" panose="020F0502020204030204" pitchFamily="34" charset="0"/>
                <a:cs typeface="Calibri" panose="020F0502020204030204" pitchFamily="34" charset="0"/>
              </a:rPr>
              <a:t>, David A. Levine, </a:t>
            </a:r>
            <a:r>
              <a:rPr lang="en-US" sz="1000" dirty="0" err="1">
                <a:latin typeface="Calibri" panose="020F0502020204030204" pitchFamily="34" charset="0"/>
                <a:cs typeface="Calibri" panose="020F0502020204030204" pitchFamily="34" charset="0"/>
              </a:rPr>
              <a:t>Arik</a:t>
            </a:r>
            <a:r>
              <a:rPr lang="en-US" sz="1000" dirty="0">
                <a:latin typeface="Calibri" panose="020F0502020204030204" pitchFamily="34" charset="0"/>
                <a:cs typeface="Calibri" panose="020F0502020204030204" pitchFamily="34" charset="0"/>
              </a:rPr>
              <a:t> V. </a:t>
            </a:r>
            <a:r>
              <a:rPr lang="en-US" sz="1000" dirty="0" err="1">
                <a:latin typeface="Calibri" panose="020F0502020204030204" pitchFamily="34" charset="0"/>
                <a:cs typeface="Calibri" panose="020F0502020204030204" pitchFamily="34" charset="0"/>
              </a:rPr>
              <a:t>Marcell</a:t>
            </a:r>
            <a:r>
              <a:rPr lang="en-US" sz="1000" dirty="0">
                <a:latin typeface="Calibri" panose="020F0502020204030204" pitchFamily="34" charset="0"/>
                <a:cs typeface="Calibri" panose="020F0502020204030204" pitchFamily="34" charset="0"/>
              </a:rPr>
              <a:t>, Rebecca O’Brien, Stephen Pont, Christopher </a:t>
            </a:r>
            <a:r>
              <a:rPr lang="en-US" sz="1000" dirty="0" err="1">
                <a:latin typeface="Calibri" panose="020F0502020204030204" pitchFamily="34" charset="0"/>
                <a:cs typeface="Calibri" panose="020F0502020204030204" pitchFamily="34" charset="0"/>
              </a:rPr>
              <a:t>Bolling</a:t>
            </a:r>
            <a:r>
              <a:rPr lang="en-US" sz="1000" dirty="0">
                <a:latin typeface="Calibri" panose="020F0502020204030204" pitchFamily="34" charset="0"/>
                <a:cs typeface="Calibri" panose="020F0502020204030204" pitchFamily="34" charset="0"/>
              </a:rPr>
              <a:t>, Stephen Cook, </a:t>
            </a:r>
            <a:r>
              <a:rPr lang="en-US" sz="1000" dirty="0" err="1">
                <a:latin typeface="Calibri" panose="020F0502020204030204" pitchFamily="34" charset="0"/>
                <a:cs typeface="Calibri" panose="020F0502020204030204" pitchFamily="34" charset="0"/>
              </a:rPr>
              <a:t>Lenna</a:t>
            </a:r>
            <a:r>
              <a:rPr lang="en-US" sz="1000" dirty="0">
                <a:latin typeface="Calibri" panose="020F0502020204030204" pitchFamily="34" charset="0"/>
                <a:cs typeface="Calibri" panose="020F0502020204030204" pitchFamily="34" charset="0"/>
              </a:rPr>
              <a:t> Liu, Robert Schwartz, </a:t>
            </a:r>
            <a:r>
              <a:rPr lang="en-US" sz="1000" dirty="0" err="1">
                <a:latin typeface="Calibri" panose="020F0502020204030204" pitchFamily="34" charset="0"/>
                <a:cs typeface="Calibri" panose="020F0502020204030204" pitchFamily="34" charset="0"/>
              </a:rPr>
              <a:t>Wendelin</a:t>
            </a:r>
            <a:r>
              <a:rPr lang="en-US" sz="1000" dirty="0">
                <a:latin typeface="Calibri" panose="020F0502020204030204" pitchFamily="34" charset="0"/>
                <a:cs typeface="Calibri" panose="020F0502020204030204" pitchFamily="34" charset="0"/>
              </a:rPr>
              <a:t> </a:t>
            </a:r>
            <a:r>
              <a:rPr lang="en-US" sz="1000" dirty="0" err="1">
                <a:latin typeface="Calibri" panose="020F0502020204030204" pitchFamily="34" charset="0"/>
                <a:cs typeface="Calibri" panose="020F0502020204030204" pitchFamily="34" charset="0"/>
              </a:rPr>
              <a:t>Slusser</a:t>
            </a:r>
            <a:r>
              <a:rPr lang="en-US" sz="1000" dirty="0">
                <a:latin typeface="Calibri" panose="020F0502020204030204" pitchFamily="34" charset="0"/>
                <a:cs typeface="Calibri" panose="020F0502020204030204" pitchFamily="34" charset="0"/>
              </a:rPr>
              <a:t>; Preventing Obesity and Eating Disorders in Adolescents. </a:t>
            </a:r>
            <a:r>
              <a:rPr lang="en-US" sz="1000" i="1" dirty="0">
                <a:latin typeface="Calibri" panose="020F0502020204030204" pitchFamily="34" charset="0"/>
                <a:cs typeface="Calibri" panose="020F0502020204030204" pitchFamily="34" charset="0"/>
              </a:rPr>
              <a:t>Pediatrics</a:t>
            </a:r>
            <a:r>
              <a:rPr lang="en-US" sz="1000" dirty="0">
                <a:latin typeface="Calibri" panose="020F0502020204030204" pitchFamily="34" charset="0"/>
                <a:cs typeface="Calibri" panose="020F0502020204030204" pitchFamily="34" charset="0"/>
              </a:rPr>
              <a:t> September 2016; 138 (3): e20161649. 10.1542/peds.2016-1649</a:t>
            </a:r>
          </a:p>
        </p:txBody>
      </p:sp>
    </p:spTree>
    <p:extLst>
      <p:ext uri="{BB962C8B-B14F-4D97-AF65-F5344CB8AC3E}">
        <p14:creationId xmlns:p14="http://schemas.microsoft.com/office/powerpoint/2010/main" val="284478167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2582" y="512470"/>
            <a:ext cx="8785186" cy="3378454"/>
          </a:xfrm>
          <a:prstGeom prst="rect">
            <a:avLst/>
          </a:prstGeom>
        </p:spPr>
      </p:pic>
      <p:sp>
        <p:nvSpPr>
          <p:cNvPr id="6" name="TextBox 5"/>
          <p:cNvSpPr txBox="1"/>
          <p:nvPr/>
        </p:nvSpPr>
        <p:spPr>
          <a:xfrm>
            <a:off x="1335751" y="4282632"/>
            <a:ext cx="2692239" cy="1477328"/>
          </a:xfrm>
          <a:prstGeom prst="rect">
            <a:avLst/>
          </a:prstGeom>
          <a:noFill/>
        </p:spPr>
        <p:txBody>
          <a:bodyPr wrap="square" rtlCol="0">
            <a:spAutoFit/>
          </a:bodyPr>
          <a:lstStyle/>
          <a:p>
            <a:r>
              <a:rPr lang="en-US" b="1" u="sng" dirty="0" smtClean="0"/>
              <a:t>Content Screened:</a:t>
            </a:r>
          </a:p>
          <a:p>
            <a:pPr marL="285750" indent="-285750">
              <a:buFont typeface="Arial" panose="020B0604020202020204" pitchFamily="34" charset="0"/>
              <a:buChar char="•"/>
            </a:pPr>
            <a:r>
              <a:rPr lang="en-US" dirty="0" smtClean="0"/>
              <a:t>Dietary restriction</a:t>
            </a:r>
          </a:p>
          <a:p>
            <a:pPr marL="285750" indent="-285750">
              <a:buFont typeface="Arial" panose="020B0604020202020204" pitchFamily="34" charset="0"/>
              <a:buChar char="•"/>
            </a:pPr>
            <a:r>
              <a:rPr lang="en-US" dirty="0" smtClean="0"/>
              <a:t>Eating concerns</a:t>
            </a:r>
          </a:p>
          <a:p>
            <a:pPr marL="285750" indent="-285750">
              <a:buFont typeface="Arial" panose="020B0604020202020204" pitchFamily="34" charset="0"/>
              <a:buChar char="•"/>
            </a:pPr>
            <a:r>
              <a:rPr lang="en-US" dirty="0" smtClean="0"/>
              <a:t>Weight concerns</a:t>
            </a:r>
          </a:p>
          <a:p>
            <a:pPr marL="285750" indent="-285750">
              <a:buFont typeface="Arial" panose="020B0604020202020204" pitchFamily="34" charset="0"/>
              <a:buChar char="•"/>
            </a:pPr>
            <a:r>
              <a:rPr lang="en-US" dirty="0" smtClean="0"/>
              <a:t>Shape concerns</a:t>
            </a:r>
            <a:endParaRPr lang="en-US" dirty="0"/>
          </a:p>
        </p:txBody>
      </p:sp>
      <p:sp>
        <p:nvSpPr>
          <p:cNvPr id="7" name="TextBox 6"/>
          <p:cNvSpPr txBox="1"/>
          <p:nvPr/>
        </p:nvSpPr>
        <p:spPr>
          <a:xfrm>
            <a:off x="4375230" y="3995678"/>
            <a:ext cx="6123008" cy="2585323"/>
          </a:xfrm>
          <a:prstGeom prst="rect">
            <a:avLst/>
          </a:prstGeom>
          <a:noFill/>
        </p:spPr>
        <p:txBody>
          <a:bodyPr wrap="square" rtlCol="0">
            <a:spAutoFit/>
          </a:bodyPr>
          <a:lstStyle/>
          <a:p>
            <a:r>
              <a:rPr lang="en-US" b="1" u="sng" dirty="0" smtClean="0"/>
              <a:t>Behaviors Screened</a:t>
            </a:r>
          </a:p>
          <a:p>
            <a:pPr marL="285750" indent="-285750">
              <a:buFont typeface="Arial" panose="020B0604020202020204" pitchFamily="34" charset="0"/>
              <a:buChar char="•"/>
            </a:pPr>
            <a:r>
              <a:rPr lang="en-US" dirty="0" smtClean="0"/>
              <a:t>Patterns of eating</a:t>
            </a:r>
          </a:p>
          <a:p>
            <a:pPr marL="285750" indent="-285750">
              <a:buFont typeface="Arial" panose="020B0604020202020204" pitchFamily="34" charset="0"/>
              <a:buChar char="•"/>
            </a:pPr>
            <a:r>
              <a:rPr lang="en-US" dirty="0" smtClean="0"/>
              <a:t>Extreme restriction (&lt;1200 calories)</a:t>
            </a:r>
          </a:p>
          <a:p>
            <a:pPr marL="285750" indent="-285750">
              <a:buFont typeface="Arial" panose="020B0604020202020204" pitchFamily="34" charset="0"/>
              <a:buChar char="•"/>
            </a:pPr>
            <a:r>
              <a:rPr lang="en-US" dirty="0" smtClean="0"/>
              <a:t>Fasting</a:t>
            </a:r>
          </a:p>
          <a:p>
            <a:pPr marL="285750" indent="-285750">
              <a:buFont typeface="Arial" panose="020B0604020202020204" pitchFamily="34" charset="0"/>
              <a:buChar char="•"/>
            </a:pPr>
            <a:r>
              <a:rPr lang="en-US" dirty="0" smtClean="0"/>
              <a:t>Objective over eating</a:t>
            </a:r>
          </a:p>
          <a:p>
            <a:pPr marL="285750" indent="-285750">
              <a:buFont typeface="Arial" panose="020B0604020202020204" pitchFamily="34" charset="0"/>
              <a:buChar char="•"/>
            </a:pPr>
            <a:r>
              <a:rPr lang="en-US" dirty="0" smtClean="0"/>
              <a:t>Binge eating</a:t>
            </a:r>
          </a:p>
          <a:p>
            <a:pPr marL="285750" indent="-285750">
              <a:buFont typeface="Arial" panose="020B0604020202020204" pitchFamily="34" charset="0"/>
              <a:buChar char="•"/>
            </a:pPr>
            <a:r>
              <a:rPr lang="en-US" dirty="0" smtClean="0"/>
              <a:t>Purging</a:t>
            </a:r>
          </a:p>
          <a:p>
            <a:pPr marL="285750" indent="-285750">
              <a:buFont typeface="Arial" panose="020B0604020202020204" pitchFamily="34" charset="0"/>
              <a:buChar char="•"/>
            </a:pPr>
            <a:r>
              <a:rPr lang="en-US" dirty="0" smtClean="0"/>
              <a:t>Excessive and driven exercise</a:t>
            </a:r>
          </a:p>
          <a:p>
            <a:pPr marL="285750" indent="-285750">
              <a:buFont typeface="Arial" panose="020B0604020202020204" pitchFamily="34" charset="0"/>
              <a:buChar char="•"/>
            </a:pPr>
            <a:r>
              <a:rPr lang="en-US" dirty="0" smtClean="0"/>
              <a:t>Other extreme weight </a:t>
            </a:r>
            <a:r>
              <a:rPr lang="en-US" smtClean="0"/>
              <a:t>control measures</a:t>
            </a:r>
            <a:endParaRPr lang="en-US" dirty="0" smtClean="0"/>
          </a:p>
        </p:txBody>
      </p:sp>
    </p:spTree>
    <p:extLst>
      <p:ext uri="{BB962C8B-B14F-4D97-AF65-F5344CB8AC3E}">
        <p14:creationId xmlns:p14="http://schemas.microsoft.com/office/powerpoint/2010/main" val="42754501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01121" y="326369"/>
            <a:ext cx="8386354" cy="646331"/>
          </a:xfrm>
          <a:prstGeom prst="rect">
            <a:avLst/>
          </a:prstGeom>
          <a:noFill/>
        </p:spPr>
        <p:txBody>
          <a:bodyPr wrap="square" rtlCol="0">
            <a:spAutoFit/>
          </a:bodyPr>
          <a:lstStyle/>
          <a:p>
            <a:pPr algn="l"/>
            <a:r>
              <a:rPr lang="en-US" sz="3600" b="1" dirty="0">
                <a:cs typeface="Arial" panose="020B0604020202020204" pitchFamily="34" charset="0"/>
              </a:rPr>
              <a:t>Screening</a:t>
            </a:r>
          </a:p>
        </p:txBody>
      </p:sp>
      <p:sp>
        <p:nvSpPr>
          <p:cNvPr id="2" name="TextBox 1"/>
          <p:cNvSpPr txBox="1"/>
          <p:nvPr/>
        </p:nvSpPr>
        <p:spPr>
          <a:xfrm>
            <a:off x="2156233" y="883748"/>
            <a:ext cx="7487728" cy="1969770"/>
          </a:xfrm>
          <a:prstGeom prst="rect">
            <a:avLst/>
          </a:prstGeom>
          <a:noFill/>
        </p:spPr>
        <p:txBody>
          <a:bodyPr wrap="square" rtlCol="0">
            <a:spAutoFit/>
          </a:bodyPr>
          <a:lstStyle/>
          <a:p>
            <a:r>
              <a:rPr lang="en-US" dirty="0"/>
              <a:t>Growth Chart – watch for sudden changes</a:t>
            </a:r>
          </a:p>
          <a:p>
            <a:r>
              <a:rPr lang="en-US" dirty="0"/>
              <a:t>Body image questions/questionnaire</a:t>
            </a:r>
          </a:p>
          <a:p>
            <a:r>
              <a:rPr lang="en-US" dirty="0"/>
              <a:t>Menstrual history</a:t>
            </a:r>
          </a:p>
          <a:p>
            <a:r>
              <a:rPr lang="en-US" dirty="0"/>
              <a:t>Parent questionnaires </a:t>
            </a:r>
          </a:p>
          <a:p>
            <a:r>
              <a:rPr lang="en-US" dirty="0"/>
              <a:t>In depth Eating Disorder </a:t>
            </a:r>
            <a:r>
              <a:rPr lang="en-US" dirty="0" smtClean="0"/>
              <a:t>Questionnaire:  </a:t>
            </a:r>
            <a:r>
              <a:rPr lang="en-US" sz="1600" dirty="0">
                <a:hlinkClick r:id="rId2"/>
              </a:rPr>
              <a:t>https://www.cbte.co/site/download/ede-17-0d/?wpdmdl=615&amp;masterkey=5c644ef9b6149 </a:t>
            </a:r>
            <a:endParaRPr lang="en-US" sz="1600" dirty="0"/>
          </a:p>
        </p:txBody>
      </p:sp>
      <p:sp>
        <p:nvSpPr>
          <p:cNvPr id="4" name="TextBox 3"/>
          <p:cNvSpPr txBox="1"/>
          <p:nvPr/>
        </p:nvSpPr>
        <p:spPr>
          <a:xfrm>
            <a:off x="1201121" y="2858007"/>
            <a:ext cx="2407052" cy="646331"/>
          </a:xfrm>
          <a:prstGeom prst="rect">
            <a:avLst/>
          </a:prstGeom>
          <a:noFill/>
        </p:spPr>
        <p:txBody>
          <a:bodyPr wrap="square" rtlCol="0">
            <a:spAutoFit/>
          </a:bodyPr>
          <a:lstStyle/>
          <a:p>
            <a:r>
              <a:rPr lang="en-US" sz="3600" b="1" dirty="0"/>
              <a:t>Treatment </a:t>
            </a:r>
          </a:p>
        </p:txBody>
      </p:sp>
      <p:sp>
        <p:nvSpPr>
          <p:cNvPr id="9" name="TextBox 8"/>
          <p:cNvSpPr txBox="1"/>
          <p:nvPr/>
        </p:nvSpPr>
        <p:spPr>
          <a:xfrm>
            <a:off x="1735361" y="3392182"/>
            <a:ext cx="7461849" cy="2862322"/>
          </a:xfrm>
          <a:prstGeom prst="rect">
            <a:avLst/>
          </a:prstGeom>
          <a:noFill/>
        </p:spPr>
        <p:txBody>
          <a:bodyPr wrap="square" rtlCol="0">
            <a:spAutoFit/>
          </a:bodyPr>
          <a:lstStyle/>
          <a:p>
            <a:r>
              <a:rPr lang="en-US" dirty="0">
                <a:solidFill>
                  <a:schemeClr val="accent2">
                    <a:lumMod val="75000"/>
                  </a:schemeClr>
                </a:solidFill>
              </a:rPr>
              <a:t>Enhanced Cognitive Behavior Therapy (CBT-E) – all EDs</a:t>
            </a:r>
          </a:p>
          <a:p>
            <a:r>
              <a:rPr lang="en-US" dirty="0" smtClean="0"/>
              <a:t>Family-Based </a:t>
            </a:r>
            <a:r>
              <a:rPr lang="en-US" dirty="0"/>
              <a:t>Treatment (FBT) – Anorexia Nervosa, Bulimia Nervosa</a:t>
            </a:r>
          </a:p>
          <a:p>
            <a:r>
              <a:rPr lang="en-US" dirty="0"/>
              <a:t>Interpersonal Therapy – Bulimia Nervosa, Binge-Eating Disorder</a:t>
            </a:r>
          </a:p>
          <a:p>
            <a:r>
              <a:rPr lang="en-US" dirty="0">
                <a:solidFill>
                  <a:schemeClr val="accent2">
                    <a:lumMod val="75000"/>
                  </a:schemeClr>
                </a:solidFill>
              </a:rPr>
              <a:t>Pharmacotherapy</a:t>
            </a:r>
          </a:p>
          <a:p>
            <a:pPr marL="285750" indent="-285750">
              <a:buFont typeface="Arial" panose="020B0604020202020204" pitchFamily="34" charset="0"/>
              <a:buChar char="•"/>
            </a:pPr>
            <a:r>
              <a:rPr lang="en-US" dirty="0">
                <a:solidFill>
                  <a:schemeClr val="accent2">
                    <a:lumMod val="75000"/>
                  </a:schemeClr>
                </a:solidFill>
              </a:rPr>
              <a:t>Fluoxetine FDA approved for </a:t>
            </a:r>
            <a:r>
              <a:rPr lang="en-US" dirty="0" smtClean="0">
                <a:solidFill>
                  <a:schemeClr val="accent2">
                    <a:lumMod val="75000"/>
                  </a:schemeClr>
                </a:solidFill>
              </a:rPr>
              <a:t>Bulimia</a:t>
            </a:r>
            <a:r>
              <a:rPr lang="en-US" dirty="0">
                <a:solidFill>
                  <a:schemeClr val="accent2">
                    <a:lumMod val="75000"/>
                  </a:schemeClr>
                </a:solidFill>
              </a:rPr>
              <a:t>, BED</a:t>
            </a:r>
          </a:p>
          <a:p>
            <a:pPr marL="285750" indent="-285750">
              <a:buFont typeface="Arial" panose="020B0604020202020204" pitchFamily="34" charset="0"/>
              <a:buChar char="•"/>
            </a:pPr>
            <a:r>
              <a:rPr lang="en-US" dirty="0" err="1" smtClean="0">
                <a:solidFill>
                  <a:schemeClr val="accent2">
                    <a:lumMod val="75000"/>
                  </a:schemeClr>
                </a:solidFill>
              </a:rPr>
              <a:t>Lisdexamfetamine</a:t>
            </a:r>
            <a:r>
              <a:rPr lang="en-US" dirty="0" smtClean="0">
                <a:solidFill>
                  <a:schemeClr val="accent2">
                    <a:lumMod val="75000"/>
                  </a:schemeClr>
                </a:solidFill>
              </a:rPr>
              <a:t> </a:t>
            </a:r>
            <a:r>
              <a:rPr lang="en-US" dirty="0">
                <a:solidFill>
                  <a:schemeClr val="accent2">
                    <a:lumMod val="75000"/>
                  </a:schemeClr>
                </a:solidFill>
              </a:rPr>
              <a:t>FDA approved for BED </a:t>
            </a:r>
            <a:r>
              <a:rPr lang="en-US" dirty="0" smtClean="0">
                <a:solidFill>
                  <a:schemeClr val="accent2">
                    <a:lumMod val="75000"/>
                  </a:schemeClr>
                </a:solidFill>
              </a:rPr>
              <a:t>18 </a:t>
            </a:r>
            <a:r>
              <a:rPr lang="en-US" dirty="0" err="1" smtClean="0">
                <a:solidFill>
                  <a:schemeClr val="accent2">
                    <a:lumMod val="75000"/>
                  </a:schemeClr>
                </a:solidFill>
              </a:rPr>
              <a:t>yo</a:t>
            </a:r>
            <a:r>
              <a:rPr lang="en-US" dirty="0" smtClean="0">
                <a:solidFill>
                  <a:schemeClr val="accent2">
                    <a:lumMod val="75000"/>
                  </a:schemeClr>
                </a:solidFill>
              </a:rPr>
              <a:t>+</a:t>
            </a:r>
            <a:r>
              <a:rPr lang="en-US" dirty="0" smtClean="0"/>
              <a:t> </a:t>
            </a:r>
            <a:endParaRPr lang="en-US" dirty="0"/>
          </a:p>
          <a:p>
            <a:pPr marL="285750" indent="-285750">
              <a:buFont typeface="Arial" panose="020B0604020202020204" pitchFamily="34" charset="0"/>
              <a:buChar char="•"/>
            </a:pPr>
            <a:r>
              <a:rPr lang="en-US" dirty="0"/>
              <a:t>Other </a:t>
            </a:r>
            <a:r>
              <a:rPr lang="en-US" dirty="0" smtClean="0"/>
              <a:t>antidepressants, </a:t>
            </a:r>
            <a:r>
              <a:rPr lang="en-US" dirty="0"/>
              <a:t>mood stabilizers or antipsychotics for co-existing illnesses</a:t>
            </a:r>
          </a:p>
          <a:p>
            <a:r>
              <a:rPr lang="en-US" dirty="0">
                <a:solidFill>
                  <a:schemeClr val="accent2">
                    <a:lumMod val="75000"/>
                  </a:schemeClr>
                </a:solidFill>
              </a:rPr>
              <a:t>Nutritional therapy – all EDs</a:t>
            </a:r>
          </a:p>
          <a:p>
            <a:r>
              <a:rPr lang="en-US" dirty="0"/>
              <a:t>Weight-loss management – BED, multidisciplinary approach</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
        <p:nvSpPr>
          <p:cNvPr id="5" name="TextBox 4"/>
          <p:cNvSpPr txBox="1"/>
          <p:nvPr/>
        </p:nvSpPr>
        <p:spPr>
          <a:xfrm>
            <a:off x="636607" y="6255858"/>
            <a:ext cx="8113853" cy="400110"/>
          </a:xfrm>
          <a:prstGeom prst="rect">
            <a:avLst/>
          </a:prstGeom>
          <a:noFill/>
        </p:spPr>
        <p:txBody>
          <a:bodyPr wrap="square" rtlCol="0">
            <a:spAutoFit/>
          </a:bodyPr>
          <a:lstStyle/>
          <a:p>
            <a:r>
              <a:rPr lang="en-US" sz="1000" dirty="0" err="1">
                <a:latin typeface="Calibri" panose="020F0502020204030204" pitchFamily="34" charset="0"/>
                <a:cs typeface="Calibri" panose="020F0502020204030204" pitchFamily="34" charset="0"/>
              </a:rPr>
              <a:t>Balasundaram</a:t>
            </a:r>
            <a:r>
              <a:rPr lang="en-US" sz="1000" dirty="0">
                <a:latin typeface="Calibri" panose="020F0502020204030204" pitchFamily="34" charset="0"/>
                <a:cs typeface="Calibri" panose="020F0502020204030204" pitchFamily="34" charset="0"/>
              </a:rPr>
              <a:t> P, </a:t>
            </a:r>
            <a:r>
              <a:rPr lang="en-US" sz="1000" dirty="0" err="1">
                <a:latin typeface="Calibri" panose="020F0502020204030204" pitchFamily="34" charset="0"/>
                <a:cs typeface="Calibri" panose="020F0502020204030204" pitchFamily="34" charset="0"/>
              </a:rPr>
              <a:t>Santhanam</a:t>
            </a:r>
            <a:r>
              <a:rPr lang="en-US" sz="1000" dirty="0">
                <a:latin typeface="Calibri" panose="020F0502020204030204" pitchFamily="34" charset="0"/>
                <a:cs typeface="Calibri" panose="020F0502020204030204" pitchFamily="34" charset="0"/>
              </a:rPr>
              <a:t> P. Eating Disorders. [Updated 2023 Mar 8]. In: </a:t>
            </a:r>
            <a:r>
              <a:rPr lang="en-US" sz="1000" dirty="0" err="1">
                <a:latin typeface="Calibri" panose="020F0502020204030204" pitchFamily="34" charset="0"/>
                <a:cs typeface="Calibri" panose="020F0502020204030204" pitchFamily="34" charset="0"/>
              </a:rPr>
              <a:t>StatPearls</a:t>
            </a:r>
            <a:r>
              <a:rPr lang="en-US" sz="1000" dirty="0">
                <a:latin typeface="Calibri" panose="020F0502020204030204" pitchFamily="34" charset="0"/>
                <a:cs typeface="Calibri" panose="020F0502020204030204" pitchFamily="34" charset="0"/>
              </a:rPr>
              <a:t> [Internet]. Treasure Island (FL): </a:t>
            </a:r>
            <a:r>
              <a:rPr lang="en-US" sz="1000" dirty="0" err="1">
                <a:latin typeface="Calibri" panose="020F0502020204030204" pitchFamily="34" charset="0"/>
                <a:cs typeface="Calibri" panose="020F0502020204030204" pitchFamily="34" charset="0"/>
              </a:rPr>
              <a:t>StatPearls</a:t>
            </a:r>
            <a:r>
              <a:rPr lang="en-US" sz="1000" dirty="0">
                <a:latin typeface="Calibri" panose="020F0502020204030204" pitchFamily="34" charset="0"/>
                <a:cs typeface="Calibri" panose="020F0502020204030204" pitchFamily="34" charset="0"/>
              </a:rPr>
              <a:t> Publishing; 2023 Jan </a:t>
            </a:r>
            <a:r>
              <a:rPr lang="en-US" sz="1000" u="sng" dirty="0">
                <a:latin typeface="Calibri" panose="020F0502020204030204" pitchFamily="34" charset="0"/>
                <a:cs typeface="Calibri" panose="020F0502020204030204" pitchFamily="34" charset="0"/>
                <a:hlinkClick r:id="rId4"/>
              </a:rPr>
              <a:t>https://www.ncbi.nlm.nih.gov/books/NBK567717</a:t>
            </a:r>
            <a:endParaRPr lang="en-US" sz="1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1546602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2648" y="343783"/>
            <a:ext cx="5392947" cy="1325563"/>
          </a:xfrm>
        </p:spPr>
        <p:txBody>
          <a:bodyPr/>
          <a:lstStyle/>
          <a:p>
            <a:pPr algn="ctr"/>
            <a:r>
              <a:rPr lang="en-US" b="1" dirty="0" smtClean="0">
                <a:latin typeface="Arial" panose="020B0604020202020204" pitchFamily="34" charset="0"/>
                <a:cs typeface="Arial" panose="020B0604020202020204" pitchFamily="34" charset="0"/>
              </a:rPr>
              <a:t>Obesity</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838200" y="1555570"/>
            <a:ext cx="10515600" cy="4351338"/>
          </a:xfrm>
        </p:spPr>
        <p:txBody>
          <a:bodyPr>
            <a:normAutofit lnSpcReduction="10000"/>
          </a:bodyPr>
          <a:lstStyle/>
          <a:p>
            <a:r>
              <a:rPr lang="en-US" dirty="0" smtClean="0"/>
              <a:t>Over the past </a:t>
            </a:r>
            <a:r>
              <a:rPr lang="en-US" dirty="0"/>
              <a:t>30 years, the rate of </a:t>
            </a:r>
            <a:r>
              <a:rPr lang="en-US" dirty="0" smtClean="0"/>
              <a:t>childhood obesity </a:t>
            </a:r>
            <a:r>
              <a:rPr lang="en-US" dirty="0"/>
              <a:t>has more than doubled, </a:t>
            </a:r>
            <a:r>
              <a:rPr lang="en-US" dirty="0" smtClean="0"/>
              <a:t>and the </a:t>
            </a:r>
            <a:r>
              <a:rPr lang="en-US" dirty="0"/>
              <a:t>rate of adolescent obesity </a:t>
            </a:r>
            <a:r>
              <a:rPr lang="en-US" dirty="0" smtClean="0"/>
              <a:t>has quadrupled.</a:t>
            </a:r>
          </a:p>
          <a:p>
            <a:r>
              <a:rPr lang="en-US" dirty="0" smtClean="0"/>
              <a:t>A </a:t>
            </a:r>
            <a:r>
              <a:rPr lang="en-US" dirty="0"/>
              <a:t>high adolescent BMI </a:t>
            </a:r>
            <a:r>
              <a:rPr lang="en-US" dirty="0" smtClean="0"/>
              <a:t>increases adult </a:t>
            </a:r>
            <a:r>
              <a:rPr lang="en-US" dirty="0"/>
              <a:t>diabetes and coronary </a:t>
            </a:r>
            <a:r>
              <a:rPr lang="en-US" dirty="0" smtClean="0"/>
              <a:t>artery disease </a:t>
            </a:r>
            <a:r>
              <a:rPr lang="en-US" dirty="0"/>
              <a:t>risks by nearly </a:t>
            </a:r>
            <a:r>
              <a:rPr lang="en-US" dirty="0" smtClean="0"/>
              <a:t>threefold and </a:t>
            </a:r>
            <a:r>
              <a:rPr lang="en-US" dirty="0"/>
              <a:t>fivefold, respectively</a:t>
            </a:r>
            <a:r>
              <a:rPr lang="en-US" dirty="0" smtClean="0"/>
              <a:t>.</a:t>
            </a:r>
          </a:p>
          <a:p>
            <a:r>
              <a:rPr lang="en-US" dirty="0"/>
              <a:t>Risks of </a:t>
            </a:r>
            <a:r>
              <a:rPr lang="en-US" dirty="0" smtClean="0"/>
              <a:t>other conditions</a:t>
            </a:r>
            <a:r>
              <a:rPr lang="en-US" dirty="0"/>
              <a:t>, such as hypertension</a:t>
            </a:r>
            <a:r>
              <a:rPr lang="en-US" dirty="0" smtClean="0"/>
              <a:t>, hyperlipidemia, nonalcoholic fatty </a:t>
            </a:r>
            <a:r>
              <a:rPr lang="en-US" dirty="0"/>
              <a:t>liver disease, </a:t>
            </a:r>
            <a:r>
              <a:rPr lang="en-US" dirty="0" smtClean="0"/>
              <a:t>gallstones, gastro-esophageal </a:t>
            </a:r>
            <a:r>
              <a:rPr lang="en-US" dirty="0"/>
              <a:t>reflux, </a:t>
            </a:r>
            <a:r>
              <a:rPr lang="en-US" dirty="0" smtClean="0"/>
              <a:t>polycystic ovary </a:t>
            </a:r>
            <a:r>
              <a:rPr lang="en-US" dirty="0"/>
              <a:t>syndrome, obstructive </a:t>
            </a:r>
            <a:r>
              <a:rPr lang="en-US" dirty="0" smtClean="0"/>
              <a:t>sleep apnea</a:t>
            </a:r>
            <a:r>
              <a:rPr lang="en-US" dirty="0"/>
              <a:t>, asthma, and bone </a:t>
            </a:r>
            <a:r>
              <a:rPr lang="en-US" dirty="0" smtClean="0"/>
              <a:t>and joint </a:t>
            </a:r>
            <a:r>
              <a:rPr lang="en-US" dirty="0"/>
              <a:t>problems, are </a:t>
            </a:r>
            <a:r>
              <a:rPr lang="en-US" dirty="0" smtClean="0"/>
              <a:t>significantly increased </a:t>
            </a:r>
            <a:r>
              <a:rPr lang="en-US" dirty="0"/>
              <a:t>in </a:t>
            </a:r>
            <a:r>
              <a:rPr lang="en-US" dirty="0" smtClean="0"/>
              <a:t>obese adolescents.</a:t>
            </a:r>
            <a:endParaRPr lang="en-US" dirty="0"/>
          </a:p>
        </p:txBody>
      </p:sp>
      <p:sp>
        <p:nvSpPr>
          <p:cNvPr id="4" name="TextBox 3"/>
          <p:cNvSpPr txBox="1"/>
          <p:nvPr/>
        </p:nvSpPr>
        <p:spPr>
          <a:xfrm>
            <a:off x="838200" y="5906908"/>
            <a:ext cx="8581845" cy="707886"/>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Neville H. Golden, Marcie Schneider, Christine Wood, COMMITTEE ON NUTRITION, COMMITTEE ON ADOLESCENCE, SECTION ON OBESITY, Stephen Daniels, Steven Abrams, Mark </a:t>
            </a:r>
            <a:r>
              <a:rPr lang="en-US" sz="1000" dirty="0" err="1">
                <a:latin typeface="Calibri" panose="020F0502020204030204" pitchFamily="34" charset="0"/>
                <a:cs typeface="Calibri" panose="020F0502020204030204" pitchFamily="34" charset="0"/>
              </a:rPr>
              <a:t>Corkins</a:t>
            </a:r>
            <a:r>
              <a:rPr lang="en-US" sz="1000" dirty="0">
                <a:latin typeface="Calibri" panose="020F0502020204030204" pitchFamily="34" charset="0"/>
                <a:cs typeface="Calibri" panose="020F0502020204030204" pitchFamily="34" charset="0"/>
              </a:rPr>
              <a:t>, Sarah de Ferranti, </a:t>
            </a:r>
            <a:r>
              <a:rPr lang="en-US" sz="1000" dirty="0" err="1">
                <a:latin typeface="Calibri" panose="020F0502020204030204" pitchFamily="34" charset="0"/>
                <a:cs typeface="Calibri" panose="020F0502020204030204" pitchFamily="34" charset="0"/>
              </a:rPr>
              <a:t>Sheela</a:t>
            </a:r>
            <a:r>
              <a:rPr lang="en-US" sz="1000" dirty="0">
                <a:latin typeface="Calibri" panose="020F0502020204030204" pitchFamily="34" charset="0"/>
                <a:cs typeface="Calibri" panose="020F0502020204030204" pitchFamily="34" charset="0"/>
              </a:rPr>
              <a:t> N. </a:t>
            </a:r>
            <a:r>
              <a:rPr lang="en-US" sz="1000" dirty="0" err="1">
                <a:latin typeface="Calibri" panose="020F0502020204030204" pitchFamily="34" charset="0"/>
                <a:cs typeface="Calibri" panose="020F0502020204030204" pitchFamily="34" charset="0"/>
              </a:rPr>
              <a:t>Magge</a:t>
            </a:r>
            <a:r>
              <a:rPr lang="en-US" sz="1000" dirty="0">
                <a:latin typeface="Calibri" panose="020F0502020204030204" pitchFamily="34" charset="0"/>
                <a:cs typeface="Calibri" panose="020F0502020204030204" pitchFamily="34" charset="0"/>
              </a:rPr>
              <a:t>, Sarah </a:t>
            </a:r>
            <a:r>
              <a:rPr lang="en-US" sz="1000" dirty="0" err="1">
                <a:latin typeface="Calibri" panose="020F0502020204030204" pitchFamily="34" charset="0"/>
                <a:cs typeface="Calibri" panose="020F0502020204030204" pitchFamily="34" charset="0"/>
              </a:rPr>
              <a:t>Schwarzenberg</a:t>
            </a:r>
            <a:r>
              <a:rPr lang="en-US" sz="1000" dirty="0">
                <a:latin typeface="Calibri" panose="020F0502020204030204" pitchFamily="34" charset="0"/>
                <a:cs typeface="Calibri" panose="020F0502020204030204" pitchFamily="34" charset="0"/>
              </a:rPr>
              <a:t>, Paula K. </a:t>
            </a:r>
            <a:r>
              <a:rPr lang="en-US" sz="1000" dirty="0" err="1">
                <a:latin typeface="Calibri" panose="020F0502020204030204" pitchFamily="34" charset="0"/>
                <a:cs typeface="Calibri" panose="020F0502020204030204" pitchFamily="34" charset="0"/>
              </a:rPr>
              <a:t>Braverman</a:t>
            </a:r>
            <a:r>
              <a:rPr lang="en-US" sz="1000" dirty="0">
                <a:latin typeface="Calibri" panose="020F0502020204030204" pitchFamily="34" charset="0"/>
                <a:cs typeface="Calibri" panose="020F0502020204030204" pitchFamily="34" charset="0"/>
              </a:rPr>
              <a:t>, William Adelman, Elizabeth M. Alderman, Cora C. </a:t>
            </a:r>
            <a:r>
              <a:rPr lang="en-US" sz="1000" dirty="0" err="1">
                <a:latin typeface="Calibri" panose="020F0502020204030204" pitchFamily="34" charset="0"/>
                <a:cs typeface="Calibri" panose="020F0502020204030204" pitchFamily="34" charset="0"/>
              </a:rPr>
              <a:t>Breuner</a:t>
            </a:r>
            <a:r>
              <a:rPr lang="en-US" sz="1000" dirty="0">
                <a:latin typeface="Calibri" panose="020F0502020204030204" pitchFamily="34" charset="0"/>
                <a:cs typeface="Calibri" panose="020F0502020204030204" pitchFamily="34" charset="0"/>
              </a:rPr>
              <a:t>, David A. Levine, </a:t>
            </a:r>
            <a:r>
              <a:rPr lang="en-US" sz="1000" dirty="0" err="1">
                <a:latin typeface="Calibri" panose="020F0502020204030204" pitchFamily="34" charset="0"/>
                <a:cs typeface="Calibri" panose="020F0502020204030204" pitchFamily="34" charset="0"/>
              </a:rPr>
              <a:t>Arik</a:t>
            </a:r>
            <a:r>
              <a:rPr lang="en-US" sz="1000" dirty="0">
                <a:latin typeface="Calibri" panose="020F0502020204030204" pitchFamily="34" charset="0"/>
                <a:cs typeface="Calibri" panose="020F0502020204030204" pitchFamily="34" charset="0"/>
              </a:rPr>
              <a:t> V. </a:t>
            </a:r>
            <a:r>
              <a:rPr lang="en-US" sz="1000" dirty="0" err="1">
                <a:latin typeface="Calibri" panose="020F0502020204030204" pitchFamily="34" charset="0"/>
                <a:cs typeface="Calibri" panose="020F0502020204030204" pitchFamily="34" charset="0"/>
              </a:rPr>
              <a:t>Marcell</a:t>
            </a:r>
            <a:r>
              <a:rPr lang="en-US" sz="1000" dirty="0">
                <a:latin typeface="Calibri" panose="020F0502020204030204" pitchFamily="34" charset="0"/>
                <a:cs typeface="Calibri" panose="020F0502020204030204" pitchFamily="34" charset="0"/>
              </a:rPr>
              <a:t>, Rebecca O’Brien, Stephen Pont, Christopher </a:t>
            </a:r>
            <a:r>
              <a:rPr lang="en-US" sz="1000" dirty="0" err="1">
                <a:latin typeface="Calibri" panose="020F0502020204030204" pitchFamily="34" charset="0"/>
                <a:cs typeface="Calibri" panose="020F0502020204030204" pitchFamily="34" charset="0"/>
              </a:rPr>
              <a:t>Bolling</a:t>
            </a:r>
            <a:r>
              <a:rPr lang="en-US" sz="1000" dirty="0">
                <a:latin typeface="Calibri" panose="020F0502020204030204" pitchFamily="34" charset="0"/>
                <a:cs typeface="Calibri" panose="020F0502020204030204" pitchFamily="34" charset="0"/>
              </a:rPr>
              <a:t>, Stephen Cook, </a:t>
            </a:r>
            <a:r>
              <a:rPr lang="en-US" sz="1000" dirty="0" err="1">
                <a:latin typeface="Calibri" panose="020F0502020204030204" pitchFamily="34" charset="0"/>
                <a:cs typeface="Calibri" panose="020F0502020204030204" pitchFamily="34" charset="0"/>
              </a:rPr>
              <a:t>Lenna</a:t>
            </a:r>
            <a:r>
              <a:rPr lang="en-US" sz="1000" dirty="0">
                <a:latin typeface="Calibri" panose="020F0502020204030204" pitchFamily="34" charset="0"/>
                <a:cs typeface="Calibri" panose="020F0502020204030204" pitchFamily="34" charset="0"/>
              </a:rPr>
              <a:t> Liu, Robert Schwartz, </a:t>
            </a:r>
            <a:r>
              <a:rPr lang="en-US" sz="1000" dirty="0" err="1">
                <a:latin typeface="Calibri" panose="020F0502020204030204" pitchFamily="34" charset="0"/>
                <a:cs typeface="Calibri" panose="020F0502020204030204" pitchFamily="34" charset="0"/>
              </a:rPr>
              <a:t>Wendelin</a:t>
            </a:r>
            <a:r>
              <a:rPr lang="en-US" sz="1000" dirty="0">
                <a:latin typeface="Calibri" panose="020F0502020204030204" pitchFamily="34" charset="0"/>
                <a:cs typeface="Calibri" panose="020F0502020204030204" pitchFamily="34" charset="0"/>
              </a:rPr>
              <a:t> </a:t>
            </a:r>
            <a:r>
              <a:rPr lang="en-US" sz="1000" dirty="0" err="1">
                <a:latin typeface="Calibri" panose="020F0502020204030204" pitchFamily="34" charset="0"/>
                <a:cs typeface="Calibri" panose="020F0502020204030204" pitchFamily="34" charset="0"/>
              </a:rPr>
              <a:t>Slusser</a:t>
            </a:r>
            <a:r>
              <a:rPr lang="en-US" sz="1000" dirty="0">
                <a:latin typeface="Calibri" panose="020F0502020204030204" pitchFamily="34" charset="0"/>
                <a:cs typeface="Calibri" panose="020F0502020204030204" pitchFamily="34" charset="0"/>
              </a:rPr>
              <a:t>; Preventing Obesity and Eating Disorders in Adolescents. </a:t>
            </a:r>
            <a:r>
              <a:rPr lang="en-US" sz="1000" i="1" dirty="0">
                <a:latin typeface="Calibri" panose="020F0502020204030204" pitchFamily="34" charset="0"/>
                <a:cs typeface="Calibri" panose="020F0502020204030204" pitchFamily="34" charset="0"/>
              </a:rPr>
              <a:t>Pediatrics</a:t>
            </a:r>
            <a:r>
              <a:rPr lang="en-US" sz="1000" dirty="0">
                <a:latin typeface="Calibri" panose="020F0502020204030204" pitchFamily="34" charset="0"/>
                <a:cs typeface="Calibri" panose="020F0502020204030204" pitchFamily="34" charset="0"/>
              </a:rPr>
              <a:t> September 2016; 138 (3): e20161649. </a:t>
            </a:r>
            <a:r>
              <a:rPr lang="en-US" sz="1000" dirty="0" smtClean="0">
                <a:latin typeface="Calibri" panose="020F0502020204030204" pitchFamily="34" charset="0"/>
                <a:cs typeface="Calibri" panose="020F0502020204030204" pitchFamily="34" charset="0"/>
              </a:rPr>
              <a:t>10.1542/peds.2016-1649</a:t>
            </a:r>
            <a:endParaRPr lang="en-US" sz="1000" dirty="0">
              <a:latin typeface="Calibri" panose="020F0502020204030204" pitchFamily="34" charset="0"/>
              <a:cs typeface="Calibri" panose="020F050202020403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143813396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407960" y="1388744"/>
            <a:ext cx="8633187" cy="3325011"/>
          </a:xfrm>
          <a:prstGeom prst="rect">
            <a:avLst/>
          </a:prstGeom>
        </p:spPr>
      </p:pic>
      <p:sp>
        <p:nvSpPr>
          <p:cNvPr id="5" name="TextBox 4"/>
          <p:cNvSpPr txBox="1"/>
          <p:nvPr/>
        </p:nvSpPr>
        <p:spPr>
          <a:xfrm>
            <a:off x="923026" y="5909095"/>
            <a:ext cx="7323827" cy="400110"/>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Whitlock, Evelyn &amp; O'Connor, Elizabeth &amp; Williams, </a:t>
            </a:r>
            <a:r>
              <a:rPr lang="en-US" sz="1000" dirty="0" err="1">
                <a:latin typeface="Calibri" panose="020F0502020204030204" pitchFamily="34" charset="0"/>
                <a:cs typeface="Calibri" panose="020F0502020204030204" pitchFamily="34" charset="0"/>
              </a:rPr>
              <a:t>Selvi</a:t>
            </a:r>
            <a:r>
              <a:rPr lang="en-US" sz="1000" dirty="0">
                <a:latin typeface="Calibri" panose="020F0502020204030204" pitchFamily="34" charset="0"/>
                <a:cs typeface="Calibri" panose="020F0502020204030204" pitchFamily="34" charset="0"/>
              </a:rPr>
              <a:t> &amp; </a:t>
            </a:r>
            <a:r>
              <a:rPr lang="en-US" sz="1000" dirty="0" err="1">
                <a:latin typeface="Calibri" panose="020F0502020204030204" pitchFamily="34" charset="0"/>
                <a:cs typeface="Calibri" panose="020F0502020204030204" pitchFamily="34" charset="0"/>
              </a:rPr>
              <a:t>Beil</a:t>
            </a:r>
            <a:r>
              <a:rPr lang="en-US" sz="1000" dirty="0">
                <a:latin typeface="Calibri" panose="020F0502020204030204" pitchFamily="34" charset="0"/>
                <a:cs typeface="Calibri" panose="020F0502020204030204" pitchFamily="34" charset="0"/>
              </a:rPr>
              <a:t>, Tracy &amp; Lutz, Kevin. (2008). Effectiveness of weight management programs in children and adolescents. Evidence report/technology assessment. 170. 1-308. </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133702341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17321" y="341881"/>
            <a:ext cx="6038489" cy="5964028"/>
          </a:xfrm>
        </p:spPr>
      </p:pic>
      <p:sp>
        <p:nvSpPr>
          <p:cNvPr id="5" name="TextBox 4"/>
          <p:cNvSpPr txBox="1"/>
          <p:nvPr/>
        </p:nvSpPr>
        <p:spPr>
          <a:xfrm>
            <a:off x="1104182" y="6495691"/>
            <a:ext cx="5909094" cy="246221"/>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https://theheartfoundation.org/2018/02/09/childhood-obesity/</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14774113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1170" y="520399"/>
            <a:ext cx="5169379" cy="1026275"/>
          </a:xfrm>
        </p:spPr>
        <p:txBody>
          <a:bodyPr>
            <a:noAutofit/>
          </a:bodyPr>
          <a:lstStyle/>
          <a:p>
            <a:pPr algn="ctr"/>
            <a:r>
              <a:rPr lang="en-US" b="1" strike="sngStrike" dirty="0" smtClean="0">
                <a:solidFill>
                  <a:srgbClr val="FF0000"/>
                </a:solidFill>
                <a:latin typeface="Arial" panose="020B0604020202020204" pitchFamily="34" charset="0"/>
                <a:cs typeface="Arial" panose="020B0604020202020204" pitchFamily="34" charset="0"/>
              </a:rPr>
              <a:t>Dieting</a:t>
            </a:r>
            <a:r>
              <a:rPr lang="en-US" b="1" dirty="0" smtClean="0">
                <a:latin typeface="Arial" panose="020B0604020202020204" pitchFamily="34" charset="0"/>
                <a:cs typeface="Arial" panose="020B0604020202020204" pitchFamily="34" charset="0"/>
              </a:rPr>
              <a:t> </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888521" y="1534213"/>
            <a:ext cx="10448026" cy="4141968"/>
          </a:xfrm>
        </p:spPr>
        <p:txBody>
          <a:bodyPr>
            <a:normAutofit fontScale="92500" lnSpcReduction="20000"/>
          </a:bodyPr>
          <a:lstStyle/>
          <a:p>
            <a:r>
              <a:rPr lang="en-US" dirty="0" smtClean="0">
                <a:latin typeface="Arial" panose="020B0604020202020204" pitchFamily="34" charset="0"/>
                <a:cs typeface="Arial" panose="020B0604020202020204" pitchFamily="34" charset="0"/>
              </a:rPr>
              <a:t>Dieting</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(caloric restriction for weight loss) was </a:t>
            </a:r>
            <a:r>
              <a:rPr lang="en-US" dirty="0">
                <a:latin typeface="Arial" panose="020B0604020202020204" pitchFamily="34" charset="0"/>
                <a:cs typeface="Arial" panose="020B0604020202020204" pitchFamily="34" charset="0"/>
              </a:rPr>
              <a:t>associated with </a:t>
            </a:r>
            <a:r>
              <a:rPr lang="en-US" dirty="0" smtClean="0">
                <a:latin typeface="Arial" panose="020B0604020202020204" pitchFamily="34" charset="0"/>
                <a:cs typeface="Arial" panose="020B0604020202020204" pitchFamily="34" charset="0"/>
              </a:rPr>
              <a:t>greater weight </a:t>
            </a:r>
            <a:r>
              <a:rPr lang="en-US" dirty="0">
                <a:latin typeface="Arial" panose="020B0604020202020204" pitchFamily="34" charset="0"/>
                <a:cs typeface="Arial" panose="020B0604020202020204" pitchFamily="34" charset="0"/>
              </a:rPr>
              <a:t>gain and increased </a:t>
            </a:r>
            <a:r>
              <a:rPr lang="en-US" dirty="0" smtClean="0">
                <a:latin typeface="Arial" panose="020B0604020202020204" pitchFamily="34" charset="0"/>
                <a:cs typeface="Arial" panose="020B0604020202020204" pitchFamily="34" charset="0"/>
              </a:rPr>
              <a:t>rates of </a:t>
            </a:r>
            <a:r>
              <a:rPr lang="en-US" dirty="0">
                <a:latin typeface="Arial" panose="020B0604020202020204" pitchFamily="34" charset="0"/>
                <a:cs typeface="Arial" panose="020B0604020202020204" pitchFamily="34" charset="0"/>
              </a:rPr>
              <a:t>binge </a:t>
            </a:r>
            <a:r>
              <a:rPr lang="en-US" dirty="0" smtClean="0">
                <a:latin typeface="Arial" panose="020B0604020202020204" pitchFamily="34" charset="0"/>
                <a:cs typeface="Arial" panose="020B0604020202020204" pitchFamily="34" charset="0"/>
              </a:rPr>
              <a:t>eating.</a:t>
            </a:r>
          </a:p>
          <a:p>
            <a:r>
              <a:rPr lang="en-US" dirty="0">
                <a:latin typeface="Arial" panose="020B0604020202020204" pitchFamily="34" charset="0"/>
                <a:cs typeface="Arial" panose="020B0604020202020204" pitchFamily="34" charset="0"/>
              </a:rPr>
              <a:t>I</a:t>
            </a:r>
            <a:r>
              <a:rPr lang="en-US" dirty="0" smtClean="0">
                <a:latin typeface="Arial" panose="020B0604020202020204" pitchFamily="34" charset="0"/>
                <a:cs typeface="Arial" panose="020B0604020202020204" pitchFamily="34" charset="0"/>
              </a:rPr>
              <a:t>n Project Eating </a:t>
            </a:r>
            <a:r>
              <a:rPr lang="en-US" dirty="0">
                <a:latin typeface="Arial" panose="020B0604020202020204" pitchFamily="34" charset="0"/>
                <a:cs typeface="Arial" panose="020B0604020202020204" pitchFamily="34" charset="0"/>
              </a:rPr>
              <a:t>Among Teens (</a:t>
            </a:r>
            <a:r>
              <a:rPr lang="en-US" dirty="0" smtClean="0">
                <a:latin typeface="Arial" panose="020B0604020202020204" pitchFamily="34" charset="0"/>
                <a:cs typeface="Arial" panose="020B0604020202020204" pitchFamily="34" charset="0"/>
              </a:rPr>
              <a:t>Project EAT), dieting behaviors </a:t>
            </a:r>
            <a:r>
              <a:rPr lang="en-US" dirty="0">
                <a:latin typeface="Arial" panose="020B0604020202020204" pitchFamily="34" charset="0"/>
                <a:cs typeface="Arial" panose="020B0604020202020204" pitchFamily="34" charset="0"/>
              </a:rPr>
              <a:t>were </a:t>
            </a:r>
            <a:r>
              <a:rPr lang="en-US" dirty="0" smtClean="0">
                <a:latin typeface="Arial" panose="020B0604020202020204" pitchFamily="34" charset="0"/>
                <a:cs typeface="Arial" panose="020B0604020202020204" pitchFamily="34" charset="0"/>
              </a:rPr>
              <a:t>associated with </a:t>
            </a:r>
            <a:r>
              <a:rPr lang="en-US" dirty="0">
                <a:latin typeface="Arial" panose="020B0604020202020204" pitchFamily="34" charset="0"/>
                <a:cs typeface="Arial" panose="020B0604020202020204" pitchFamily="34" charset="0"/>
              </a:rPr>
              <a:t>a twofold increased </a:t>
            </a:r>
            <a:r>
              <a:rPr lang="en-US" dirty="0" smtClean="0">
                <a:latin typeface="Arial" panose="020B0604020202020204" pitchFamily="34" charset="0"/>
                <a:cs typeface="Arial" panose="020B0604020202020204" pitchFamily="34" charset="0"/>
              </a:rPr>
              <a:t>risk of </a:t>
            </a:r>
            <a:r>
              <a:rPr lang="en-US" dirty="0">
                <a:latin typeface="Arial" panose="020B0604020202020204" pitchFamily="34" charset="0"/>
                <a:cs typeface="Arial" panose="020B0604020202020204" pitchFamily="34" charset="0"/>
              </a:rPr>
              <a:t>becoming overweight and </a:t>
            </a:r>
            <a:r>
              <a:rPr lang="en-US" dirty="0" smtClean="0">
                <a:latin typeface="Arial" panose="020B0604020202020204" pitchFamily="34" charset="0"/>
                <a:cs typeface="Arial" panose="020B0604020202020204" pitchFamily="34" charset="0"/>
              </a:rPr>
              <a:t>a 1.5-fold </a:t>
            </a:r>
            <a:r>
              <a:rPr lang="en-US" dirty="0">
                <a:latin typeface="Arial" panose="020B0604020202020204" pitchFamily="34" charset="0"/>
                <a:cs typeface="Arial" panose="020B0604020202020204" pitchFamily="34" charset="0"/>
              </a:rPr>
              <a:t>increased risk of </a:t>
            </a:r>
            <a:r>
              <a:rPr lang="en-US" dirty="0" smtClean="0">
                <a:latin typeface="Arial" panose="020B0604020202020204" pitchFamily="34" charset="0"/>
                <a:cs typeface="Arial" panose="020B0604020202020204" pitchFamily="34" charset="0"/>
              </a:rPr>
              <a:t>binge eating </a:t>
            </a:r>
            <a:r>
              <a:rPr lang="en-US" dirty="0">
                <a:latin typeface="Arial" panose="020B0604020202020204" pitchFamily="34" charset="0"/>
                <a:cs typeface="Arial" panose="020B0604020202020204" pitchFamily="34" charset="0"/>
              </a:rPr>
              <a:t>at 5-year </a:t>
            </a:r>
            <a:r>
              <a:rPr lang="en-US" dirty="0" smtClean="0">
                <a:latin typeface="Arial" panose="020B0604020202020204" pitchFamily="34" charset="0"/>
                <a:cs typeface="Arial" panose="020B0604020202020204" pitchFamily="34" charset="0"/>
              </a:rPr>
              <a:t>follow-up.</a:t>
            </a:r>
            <a:endParaRPr lang="en-US" strike="sngStrike" dirty="0" smtClean="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G</a:t>
            </a:r>
            <a:r>
              <a:rPr lang="en-US" dirty="0" smtClean="0">
                <a:latin typeface="Arial" panose="020B0604020202020204" pitchFamily="34" charset="0"/>
                <a:cs typeface="Arial" panose="020B0604020202020204" pitchFamily="34" charset="0"/>
              </a:rPr>
              <a:t>irls </a:t>
            </a:r>
            <a:r>
              <a:rPr lang="en-US" dirty="0">
                <a:latin typeface="Arial" panose="020B0604020202020204" pitchFamily="34" charset="0"/>
                <a:cs typeface="Arial" panose="020B0604020202020204" pitchFamily="34" charset="0"/>
              </a:rPr>
              <a:t>without obesity </a:t>
            </a:r>
            <a:r>
              <a:rPr lang="en-US" dirty="0" smtClean="0">
                <a:latin typeface="Arial" panose="020B0604020202020204" pitchFamily="34" charset="0"/>
                <a:cs typeface="Arial" panose="020B0604020202020204" pitchFamily="34" charset="0"/>
              </a:rPr>
              <a:t>who dieted </a:t>
            </a:r>
            <a:r>
              <a:rPr lang="en-US" dirty="0">
                <a:latin typeface="Arial" panose="020B0604020202020204" pitchFamily="34" charset="0"/>
                <a:cs typeface="Arial" panose="020B0604020202020204" pitchFamily="34" charset="0"/>
              </a:rPr>
              <a:t>in the ninth grade were </a:t>
            </a:r>
            <a:r>
              <a:rPr lang="en-US" dirty="0" smtClean="0">
                <a:latin typeface="Arial" panose="020B0604020202020204" pitchFamily="34" charset="0"/>
                <a:cs typeface="Arial" panose="020B0604020202020204" pitchFamily="34" charset="0"/>
              </a:rPr>
              <a:t>3 times </a:t>
            </a:r>
            <a:r>
              <a:rPr lang="en-US" dirty="0">
                <a:latin typeface="Arial" panose="020B0604020202020204" pitchFamily="34" charset="0"/>
                <a:cs typeface="Arial" panose="020B0604020202020204" pitchFamily="34" charset="0"/>
              </a:rPr>
              <a:t>more likely to be </a:t>
            </a:r>
            <a:r>
              <a:rPr lang="en-US" dirty="0" smtClean="0">
                <a:latin typeface="Arial" panose="020B0604020202020204" pitchFamily="34" charset="0"/>
                <a:cs typeface="Arial" panose="020B0604020202020204" pitchFamily="34" charset="0"/>
              </a:rPr>
              <a:t>overweight in </a:t>
            </a:r>
            <a:r>
              <a:rPr lang="en-US" dirty="0">
                <a:latin typeface="Arial" panose="020B0604020202020204" pitchFamily="34" charset="0"/>
                <a:cs typeface="Arial" panose="020B0604020202020204" pitchFamily="34" charset="0"/>
              </a:rPr>
              <a:t>the 12th grade compared </a:t>
            </a:r>
            <a:r>
              <a:rPr lang="en-US" dirty="0" smtClean="0">
                <a:latin typeface="Arial" panose="020B0604020202020204" pitchFamily="34" charset="0"/>
                <a:cs typeface="Arial" panose="020B0604020202020204" pitchFamily="34" charset="0"/>
              </a:rPr>
              <a:t>with non-dieters.</a:t>
            </a:r>
          </a:p>
          <a:p>
            <a:r>
              <a:rPr lang="en-US" dirty="0" smtClean="0">
                <a:latin typeface="Arial" panose="020B0604020202020204" pitchFamily="34" charset="0"/>
                <a:cs typeface="Arial" panose="020B0604020202020204" pitchFamily="34" charset="0"/>
              </a:rPr>
              <a:t>Students who severely </a:t>
            </a:r>
            <a:r>
              <a:rPr lang="en-US" dirty="0">
                <a:latin typeface="Arial" panose="020B0604020202020204" pitchFamily="34" charset="0"/>
                <a:cs typeface="Arial" panose="020B0604020202020204" pitchFamily="34" charset="0"/>
              </a:rPr>
              <a:t>restricted their </a:t>
            </a:r>
            <a:r>
              <a:rPr lang="en-US" dirty="0" smtClean="0">
                <a:latin typeface="Arial" panose="020B0604020202020204" pitchFamily="34" charset="0"/>
                <a:cs typeface="Arial" panose="020B0604020202020204" pitchFamily="34" charset="0"/>
              </a:rPr>
              <a:t>energy intake </a:t>
            </a:r>
            <a:r>
              <a:rPr lang="en-US" dirty="0">
                <a:latin typeface="Arial" panose="020B0604020202020204" pitchFamily="34" charset="0"/>
                <a:cs typeface="Arial" panose="020B0604020202020204" pitchFamily="34" charset="0"/>
              </a:rPr>
              <a:t>and skipped meals </a:t>
            </a:r>
            <a:r>
              <a:rPr lang="en-US" dirty="0" smtClean="0">
                <a:latin typeface="Arial" panose="020B0604020202020204" pitchFamily="34" charset="0"/>
                <a:cs typeface="Arial" panose="020B0604020202020204" pitchFamily="34" charset="0"/>
              </a:rPr>
              <a:t>were 18 </a:t>
            </a:r>
            <a:r>
              <a:rPr lang="en-US" dirty="0">
                <a:latin typeface="Arial" panose="020B0604020202020204" pitchFamily="34" charset="0"/>
                <a:cs typeface="Arial" panose="020B0604020202020204" pitchFamily="34" charset="0"/>
              </a:rPr>
              <a:t>times more likely to </a:t>
            </a:r>
            <a:r>
              <a:rPr lang="en-US" dirty="0" smtClean="0">
                <a:latin typeface="Arial" panose="020B0604020202020204" pitchFamily="34" charset="0"/>
                <a:cs typeface="Arial" panose="020B0604020202020204" pitchFamily="34" charset="0"/>
              </a:rPr>
              <a:t>develop an </a:t>
            </a:r>
            <a:r>
              <a:rPr lang="en-US" dirty="0">
                <a:latin typeface="Arial" panose="020B0604020202020204" pitchFamily="34" charset="0"/>
                <a:cs typeface="Arial" panose="020B0604020202020204" pitchFamily="34" charset="0"/>
              </a:rPr>
              <a:t>e</a:t>
            </a:r>
            <a:r>
              <a:rPr lang="en-US" dirty="0" smtClean="0">
                <a:latin typeface="Arial" panose="020B0604020202020204" pitchFamily="34" charset="0"/>
                <a:cs typeface="Arial" panose="020B0604020202020204" pitchFamily="34" charset="0"/>
              </a:rPr>
              <a:t>ating </a:t>
            </a:r>
            <a:r>
              <a:rPr lang="en-US" dirty="0">
                <a:latin typeface="Arial" panose="020B0604020202020204" pitchFamily="34" charset="0"/>
                <a:cs typeface="Arial" panose="020B0604020202020204" pitchFamily="34" charset="0"/>
              </a:rPr>
              <a:t>d</a:t>
            </a:r>
            <a:r>
              <a:rPr lang="en-US" dirty="0" smtClean="0">
                <a:latin typeface="Arial" panose="020B0604020202020204" pitchFamily="34" charset="0"/>
                <a:cs typeface="Arial" panose="020B0604020202020204" pitchFamily="34" charset="0"/>
              </a:rPr>
              <a:t>isorder </a:t>
            </a:r>
            <a:r>
              <a:rPr lang="en-US" dirty="0">
                <a:latin typeface="Arial" panose="020B0604020202020204" pitchFamily="34" charset="0"/>
                <a:cs typeface="Arial" panose="020B0604020202020204" pitchFamily="34" charset="0"/>
              </a:rPr>
              <a:t>than those who did </a:t>
            </a:r>
            <a:r>
              <a:rPr lang="en-US" dirty="0" smtClean="0">
                <a:latin typeface="Arial" panose="020B0604020202020204" pitchFamily="34" charset="0"/>
                <a:cs typeface="Arial" panose="020B0604020202020204" pitchFamily="34" charset="0"/>
              </a:rPr>
              <a:t>not.</a:t>
            </a:r>
            <a:endParaRPr lang="en-US" dirty="0">
              <a:latin typeface="Arial" panose="020B0604020202020204" pitchFamily="34" charset="0"/>
              <a:cs typeface="Arial" panose="020B0604020202020204" pitchFamily="34" charset="0"/>
            </a:endParaRPr>
          </a:p>
        </p:txBody>
      </p:sp>
      <p:sp>
        <p:nvSpPr>
          <p:cNvPr id="4" name="TextBox 3"/>
          <p:cNvSpPr txBox="1"/>
          <p:nvPr/>
        </p:nvSpPr>
        <p:spPr>
          <a:xfrm>
            <a:off x="759125" y="5885551"/>
            <a:ext cx="8622635" cy="707886"/>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Neville H. Golden, Marcie Schneider, Christine Wood, COMMITTEE ON NUTRITION, COMMITTEE ON ADOLESCENCE, SECTION ON OBESITY, Stephen Daniels, Steven Abrams, Mark </a:t>
            </a:r>
            <a:r>
              <a:rPr lang="en-US" sz="1000" dirty="0" err="1">
                <a:latin typeface="Calibri" panose="020F0502020204030204" pitchFamily="34" charset="0"/>
                <a:cs typeface="Calibri" panose="020F0502020204030204" pitchFamily="34" charset="0"/>
              </a:rPr>
              <a:t>Corkins</a:t>
            </a:r>
            <a:r>
              <a:rPr lang="en-US" sz="1000" dirty="0">
                <a:latin typeface="Calibri" panose="020F0502020204030204" pitchFamily="34" charset="0"/>
                <a:cs typeface="Calibri" panose="020F0502020204030204" pitchFamily="34" charset="0"/>
              </a:rPr>
              <a:t>, Sarah de Ferranti, </a:t>
            </a:r>
            <a:r>
              <a:rPr lang="en-US" sz="1000" dirty="0" err="1">
                <a:latin typeface="Calibri" panose="020F0502020204030204" pitchFamily="34" charset="0"/>
                <a:cs typeface="Calibri" panose="020F0502020204030204" pitchFamily="34" charset="0"/>
              </a:rPr>
              <a:t>Sheela</a:t>
            </a:r>
            <a:r>
              <a:rPr lang="en-US" sz="1000" dirty="0">
                <a:latin typeface="Calibri" panose="020F0502020204030204" pitchFamily="34" charset="0"/>
                <a:cs typeface="Calibri" panose="020F0502020204030204" pitchFamily="34" charset="0"/>
              </a:rPr>
              <a:t> N. </a:t>
            </a:r>
            <a:r>
              <a:rPr lang="en-US" sz="1000" dirty="0" err="1">
                <a:latin typeface="Calibri" panose="020F0502020204030204" pitchFamily="34" charset="0"/>
                <a:cs typeface="Calibri" panose="020F0502020204030204" pitchFamily="34" charset="0"/>
              </a:rPr>
              <a:t>Magge</a:t>
            </a:r>
            <a:r>
              <a:rPr lang="en-US" sz="1000" dirty="0">
                <a:latin typeface="Calibri" panose="020F0502020204030204" pitchFamily="34" charset="0"/>
                <a:cs typeface="Calibri" panose="020F0502020204030204" pitchFamily="34" charset="0"/>
              </a:rPr>
              <a:t>, Sarah </a:t>
            </a:r>
            <a:r>
              <a:rPr lang="en-US" sz="1000" dirty="0" err="1">
                <a:latin typeface="Calibri" panose="020F0502020204030204" pitchFamily="34" charset="0"/>
                <a:cs typeface="Calibri" panose="020F0502020204030204" pitchFamily="34" charset="0"/>
              </a:rPr>
              <a:t>Schwarzenberg</a:t>
            </a:r>
            <a:r>
              <a:rPr lang="en-US" sz="1000" dirty="0">
                <a:latin typeface="Calibri" panose="020F0502020204030204" pitchFamily="34" charset="0"/>
                <a:cs typeface="Calibri" panose="020F0502020204030204" pitchFamily="34" charset="0"/>
              </a:rPr>
              <a:t>, Paula K. </a:t>
            </a:r>
            <a:r>
              <a:rPr lang="en-US" sz="1000" dirty="0" err="1">
                <a:latin typeface="Calibri" panose="020F0502020204030204" pitchFamily="34" charset="0"/>
                <a:cs typeface="Calibri" panose="020F0502020204030204" pitchFamily="34" charset="0"/>
              </a:rPr>
              <a:t>Braverman</a:t>
            </a:r>
            <a:r>
              <a:rPr lang="en-US" sz="1000" dirty="0">
                <a:latin typeface="Calibri" panose="020F0502020204030204" pitchFamily="34" charset="0"/>
                <a:cs typeface="Calibri" panose="020F0502020204030204" pitchFamily="34" charset="0"/>
              </a:rPr>
              <a:t>, William Adelman, Elizabeth M. Alderman, Cora C. </a:t>
            </a:r>
            <a:r>
              <a:rPr lang="en-US" sz="1000" dirty="0" err="1">
                <a:latin typeface="Calibri" panose="020F0502020204030204" pitchFamily="34" charset="0"/>
                <a:cs typeface="Calibri" panose="020F0502020204030204" pitchFamily="34" charset="0"/>
              </a:rPr>
              <a:t>Breuner</a:t>
            </a:r>
            <a:r>
              <a:rPr lang="en-US" sz="1000" dirty="0">
                <a:latin typeface="Calibri" panose="020F0502020204030204" pitchFamily="34" charset="0"/>
                <a:cs typeface="Calibri" panose="020F0502020204030204" pitchFamily="34" charset="0"/>
              </a:rPr>
              <a:t>, David A. Levine, </a:t>
            </a:r>
            <a:r>
              <a:rPr lang="en-US" sz="1000" dirty="0" err="1">
                <a:latin typeface="Calibri" panose="020F0502020204030204" pitchFamily="34" charset="0"/>
                <a:cs typeface="Calibri" panose="020F0502020204030204" pitchFamily="34" charset="0"/>
              </a:rPr>
              <a:t>Arik</a:t>
            </a:r>
            <a:r>
              <a:rPr lang="en-US" sz="1000" dirty="0">
                <a:latin typeface="Calibri" panose="020F0502020204030204" pitchFamily="34" charset="0"/>
                <a:cs typeface="Calibri" panose="020F0502020204030204" pitchFamily="34" charset="0"/>
              </a:rPr>
              <a:t> V. </a:t>
            </a:r>
            <a:r>
              <a:rPr lang="en-US" sz="1000" dirty="0" err="1">
                <a:latin typeface="Calibri" panose="020F0502020204030204" pitchFamily="34" charset="0"/>
                <a:cs typeface="Calibri" panose="020F0502020204030204" pitchFamily="34" charset="0"/>
              </a:rPr>
              <a:t>Marcell</a:t>
            </a:r>
            <a:r>
              <a:rPr lang="en-US" sz="1000" dirty="0">
                <a:latin typeface="Calibri" panose="020F0502020204030204" pitchFamily="34" charset="0"/>
                <a:cs typeface="Calibri" panose="020F0502020204030204" pitchFamily="34" charset="0"/>
              </a:rPr>
              <a:t>, Rebecca O’Brien, Stephen Pont, Christopher </a:t>
            </a:r>
            <a:r>
              <a:rPr lang="en-US" sz="1000" dirty="0" err="1">
                <a:latin typeface="Calibri" panose="020F0502020204030204" pitchFamily="34" charset="0"/>
                <a:cs typeface="Calibri" panose="020F0502020204030204" pitchFamily="34" charset="0"/>
              </a:rPr>
              <a:t>Bolling</a:t>
            </a:r>
            <a:r>
              <a:rPr lang="en-US" sz="1000" dirty="0">
                <a:latin typeface="Calibri" panose="020F0502020204030204" pitchFamily="34" charset="0"/>
                <a:cs typeface="Calibri" panose="020F0502020204030204" pitchFamily="34" charset="0"/>
              </a:rPr>
              <a:t>, Stephen Cook, </a:t>
            </a:r>
            <a:r>
              <a:rPr lang="en-US" sz="1000" dirty="0" err="1">
                <a:latin typeface="Calibri" panose="020F0502020204030204" pitchFamily="34" charset="0"/>
                <a:cs typeface="Calibri" panose="020F0502020204030204" pitchFamily="34" charset="0"/>
              </a:rPr>
              <a:t>Lenna</a:t>
            </a:r>
            <a:r>
              <a:rPr lang="en-US" sz="1000" dirty="0">
                <a:latin typeface="Calibri" panose="020F0502020204030204" pitchFamily="34" charset="0"/>
                <a:cs typeface="Calibri" panose="020F0502020204030204" pitchFamily="34" charset="0"/>
              </a:rPr>
              <a:t> Liu, Robert Schwartz, </a:t>
            </a:r>
            <a:r>
              <a:rPr lang="en-US" sz="1000" dirty="0" err="1">
                <a:latin typeface="Calibri" panose="020F0502020204030204" pitchFamily="34" charset="0"/>
                <a:cs typeface="Calibri" panose="020F0502020204030204" pitchFamily="34" charset="0"/>
              </a:rPr>
              <a:t>Wendelin</a:t>
            </a:r>
            <a:r>
              <a:rPr lang="en-US" sz="1000" dirty="0">
                <a:latin typeface="Calibri" panose="020F0502020204030204" pitchFamily="34" charset="0"/>
                <a:cs typeface="Calibri" panose="020F0502020204030204" pitchFamily="34" charset="0"/>
              </a:rPr>
              <a:t> </a:t>
            </a:r>
            <a:r>
              <a:rPr lang="en-US" sz="1000" dirty="0" err="1">
                <a:latin typeface="Calibri" panose="020F0502020204030204" pitchFamily="34" charset="0"/>
                <a:cs typeface="Calibri" panose="020F0502020204030204" pitchFamily="34" charset="0"/>
              </a:rPr>
              <a:t>Slusser</a:t>
            </a:r>
            <a:r>
              <a:rPr lang="en-US" sz="1000" dirty="0">
                <a:latin typeface="Calibri" panose="020F0502020204030204" pitchFamily="34" charset="0"/>
                <a:cs typeface="Calibri" panose="020F0502020204030204" pitchFamily="34" charset="0"/>
              </a:rPr>
              <a:t>; Preventing Obesity and Eating Disorders in Adolescents. </a:t>
            </a:r>
            <a:r>
              <a:rPr lang="en-US" sz="1000" i="1" dirty="0">
                <a:latin typeface="Calibri" panose="020F0502020204030204" pitchFamily="34" charset="0"/>
                <a:cs typeface="Calibri" panose="020F0502020204030204" pitchFamily="34" charset="0"/>
              </a:rPr>
              <a:t>Pediatrics</a:t>
            </a:r>
            <a:r>
              <a:rPr lang="en-US" sz="1000" dirty="0">
                <a:latin typeface="Calibri" panose="020F0502020204030204" pitchFamily="34" charset="0"/>
                <a:cs typeface="Calibri" panose="020F0502020204030204" pitchFamily="34" charset="0"/>
              </a:rPr>
              <a:t> September 2016; 138 (3): e20161649. 10.1542/peds.2016-1649</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124109049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Arial" panose="020B0604020202020204" pitchFamily="34" charset="0"/>
                <a:cs typeface="Arial" panose="020B0604020202020204" pitchFamily="34" charset="0"/>
              </a:rPr>
              <a:t>Other Evidence-based Strategies</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dirty="0" smtClean="0">
                <a:latin typeface="Arial" panose="020B0604020202020204" pitchFamily="34" charset="0"/>
                <a:cs typeface="Arial" panose="020B0604020202020204" pitchFamily="34" charset="0"/>
              </a:rPr>
              <a:t>Family meals: Eating family meals together 7 or more times per week resulted in families consuming 1 serving more of fruits and vegetables per day compared with families who had no meals together.</a:t>
            </a:r>
          </a:p>
          <a:p>
            <a:r>
              <a:rPr lang="en-US" b="1" dirty="0" smtClean="0">
                <a:latin typeface="Arial" panose="020B0604020202020204" pitchFamily="34" charset="0"/>
                <a:cs typeface="Arial" panose="020B0604020202020204" pitchFamily="34" charset="0"/>
              </a:rPr>
              <a:t>Promote healthy </a:t>
            </a:r>
            <a:r>
              <a:rPr lang="en-US" b="1" dirty="0">
                <a:latin typeface="Arial" panose="020B0604020202020204" pitchFamily="34" charset="0"/>
                <a:cs typeface="Arial" panose="020B0604020202020204" pitchFamily="34" charset="0"/>
              </a:rPr>
              <a:t>b</a:t>
            </a:r>
            <a:r>
              <a:rPr lang="en-US" b="1" dirty="0" smtClean="0">
                <a:latin typeface="Arial" panose="020B0604020202020204" pitchFamily="34" charset="0"/>
                <a:cs typeface="Arial" panose="020B0604020202020204" pitchFamily="34" charset="0"/>
              </a:rPr>
              <a:t>ody image!</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H</a:t>
            </a:r>
            <a:r>
              <a:rPr lang="en-US" dirty="0" smtClean="0">
                <a:latin typeface="Arial" panose="020B0604020202020204" pitchFamily="34" charset="0"/>
                <a:cs typeface="Arial" panose="020B0604020202020204" pitchFamily="34" charset="0"/>
              </a:rPr>
              <a:t>igher scores of </a:t>
            </a:r>
            <a:r>
              <a:rPr lang="en-US" dirty="0">
                <a:latin typeface="Arial" panose="020B0604020202020204" pitchFamily="34" charset="0"/>
                <a:cs typeface="Arial" panose="020B0604020202020204" pitchFamily="34" charset="0"/>
              </a:rPr>
              <a:t>body dissatisfaction </a:t>
            </a:r>
            <a:r>
              <a:rPr lang="en-US" dirty="0" smtClean="0">
                <a:latin typeface="Arial" panose="020B0604020202020204" pitchFamily="34" charset="0"/>
                <a:cs typeface="Arial" panose="020B0604020202020204" pitchFamily="34" charset="0"/>
              </a:rPr>
              <a:t>are associated </a:t>
            </a:r>
            <a:r>
              <a:rPr lang="en-US" dirty="0">
                <a:latin typeface="Arial" panose="020B0604020202020204" pitchFamily="34" charset="0"/>
                <a:cs typeface="Arial" panose="020B0604020202020204" pitchFamily="34" charset="0"/>
              </a:rPr>
              <a:t>with more </a:t>
            </a:r>
            <a:r>
              <a:rPr lang="en-US" dirty="0" smtClean="0">
                <a:latin typeface="Arial" panose="020B0604020202020204" pitchFamily="34" charset="0"/>
                <a:cs typeface="Arial" panose="020B0604020202020204" pitchFamily="34" charset="0"/>
              </a:rPr>
              <a:t>dieting and </a:t>
            </a:r>
            <a:r>
              <a:rPr lang="en-US" dirty="0">
                <a:latin typeface="Arial" panose="020B0604020202020204" pitchFamily="34" charset="0"/>
                <a:cs typeface="Arial" panose="020B0604020202020204" pitchFamily="34" charset="0"/>
              </a:rPr>
              <a:t>unhealthy </a:t>
            </a:r>
            <a:r>
              <a:rPr lang="en-US" dirty="0" smtClean="0">
                <a:latin typeface="Arial" panose="020B0604020202020204" pitchFamily="34" charset="0"/>
                <a:cs typeface="Arial" panose="020B0604020202020204" pitchFamily="34" charset="0"/>
              </a:rPr>
              <a:t>weight-control behaviors </a:t>
            </a:r>
            <a:r>
              <a:rPr lang="en-US" dirty="0">
                <a:latin typeface="Arial" panose="020B0604020202020204" pitchFamily="34" charset="0"/>
                <a:cs typeface="Arial" panose="020B0604020202020204" pitchFamily="34" charset="0"/>
              </a:rPr>
              <a:t>in both boys </a:t>
            </a:r>
            <a:r>
              <a:rPr lang="en-US" dirty="0" smtClean="0">
                <a:latin typeface="Arial" panose="020B0604020202020204" pitchFamily="34" charset="0"/>
                <a:cs typeface="Arial" panose="020B0604020202020204" pitchFamily="34" charset="0"/>
              </a:rPr>
              <a:t>and girls</a:t>
            </a:r>
            <a:r>
              <a:rPr lang="en-US" dirty="0">
                <a:latin typeface="Arial" panose="020B0604020202020204" pitchFamily="34" charset="0"/>
                <a:cs typeface="Arial" panose="020B0604020202020204" pitchFamily="34" charset="0"/>
              </a:rPr>
              <a:t>, reduced physical </a:t>
            </a:r>
            <a:r>
              <a:rPr lang="en-US" dirty="0" smtClean="0">
                <a:latin typeface="Arial" panose="020B0604020202020204" pitchFamily="34" charset="0"/>
                <a:cs typeface="Arial" panose="020B0604020202020204" pitchFamily="34" charset="0"/>
              </a:rPr>
              <a:t>activity in </a:t>
            </a:r>
            <a:r>
              <a:rPr lang="en-US" dirty="0">
                <a:latin typeface="Arial" panose="020B0604020202020204" pitchFamily="34" charset="0"/>
                <a:cs typeface="Arial" panose="020B0604020202020204" pitchFamily="34" charset="0"/>
              </a:rPr>
              <a:t>girls, and more binge </a:t>
            </a:r>
            <a:r>
              <a:rPr lang="en-US" dirty="0" smtClean="0">
                <a:latin typeface="Arial" panose="020B0604020202020204" pitchFamily="34" charset="0"/>
                <a:cs typeface="Arial" panose="020B0604020202020204" pitchFamily="34" charset="0"/>
              </a:rPr>
              <a:t>eating in </a:t>
            </a:r>
            <a:r>
              <a:rPr lang="en-US" dirty="0">
                <a:latin typeface="Arial" panose="020B0604020202020204" pitchFamily="34" charset="0"/>
                <a:cs typeface="Arial" panose="020B0604020202020204" pitchFamily="34" charset="0"/>
              </a:rPr>
              <a:t>boys.</a:t>
            </a:r>
            <a:endParaRPr lang="en-US" dirty="0" smtClean="0">
              <a:latin typeface="Arial" panose="020B0604020202020204" pitchFamily="34" charset="0"/>
              <a:cs typeface="Arial" panose="020B0604020202020204" pitchFamily="34" charset="0"/>
            </a:endParaRPr>
          </a:p>
          <a:p>
            <a:endParaRPr lang="en-US" dirty="0"/>
          </a:p>
        </p:txBody>
      </p:sp>
      <p:sp>
        <p:nvSpPr>
          <p:cNvPr id="4" name="TextBox 3"/>
          <p:cNvSpPr txBox="1"/>
          <p:nvPr/>
        </p:nvSpPr>
        <p:spPr>
          <a:xfrm>
            <a:off x="1100401" y="5885551"/>
            <a:ext cx="8281359" cy="861774"/>
          </a:xfrm>
          <a:prstGeom prst="rect">
            <a:avLst/>
          </a:prstGeom>
          <a:noFill/>
        </p:spPr>
        <p:txBody>
          <a:bodyPr wrap="square" rtlCol="0">
            <a:spAutoFit/>
          </a:bodyPr>
          <a:lstStyle/>
          <a:p>
            <a:r>
              <a:rPr lang="en-US" sz="1000"/>
              <a:t>Neville H. Golden, Marcie Schneider, Christine Wood, COMMITTEE ON NUTRITION, COMMITTEE ON ADOLESCENCE, SECTION ON OBESITY, Stephen Daniels, Steven Abrams, Mark Corkins, Sarah de Ferranti, Sheela N. Magge, Sarah Schwarzenberg, Paula K. Braverman, William Adelman, Elizabeth M. Alderman, Cora C. Breuner, David A. Levine, Arik V. Marcell, Rebecca O’Brien, Stephen Pont, Christopher Bolling, Stephen Cook, Lenna Liu, Robert Schwartz, Wendelin Slusser; Preventing Obesity and Eating Disorders in Adolescents. </a:t>
            </a:r>
            <a:r>
              <a:rPr lang="en-US" sz="1000" i="1"/>
              <a:t>Pediatrics</a:t>
            </a:r>
            <a:r>
              <a:rPr lang="en-US" sz="1000"/>
              <a:t> September 2016; 138 (3): e20161649. 10.1542/peds.2016-1649</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175776962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Arial" panose="020B0604020202020204" pitchFamily="34" charset="0"/>
                <a:cs typeface="Arial" panose="020B0604020202020204" pitchFamily="34" charset="0"/>
              </a:rPr>
              <a:t>Motivational Interviewing (MI)</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838200" y="1825625"/>
            <a:ext cx="5338313" cy="4351338"/>
          </a:xfrm>
        </p:spPr>
        <p:txBody>
          <a:bodyPr>
            <a:normAutofit fontScale="92500" lnSpcReduction="10000"/>
          </a:bodyPr>
          <a:lstStyle/>
          <a:p>
            <a:pPr marL="0" indent="0">
              <a:buNone/>
            </a:pPr>
            <a:r>
              <a:rPr lang="en-US" dirty="0">
                <a:latin typeface="Arial" panose="020B0604020202020204" pitchFamily="34" charset="0"/>
                <a:cs typeface="Arial" panose="020B0604020202020204" pitchFamily="34" charset="0"/>
              </a:rPr>
              <a:t>A study conducted through the </a:t>
            </a:r>
            <a:r>
              <a:rPr lang="en-US" dirty="0" smtClean="0">
                <a:latin typeface="Arial" panose="020B0604020202020204" pitchFamily="34" charset="0"/>
                <a:cs typeface="Arial" panose="020B0604020202020204" pitchFamily="34" charset="0"/>
              </a:rPr>
              <a:t>AAP Pediatric </a:t>
            </a:r>
            <a:r>
              <a:rPr lang="en-US" dirty="0">
                <a:latin typeface="Arial" panose="020B0604020202020204" pitchFamily="34" charset="0"/>
                <a:cs typeface="Arial" panose="020B0604020202020204" pitchFamily="34" charset="0"/>
              </a:rPr>
              <a:t>Research in Office </a:t>
            </a:r>
            <a:r>
              <a:rPr lang="en-US" dirty="0" smtClean="0">
                <a:latin typeface="Arial" panose="020B0604020202020204" pitchFamily="34" charset="0"/>
                <a:cs typeface="Arial" panose="020B0604020202020204" pitchFamily="34" charset="0"/>
              </a:rPr>
              <a:t>Settings (PROS</a:t>
            </a:r>
            <a:r>
              <a:rPr lang="en-US" dirty="0">
                <a:latin typeface="Arial" panose="020B0604020202020204" pitchFamily="34" charset="0"/>
                <a:cs typeface="Arial" panose="020B0604020202020204" pitchFamily="34" charset="0"/>
              </a:rPr>
              <a:t>) network assessed the </a:t>
            </a:r>
            <a:r>
              <a:rPr lang="en-US" dirty="0" smtClean="0">
                <a:latin typeface="Arial" panose="020B0604020202020204" pitchFamily="34" charset="0"/>
                <a:cs typeface="Arial" panose="020B0604020202020204" pitchFamily="34" charset="0"/>
              </a:rPr>
              <a:t>effect of </a:t>
            </a:r>
            <a:r>
              <a:rPr lang="en-US" dirty="0">
                <a:latin typeface="Arial" panose="020B0604020202020204" pitchFamily="34" charset="0"/>
                <a:cs typeface="Arial" panose="020B0604020202020204" pitchFamily="34" charset="0"/>
              </a:rPr>
              <a:t>MI delivered by </a:t>
            </a:r>
            <a:r>
              <a:rPr lang="en-US" dirty="0" smtClean="0">
                <a:latin typeface="Arial" panose="020B0604020202020204" pitchFamily="34" charset="0"/>
                <a:cs typeface="Arial" panose="020B0604020202020204" pitchFamily="34" charset="0"/>
              </a:rPr>
              <a:t>pediatricians and </a:t>
            </a:r>
            <a:r>
              <a:rPr lang="en-US" dirty="0">
                <a:latin typeface="Arial" panose="020B0604020202020204" pitchFamily="34" charset="0"/>
                <a:cs typeface="Arial" panose="020B0604020202020204" pitchFamily="34" charset="0"/>
              </a:rPr>
              <a:t>found that pediatricians </a:t>
            </a:r>
            <a:r>
              <a:rPr lang="en-US" dirty="0" smtClean="0">
                <a:latin typeface="Arial" panose="020B0604020202020204" pitchFamily="34" charset="0"/>
                <a:cs typeface="Arial" panose="020B0604020202020204" pitchFamily="34" charset="0"/>
              </a:rPr>
              <a:t>and dietitians </a:t>
            </a:r>
            <a:r>
              <a:rPr lang="en-US" dirty="0">
                <a:latin typeface="Arial" panose="020B0604020202020204" pitchFamily="34" charset="0"/>
                <a:cs typeface="Arial" panose="020B0604020202020204" pitchFamily="34" charset="0"/>
              </a:rPr>
              <a:t>who used MI to </a:t>
            </a:r>
            <a:r>
              <a:rPr lang="en-US" dirty="0" smtClean="0">
                <a:latin typeface="Arial" panose="020B0604020202020204" pitchFamily="34" charset="0"/>
                <a:cs typeface="Arial" panose="020B0604020202020204" pitchFamily="34" charset="0"/>
              </a:rPr>
              <a:t>counsel families </a:t>
            </a:r>
            <a:r>
              <a:rPr lang="en-US" dirty="0">
                <a:latin typeface="Arial" panose="020B0604020202020204" pitchFamily="34" charset="0"/>
                <a:cs typeface="Arial" panose="020B0604020202020204" pitchFamily="34" charset="0"/>
              </a:rPr>
              <a:t>with overweight </a:t>
            </a:r>
            <a:r>
              <a:rPr lang="en-US" dirty="0" smtClean="0">
                <a:latin typeface="Arial" panose="020B0604020202020204" pitchFamily="34" charset="0"/>
                <a:cs typeface="Arial" panose="020B0604020202020204" pitchFamily="34" charset="0"/>
              </a:rPr>
              <a:t>children were </a:t>
            </a:r>
            <a:r>
              <a:rPr lang="en-US" dirty="0">
                <a:latin typeface="Arial" panose="020B0604020202020204" pitchFamily="34" charset="0"/>
                <a:cs typeface="Arial" panose="020B0604020202020204" pitchFamily="34" charset="0"/>
              </a:rPr>
              <a:t>successful in </a:t>
            </a:r>
            <a:r>
              <a:rPr lang="en-US" dirty="0" smtClean="0">
                <a:latin typeface="Arial" panose="020B0604020202020204" pitchFamily="34" charset="0"/>
                <a:cs typeface="Arial" panose="020B0604020202020204" pitchFamily="34" charset="0"/>
              </a:rPr>
              <a:t>reducing children’s </a:t>
            </a:r>
            <a:r>
              <a:rPr lang="en-US" dirty="0">
                <a:latin typeface="Arial" panose="020B0604020202020204" pitchFamily="34" charset="0"/>
                <a:cs typeface="Arial" panose="020B0604020202020204" pitchFamily="34" charset="0"/>
              </a:rPr>
              <a:t>BMI percentile by 3.1 </a:t>
            </a:r>
            <a:r>
              <a:rPr lang="en-US" dirty="0" smtClean="0">
                <a:latin typeface="Arial" panose="020B0604020202020204" pitchFamily="34" charset="0"/>
                <a:cs typeface="Arial" panose="020B0604020202020204" pitchFamily="34" charset="0"/>
              </a:rPr>
              <a:t>more points </a:t>
            </a:r>
            <a:r>
              <a:rPr lang="en-US" dirty="0">
                <a:latin typeface="Arial" panose="020B0604020202020204" pitchFamily="34" charset="0"/>
                <a:cs typeface="Arial" panose="020B0604020202020204" pitchFamily="34" charset="0"/>
              </a:rPr>
              <a:t>than a control group in </a:t>
            </a:r>
            <a:r>
              <a:rPr lang="en-US" dirty="0" smtClean="0">
                <a:latin typeface="Arial" panose="020B0604020202020204" pitchFamily="34" charset="0"/>
                <a:cs typeface="Arial" panose="020B0604020202020204" pitchFamily="34" charset="0"/>
              </a:rPr>
              <a:t>which MI </a:t>
            </a:r>
            <a:r>
              <a:rPr lang="en-US" dirty="0">
                <a:latin typeface="Arial" panose="020B0604020202020204" pitchFamily="34" charset="0"/>
                <a:cs typeface="Arial" panose="020B0604020202020204" pitchFamily="34" charset="0"/>
              </a:rPr>
              <a:t>was not </a:t>
            </a:r>
            <a:r>
              <a:rPr lang="en-US" dirty="0" smtClean="0">
                <a:latin typeface="Arial" panose="020B0604020202020204" pitchFamily="34" charset="0"/>
                <a:cs typeface="Arial" panose="020B0604020202020204" pitchFamily="34" charset="0"/>
              </a:rPr>
              <a:t>used.</a:t>
            </a:r>
            <a:endParaRPr lang="en-US"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stretch>
            <a:fillRect/>
          </a:stretch>
        </p:blipFill>
        <p:spPr>
          <a:xfrm>
            <a:off x="6095073" y="1825625"/>
            <a:ext cx="5258727" cy="3695281"/>
          </a:xfrm>
          <a:prstGeom prst="rect">
            <a:avLst/>
          </a:prstGeom>
        </p:spPr>
      </p:pic>
      <p:sp>
        <p:nvSpPr>
          <p:cNvPr id="5" name="TextBox 4"/>
          <p:cNvSpPr txBox="1"/>
          <p:nvPr/>
        </p:nvSpPr>
        <p:spPr>
          <a:xfrm>
            <a:off x="992036" y="5872124"/>
            <a:ext cx="8281359" cy="861774"/>
          </a:xfrm>
          <a:prstGeom prst="rect">
            <a:avLst/>
          </a:prstGeom>
          <a:noFill/>
        </p:spPr>
        <p:txBody>
          <a:bodyPr wrap="square" rtlCol="0">
            <a:spAutoFit/>
          </a:bodyPr>
          <a:lstStyle/>
          <a:p>
            <a:r>
              <a:rPr lang="en-US" sz="1000"/>
              <a:t>Neville H. Golden, Marcie Schneider, Christine Wood, COMMITTEE ON NUTRITION, COMMITTEE ON ADOLESCENCE, SECTION ON OBESITY, Stephen Daniels, Steven Abrams, Mark Corkins, Sarah de Ferranti, Sheela N. Magge, Sarah Schwarzenberg, Paula K. Braverman, William Adelman, Elizabeth M. Alderman, Cora C. Breuner, David A. Levine, Arik V. Marcell, Rebecca O’Brien, Stephen Pont, Christopher Bolling, Stephen Cook, Lenna Liu, Robert Schwartz, Wendelin Slusser; Preventing Obesity and Eating Disorders in Adolescents. </a:t>
            </a:r>
            <a:r>
              <a:rPr lang="en-US" sz="1000" i="1"/>
              <a:t>Pediatrics</a:t>
            </a:r>
            <a:r>
              <a:rPr lang="en-US" sz="1000"/>
              <a:t> September 2016; 138 (3): e20161649. 10.1542/peds.2016-1649</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390792314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94824" y="6043085"/>
            <a:ext cx="1711373" cy="574287"/>
          </a:xfrm>
          <a:prstGeom prst="rect">
            <a:avLst/>
          </a:prstGeom>
        </p:spPr>
      </p:pic>
      <p:sp>
        <p:nvSpPr>
          <p:cNvPr id="3" name="TextBox 2"/>
          <p:cNvSpPr txBox="1"/>
          <p:nvPr/>
        </p:nvSpPr>
        <p:spPr>
          <a:xfrm>
            <a:off x="1907177" y="579812"/>
            <a:ext cx="8386354"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Social Media/Smart Phones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1750" y="1619250"/>
            <a:ext cx="3361384" cy="1726116"/>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2546" y="3411821"/>
            <a:ext cx="3557704" cy="1826929"/>
          </a:xfrm>
          <a:prstGeom prst="rect">
            <a:avLst/>
          </a:prstGeom>
        </p:spPr>
      </p:pic>
      <p:sp>
        <p:nvSpPr>
          <p:cNvPr id="8" name="TextBox 7"/>
          <p:cNvSpPr txBox="1"/>
          <p:nvPr/>
        </p:nvSpPr>
        <p:spPr>
          <a:xfrm>
            <a:off x="2471854" y="6411952"/>
            <a:ext cx="6221575" cy="246221"/>
          </a:xfrm>
          <a:prstGeom prst="rect">
            <a:avLst/>
          </a:prstGeom>
          <a:noFill/>
        </p:spPr>
        <p:txBody>
          <a:bodyPr wrap="none" rtlCol="0">
            <a:spAutoFit/>
          </a:bodyPr>
          <a:lstStyle/>
          <a:p>
            <a:r>
              <a:rPr lang="en-US" sz="1000" dirty="0" smtClean="0"/>
              <a:t>Photo credit: https</a:t>
            </a:r>
            <a:r>
              <a:rPr lang="en-US" sz="1000" dirty="0"/>
              <a:t>://www.apa.org/topics/social-media-internet/health-advisory-adolescent-social-media-use</a:t>
            </a:r>
          </a:p>
        </p:txBody>
      </p:sp>
    </p:spTree>
    <p:extLst>
      <p:ext uri="{BB962C8B-B14F-4D97-AF65-F5344CB8AC3E}">
        <p14:creationId xmlns:p14="http://schemas.microsoft.com/office/powerpoint/2010/main" val="357405269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94824" y="6043085"/>
            <a:ext cx="1711373" cy="574287"/>
          </a:xfrm>
          <a:prstGeom prst="rect">
            <a:avLst/>
          </a:prstGeom>
        </p:spPr>
      </p:pic>
      <p:sp>
        <p:nvSpPr>
          <p:cNvPr id="2" name="TextBox 1"/>
          <p:cNvSpPr txBox="1"/>
          <p:nvPr/>
        </p:nvSpPr>
        <p:spPr>
          <a:xfrm>
            <a:off x="2572216" y="1694985"/>
            <a:ext cx="2040673" cy="369332"/>
          </a:xfrm>
          <a:prstGeom prst="rect">
            <a:avLst/>
          </a:prstGeom>
          <a:noFill/>
        </p:spPr>
        <p:txBody>
          <a:bodyPr wrap="square" rtlCol="0">
            <a:spAutoFit/>
          </a:bodyPr>
          <a:lstStyle/>
          <a:p>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0" y="1582879"/>
            <a:ext cx="9144000" cy="3692243"/>
          </a:xfrm>
          <a:prstGeom prst="rect">
            <a:avLst/>
          </a:prstGeom>
        </p:spPr>
      </p:pic>
      <p:sp>
        <p:nvSpPr>
          <p:cNvPr id="8" name="TextBox 7"/>
          <p:cNvSpPr txBox="1"/>
          <p:nvPr/>
        </p:nvSpPr>
        <p:spPr>
          <a:xfrm>
            <a:off x="2326889" y="6378499"/>
            <a:ext cx="6138219" cy="276999"/>
          </a:xfrm>
          <a:prstGeom prst="rect">
            <a:avLst/>
          </a:prstGeom>
          <a:noFill/>
        </p:spPr>
        <p:txBody>
          <a:bodyPr wrap="none" rtlCol="0">
            <a:spAutoFit/>
          </a:bodyPr>
          <a:lstStyle/>
          <a:p>
            <a:r>
              <a:rPr lang="en-US" sz="1200" dirty="0">
                <a:hlinkClick r:id="rId4"/>
              </a:rPr>
              <a:t>https://www.hhs.gov/sites/default/files/sg-youth-mental-health-social-media-advisory.pdf</a:t>
            </a:r>
            <a:endParaRPr lang="en-US" sz="1200" dirty="0"/>
          </a:p>
        </p:txBody>
      </p:sp>
    </p:spTree>
    <p:extLst>
      <p:ext uri="{BB962C8B-B14F-4D97-AF65-F5344CB8AC3E}">
        <p14:creationId xmlns:p14="http://schemas.microsoft.com/office/powerpoint/2010/main" val="260675573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94824" y="6043085"/>
            <a:ext cx="1711373" cy="574287"/>
          </a:xfrm>
          <a:prstGeom prst="rect">
            <a:avLst/>
          </a:prstGeom>
        </p:spPr>
      </p:pic>
      <p:sp>
        <p:nvSpPr>
          <p:cNvPr id="3" name="TextBox 2"/>
          <p:cNvSpPr txBox="1"/>
          <p:nvPr/>
        </p:nvSpPr>
        <p:spPr>
          <a:xfrm>
            <a:off x="1907177" y="579812"/>
            <a:ext cx="8386354"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Social Media/Smart Phones</a:t>
            </a:r>
          </a:p>
        </p:txBody>
      </p:sp>
      <p:sp>
        <p:nvSpPr>
          <p:cNvPr id="2" name="TextBox 1"/>
          <p:cNvSpPr txBox="1"/>
          <p:nvPr/>
        </p:nvSpPr>
        <p:spPr>
          <a:xfrm>
            <a:off x="2772937" y="1516074"/>
            <a:ext cx="6021658" cy="4801314"/>
          </a:xfrm>
          <a:prstGeom prst="rect">
            <a:avLst/>
          </a:prstGeom>
          <a:noFill/>
        </p:spPr>
        <p:txBody>
          <a:bodyPr wrap="square" rtlCol="0">
            <a:spAutoFit/>
          </a:bodyPr>
          <a:lstStyle/>
          <a:p>
            <a:pPr marL="285750" indent="-285750">
              <a:buFont typeface="Arial" panose="020B0604020202020204" pitchFamily="34" charset="0"/>
              <a:buChar char="•"/>
            </a:pPr>
            <a:r>
              <a:rPr lang="en-US" dirty="0"/>
              <a:t>In the US, 89% of 13- 17 </a:t>
            </a:r>
            <a:r>
              <a:rPr lang="en-US" dirty="0" err="1"/>
              <a:t>yo</a:t>
            </a:r>
            <a:r>
              <a:rPr lang="en-US" dirty="0"/>
              <a:t> have smart phone, this double over 6 years, 95% have social media accounts.</a:t>
            </a:r>
          </a:p>
          <a:p>
            <a:pPr marL="285750" indent="-285750">
              <a:buFont typeface="Arial" panose="020B0604020202020204" pitchFamily="34" charset="0"/>
              <a:buChar char="•"/>
            </a:pPr>
            <a:r>
              <a:rPr lang="en-US" dirty="0"/>
              <a:t>Increase use of social media directly related to insufficient sleep – as much as 40 of US adolescents sleeping less than 7 hours a night</a:t>
            </a:r>
          </a:p>
          <a:p>
            <a:pPr marL="285750" indent="-285750">
              <a:buFont typeface="Arial" panose="020B0604020202020204" pitchFamily="34" charset="0"/>
              <a:buChar char="•"/>
            </a:pPr>
            <a:r>
              <a:rPr lang="en-US" dirty="0"/>
              <a:t>Nighttime cell phone use also directly related to depression in teens </a:t>
            </a:r>
          </a:p>
          <a:p>
            <a:pPr marL="285750" indent="-285750">
              <a:buFont typeface="Arial" panose="020B0604020202020204" pitchFamily="34" charset="0"/>
              <a:buChar char="•"/>
            </a:pPr>
            <a:r>
              <a:rPr lang="en-US" dirty="0"/>
              <a:t>Effects are worse on adolescent girls and young adult women.</a:t>
            </a:r>
          </a:p>
          <a:p>
            <a:pPr marL="285750" indent="-285750">
              <a:buFont typeface="Arial" panose="020B0604020202020204" pitchFamily="34" charset="0"/>
              <a:buChar char="•"/>
            </a:pPr>
            <a:r>
              <a:rPr lang="en-US" dirty="0"/>
              <a:t>Nearly 6-in-10 adolescent girls say they’ve been contacted by a stranger on certain social media platforms in ways that make them feel uncomfortable.</a:t>
            </a:r>
          </a:p>
          <a:p>
            <a:pPr marL="285750" indent="-285750">
              <a:buFont typeface="Arial" panose="020B0604020202020204" pitchFamily="34" charset="0"/>
              <a:buChar char="•"/>
            </a:pPr>
            <a:r>
              <a:rPr lang="en-US" dirty="0"/>
              <a:t>Parental modeling – parents who spend more time on social media are associated with poorer quality interactions with their children </a:t>
            </a:r>
          </a:p>
          <a:p>
            <a:endParaRPr lang="en-US" dirty="0"/>
          </a:p>
          <a:p>
            <a:endParaRPr lang="en-US" dirty="0"/>
          </a:p>
        </p:txBody>
      </p:sp>
      <p:sp>
        <p:nvSpPr>
          <p:cNvPr id="4" name="TextBox 3"/>
          <p:cNvSpPr txBox="1"/>
          <p:nvPr/>
        </p:nvSpPr>
        <p:spPr>
          <a:xfrm>
            <a:off x="1787235" y="5963445"/>
            <a:ext cx="6608620" cy="707886"/>
          </a:xfrm>
          <a:prstGeom prst="rect">
            <a:avLst/>
          </a:prstGeom>
          <a:noFill/>
        </p:spPr>
        <p:txBody>
          <a:bodyPr wrap="square" rtlCol="0">
            <a:spAutoFit/>
          </a:bodyPr>
          <a:lstStyle/>
          <a:p>
            <a:r>
              <a:rPr lang="en-US" sz="1000" dirty="0" err="1">
                <a:latin typeface="Calibri" panose="020F0502020204030204" pitchFamily="34" charset="0"/>
                <a:cs typeface="Calibri" panose="020F0502020204030204" pitchFamily="34" charset="0"/>
              </a:rPr>
              <a:t>Abi-Jaoude</a:t>
            </a:r>
            <a:r>
              <a:rPr lang="en-US" sz="1000" dirty="0">
                <a:latin typeface="Calibri" panose="020F0502020204030204" pitchFamily="34" charset="0"/>
                <a:cs typeface="Calibri" panose="020F0502020204030204" pitchFamily="34" charset="0"/>
              </a:rPr>
              <a:t> E, Naylor KT, </a:t>
            </a:r>
            <a:r>
              <a:rPr lang="en-US" sz="1000" dirty="0" err="1">
                <a:latin typeface="Calibri" panose="020F0502020204030204" pitchFamily="34" charset="0"/>
                <a:cs typeface="Calibri" panose="020F0502020204030204" pitchFamily="34" charset="0"/>
              </a:rPr>
              <a:t>Pignatiello</a:t>
            </a:r>
            <a:r>
              <a:rPr lang="en-US" sz="1000" dirty="0">
                <a:latin typeface="Calibri" panose="020F0502020204030204" pitchFamily="34" charset="0"/>
                <a:cs typeface="Calibri" panose="020F0502020204030204" pitchFamily="34" charset="0"/>
              </a:rPr>
              <a:t> A. Smartphones, social media use and youth mental health. CMAJ. 2020 Feb 10;192(6):E136-E141. </a:t>
            </a:r>
            <a:r>
              <a:rPr lang="en-US" sz="1000" dirty="0" err="1">
                <a:latin typeface="Calibri" panose="020F0502020204030204" pitchFamily="34" charset="0"/>
                <a:cs typeface="Calibri" panose="020F0502020204030204" pitchFamily="34" charset="0"/>
              </a:rPr>
              <a:t>doi</a:t>
            </a:r>
            <a:r>
              <a:rPr lang="en-US" sz="1000" dirty="0">
                <a:latin typeface="Calibri" panose="020F0502020204030204" pitchFamily="34" charset="0"/>
                <a:cs typeface="Calibri" panose="020F0502020204030204" pitchFamily="34" charset="0"/>
              </a:rPr>
              <a:t>: 10.1503/cmaj.190434. PMID: 32041697; PMCID: </a:t>
            </a:r>
            <a:r>
              <a:rPr lang="en-US" sz="1000" dirty="0" smtClean="0">
                <a:latin typeface="Calibri" panose="020F0502020204030204" pitchFamily="34" charset="0"/>
                <a:cs typeface="Calibri" panose="020F0502020204030204" pitchFamily="34" charset="0"/>
              </a:rPr>
              <a:t>PMC7012622</a:t>
            </a:r>
          </a:p>
          <a:p>
            <a:r>
              <a:rPr lang="en-US" sz="1000" dirty="0">
                <a:latin typeface="Calibri" panose="020F0502020204030204" pitchFamily="34" charset="0"/>
                <a:cs typeface="Calibri" panose="020F0502020204030204" pitchFamily="34" charset="0"/>
              </a:rPr>
              <a:t>Gwenn </a:t>
            </a:r>
            <a:r>
              <a:rPr lang="en-US" sz="1000" dirty="0" err="1">
                <a:latin typeface="Calibri" panose="020F0502020204030204" pitchFamily="34" charset="0"/>
                <a:cs typeface="Calibri" panose="020F0502020204030204" pitchFamily="34" charset="0"/>
              </a:rPr>
              <a:t>Schurgin</a:t>
            </a:r>
            <a:r>
              <a:rPr lang="en-US" sz="1000" dirty="0">
                <a:latin typeface="Calibri" panose="020F0502020204030204" pitchFamily="34" charset="0"/>
                <a:cs typeface="Calibri" panose="020F0502020204030204" pitchFamily="34" charset="0"/>
              </a:rPr>
              <a:t> O'Keeffe, Kathleen Clarke-Pearson, Council on Communications and Media; The Impact of Social Media on Children, Adolescents, and Families. </a:t>
            </a:r>
            <a:r>
              <a:rPr lang="en-US" sz="1000" i="1" dirty="0">
                <a:latin typeface="Calibri" panose="020F0502020204030204" pitchFamily="34" charset="0"/>
                <a:cs typeface="Calibri" panose="020F0502020204030204" pitchFamily="34" charset="0"/>
              </a:rPr>
              <a:t>Pediatrics</a:t>
            </a:r>
            <a:r>
              <a:rPr lang="en-US" sz="1000" dirty="0">
                <a:latin typeface="Calibri" panose="020F0502020204030204" pitchFamily="34" charset="0"/>
                <a:cs typeface="Calibri" panose="020F0502020204030204" pitchFamily="34" charset="0"/>
              </a:rPr>
              <a:t> April 2011; 127 (4): 800–804. 10.1542/peds.2011-0054</a:t>
            </a:r>
          </a:p>
        </p:txBody>
      </p:sp>
    </p:spTree>
    <p:extLst>
      <p:ext uri="{BB962C8B-B14F-4D97-AF65-F5344CB8AC3E}">
        <p14:creationId xmlns:p14="http://schemas.microsoft.com/office/powerpoint/2010/main" val="326511645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94824" y="6043085"/>
            <a:ext cx="1711373" cy="574287"/>
          </a:xfrm>
          <a:prstGeom prst="rect">
            <a:avLst/>
          </a:prstGeom>
        </p:spPr>
      </p:pic>
      <p:sp>
        <p:nvSpPr>
          <p:cNvPr id="3" name="TextBox 2"/>
          <p:cNvSpPr txBox="1"/>
          <p:nvPr/>
        </p:nvSpPr>
        <p:spPr>
          <a:xfrm>
            <a:off x="1907177" y="579812"/>
            <a:ext cx="8386354"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Social Media/Smart Phones</a:t>
            </a:r>
          </a:p>
        </p:txBody>
      </p:sp>
      <p:sp>
        <p:nvSpPr>
          <p:cNvPr id="2" name="TextBox 1"/>
          <p:cNvSpPr txBox="1"/>
          <p:nvPr/>
        </p:nvSpPr>
        <p:spPr>
          <a:xfrm>
            <a:off x="2929055" y="1527717"/>
            <a:ext cx="6657277" cy="4801314"/>
          </a:xfrm>
          <a:prstGeom prst="rect">
            <a:avLst/>
          </a:prstGeom>
          <a:noFill/>
        </p:spPr>
        <p:txBody>
          <a:bodyPr wrap="square" rtlCol="0">
            <a:spAutoFit/>
          </a:bodyPr>
          <a:lstStyle/>
          <a:p>
            <a:r>
              <a:rPr lang="en-US" dirty="0"/>
              <a:t>Cons</a:t>
            </a:r>
          </a:p>
          <a:p>
            <a:r>
              <a:rPr lang="en-US" dirty="0"/>
              <a:t>Facebook Depression</a:t>
            </a:r>
          </a:p>
          <a:p>
            <a:r>
              <a:rPr lang="en-US" dirty="0"/>
              <a:t>Sexting, exposure to </a:t>
            </a:r>
            <a:r>
              <a:rPr lang="en-US" dirty="0" err="1"/>
              <a:t>preditors</a:t>
            </a:r>
            <a:r>
              <a:rPr lang="en-US" dirty="0"/>
              <a:t> </a:t>
            </a:r>
          </a:p>
          <a:p>
            <a:r>
              <a:rPr lang="en-US" dirty="0"/>
              <a:t>Sleep deprivation </a:t>
            </a:r>
          </a:p>
          <a:p>
            <a:r>
              <a:rPr lang="en-US" dirty="0"/>
              <a:t>Cyber bullying/stalking</a:t>
            </a:r>
          </a:p>
          <a:p>
            <a:r>
              <a:rPr lang="en-US" dirty="0"/>
              <a:t>Privacy issues</a:t>
            </a:r>
          </a:p>
          <a:p>
            <a:r>
              <a:rPr lang="en-US" dirty="0"/>
              <a:t>Advertising/influencing</a:t>
            </a:r>
          </a:p>
          <a:p>
            <a:r>
              <a:rPr lang="en-US" dirty="0"/>
              <a:t>Body image concerns/disordered eating</a:t>
            </a:r>
          </a:p>
          <a:p>
            <a:r>
              <a:rPr lang="en-US" dirty="0"/>
              <a:t>Logarithms with built-in racism </a:t>
            </a:r>
          </a:p>
          <a:p>
            <a:endParaRPr lang="en-US" dirty="0"/>
          </a:p>
          <a:p>
            <a:r>
              <a:rPr lang="en-US" dirty="0"/>
              <a:t>Pros</a:t>
            </a:r>
          </a:p>
          <a:p>
            <a:r>
              <a:rPr lang="en-US" dirty="0"/>
              <a:t>Support network (especially for those who identify as LGBTQ)</a:t>
            </a:r>
          </a:p>
          <a:p>
            <a:r>
              <a:rPr lang="en-US" dirty="0"/>
              <a:t>Health promotion</a:t>
            </a:r>
          </a:p>
          <a:p>
            <a:r>
              <a:rPr lang="en-US" dirty="0"/>
              <a:t>Support groups (Facebook, </a:t>
            </a:r>
            <a:r>
              <a:rPr lang="en-US" dirty="0" err="1"/>
              <a:t>Meetup</a:t>
            </a:r>
            <a:r>
              <a:rPr lang="en-US" dirty="0"/>
              <a:t>, etc..)</a:t>
            </a:r>
          </a:p>
          <a:p>
            <a:endParaRPr lang="en-US" dirty="0"/>
          </a:p>
          <a:p>
            <a:endParaRPr lang="en-US" dirty="0"/>
          </a:p>
          <a:p>
            <a:endParaRPr lang="en-US" dirty="0"/>
          </a:p>
        </p:txBody>
      </p:sp>
      <p:sp>
        <p:nvSpPr>
          <p:cNvPr id="4" name="TextBox 3"/>
          <p:cNvSpPr txBox="1"/>
          <p:nvPr/>
        </p:nvSpPr>
        <p:spPr>
          <a:xfrm>
            <a:off x="2504209" y="5679345"/>
            <a:ext cx="6016336" cy="553998"/>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Gwenn </a:t>
            </a:r>
            <a:r>
              <a:rPr lang="en-US" sz="1000" dirty="0" err="1">
                <a:latin typeface="Calibri" panose="020F0502020204030204" pitchFamily="34" charset="0"/>
                <a:cs typeface="Calibri" panose="020F0502020204030204" pitchFamily="34" charset="0"/>
              </a:rPr>
              <a:t>Schurgin</a:t>
            </a:r>
            <a:r>
              <a:rPr lang="en-US" sz="1000" dirty="0">
                <a:latin typeface="Calibri" panose="020F0502020204030204" pitchFamily="34" charset="0"/>
                <a:cs typeface="Calibri" panose="020F0502020204030204" pitchFamily="34" charset="0"/>
              </a:rPr>
              <a:t> O'Keeffe, Kathleen Clarke-Pearson, Council on Communications and Media; The Impact of Social Media on Children, Adolescents, and Families. </a:t>
            </a:r>
            <a:r>
              <a:rPr lang="en-US" sz="1000" i="1" dirty="0">
                <a:latin typeface="Calibri" panose="020F0502020204030204" pitchFamily="34" charset="0"/>
                <a:cs typeface="Calibri" panose="020F0502020204030204" pitchFamily="34" charset="0"/>
              </a:rPr>
              <a:t>Pediatrics</a:t>
            </a:r>
            <a:r>
              <a:rPr lang="en-US" sz="1000" dirty="0">
                <a:latin typeface="Calibri" panose="020F0502020204030204" pitchFamily="34" charset="0"/>
                <a:cs typeface="Calibri" panose="020F0502020204030204" pitchFamily="34" charset="0"/>
              </a:rPr>
              <a:t> April 2011; 127 (4): 800–804. </a:t>
            </a:r>
            <a:r>
              <a:rPr lang="en-US" sz="1000" dirty="0" smtClean="0">
                <a:latin typeface="Calibri" panose="020F0502020204030204" pitchFamily="34" charset="0"/>
                <a:cs typeface="Calibri" panose="020F0502020204030204" pitchFamily="34" charset="0"/>
              </a:rPr>
              <a:t>10.1542/peds.2011-0054</a:t>
            </a:r>
          </a:p>
          <a:p>
            <a:r>
              <a:rPr lang="en-US" sz="1000" u="sng" dirty="0">
                <a:latin typeface="Calibri" panose="020F0502020204030204" pitchFamily="34" charset="0"/>
                <a:cs typeface="Calibri" panose="020F0502020204030204" pitchFamily="34" charset="0"/>
                <a:hlinkClick r:id="rId3"/>
              </a:rPr>
              <a:t>https://</a:t>
            </a:r>
            <a:r>
              <a:rPr lang="en-US" sz="1000" u="sng" dirty="0" smtClean="0">
                <a:latin typeface="Calibri" panose="020F0502020204030204" pitchFamily="34" charset="0"/>
                <a:cs typeface="Calibri" panose="020F0502020204030204" pitchFamily="34" charset="0"/>
                <a:hlinkClick r:id="rId3"/>
              </a:rPr>
              <a:t>www.apa.org/topics/social-media-internet/health-advisory-adolescent-social-media-use</a:t>
            </a:r>
            <a:endParaRPr lang="en-US" sz="1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1149348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94824" y="6043085"/>
            <a:ext cx="1711373" cy="574287"/>
          </a:xfrm>
          <a:prstGeom prst="rect">
            <a:avLst/>
          </a:prstGeom>
        </p:spPr>
      </p:pic>
      <p:sp>
        <p:nvSpPr>
          <p:cNvPr id="3" name="TextBox 2"/>
          <p:cNvSpPr txBox="1"/>
          <p:nvPr/>
        </p:nvSpPr>
        <p:spPr>
          <a:xfrm>
            <a:off x="1628396" y="537289"/>
            <a:ext cx="8386354"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For Parents</a:t>
            </a:r>
          </a:p>
        </p:txBody>
      </p:sp>
      <p:sp>
        <p:nvSpPr>
          <p:cNvPr id="8" name="TextBox 7"/>
          <p:cNvSpPr txBox="1"/>
          <p:nvPr/>
        </p:nvSpPr>
        <p:spPr>
          <a:xfrm>
            <a:off x="1524001" y="3466441"/>
            <a:ext cx="4326673" cy="369332"/>
          </a:xfrm>
          <a:prstGeom prst="rect">
            <a:avLst/>
          </a:prstGeom>
          <a:noFill/>
        </p:spPr>
        <p:txBody>
          <a:bodyPr wrap="square" rtlCol="0">
            <a:spAutoFit/>
          </a:bodyPr>
          <a:lstStyle/>
          <a:p>
            <a:pPr algn="ctr"/>
            <a:r>
              <a:rPr lang="en-US" dirty="0">
                <a:hlinkClick r:id="rId3"/>
              </a:rPr>
              <a:t>https://tdsu.org/ </a:t>
            </a:r>
            <a:endParaRPr lang="en-US" dirty="0"/>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2284" y="1350256"/>
            <a:ext cx="3174649" cy="1867083"/>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19782" y="1384387"/>
            <a:ext cx="2717940" cy="1485976"/>
          </a:xfrm>
          <a:prstGeom prst="rect">
            <a:avLst/>
          </a:prstGeom>
        </p:spPr>
      </p:pic>
      <p:sp>
        <p:nvSpPr>
          <p:cNvPr id="13" name="TextBox 12"/>
          <p:cNvSpPr txBox="1"/>
          <p:nvPr/>
        </p:nvSpPr>
        <p:spPr>
          <a:xfrm>
            <a:off x="6119783" y="3299806"/>
            <a:ext cx="3020501" cy="830997"/>
          </a:xfrm>
          <a:prstGeom prst="rect">
            <a:avLst/>
          </a:prstGeom>
          <a:noFill/>
        </p:spPr>
        <p:txBody>
          <a:bodyPr wrap="square" rtlCol="0">
            <a:spAutoFit/>
          </a:bodyPr>
          <a:lstStyle/>
          <a:p>
            <a:r>
              <a:rPr lang="en-US" sz="1200" dirty="0">
                <a:hlinkClick r:id="rId6"/>
              </a:rPr>
              <a:t>https://www.aap.org/en/patient-care/media-and-children/center-of-excellence-on-social-media-and-youth-mental-health/ </a:t>
            </a:r>
            <a:endParaRPr lang="en-US" sz="1200" dirty="0"/>
          </a:p>
        </p:txBody>
      </p:sp>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04224" y="4084876"/>
            <a:ext cx="4616604" cy="1876842"/>
          </a:xfrm>
          <a:prstGeom prst="rect">
            <a:avLst/>
          </a:prstGeom>
        </p:spPr>
      </p:pic>
      <p:sp>
        <p:nvSpPr>
          <p:cNvPr id="16" name="TextBox 15"/>
          <p:cNvSpPr txBox="1"/>
          <p:nvPr/>
        </p:nvSpPr>
        <p:spPr>
          <a:xfrm>
            <a:off x="2282283" y="5951960"/>
            <a:ext cx="6199628" cy="461665"/>
          </a:xfrm>
          <a:prstGeom prst="rect">
            <a:avLst/>
          </a:prstGeom>
          <a:noFill/>
        </p:spPr>
        <p:txBody>
          <a:bodyPr wrap="square" rtlCol="0">
            <a:spAutoFit/>
          </a:bodyPr>
          <a:lstStyle/>
          <a:p>
            <a:r>
              <a:rPr lang="en-US" sz="1200" dirty="0">
                <a:hlinkClick r:id="rId8"/>
              </a:rPr>
              <a:t>https://www.apa.org/topics/social-media-internet/health-advisory-adolescent-social-media-use.pdf </a:t>
            </a:r>
            <a:endParaRPr lang="en-US" sz="1200" dirty="0"/>
          </a:p>
        </p:txBody>
      </p:sp>
    </p:spTree>
    <p:extLst>
      <p:ext uri="{BB962C8B-B14F-4D97-AF65-F5344CB8AC3E}">
        <p14:creationId xmlns:p14="http://schemas.microsoft.com/office/powerpoint/2010/main" val="145727596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Arial" panose="020B0604020202020204" pitchFamily="34" charset="0"/>
                <a:cs typeface="Arial" panose="020B0604020202020204" pitchFamily="34" charset="0"/>
              </a:rPr>
              <a:t>Smoking versus </a:t>
            </a:r>
            <a:r>
              <a:rPr lang="en-US" b="1" dirty="0" err="1" smtClean="0">
                <a:latin typeface="Arial" panose="020B0604020202020204" pitchFamily="34" charset="0"/>
                <a:cs typeface="Arial" panose="020B0604020202020204" pitchFamily="34" charset="0"/>
              </a:rPr>
              <a:t>Vaping</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dirty="0">
                <a:latin typeface="Arial" panose="020B0604020202020204" pitchFamily="34" charset="0"/>
                <a:cs typeface="Arial" panose="020B0604020202020204" pitchFamily="34" charset="0"/>
              </a:rPr>
              <a:t>The Youth Risk Behavior Survey </a:t>
            </a:r>
            <a:r>
              <a:rPr lang="en-US" dirty="0" smtClean="0">
                <a:latin typeface="Arial" panose="020B0604020202020204" pitchFamily="34" charset="0"/>
                <a:cs typeface="Arial" panose="020B0604020202020204" pitchFamily="34" charset="0"/>
              </a:rPr>
              <a:t>reports a </a:t>
            </a:r>
            <a:r>
              <a:rPr lang="en-US" dirty="0">
                <a:latin typeface="Arial" panose="020B0604020202020204" pitchFamily="34" charset="0"/>
                <a:cs typeface="Arial" panose="020B0604020202020204" pitchFamily="34" charset="0"/>
              </a:rPr>
              <a:t>decrease in </a:t>
            </a:r>
            <a:r>
              <a:rPr lang="en-US" dirty="0" smtClean="0">
                <a:latin typeface="Arial" panose="020B0604020202020204" pitchFamily="34" charset="0"/>
                <a:cs typeface="Arial" panose="020B0604020202020204" pitchFamily="34" charset="0"/>
              </a:rPr>
              <a:t>combustible </a:t>
            </a:r>
            <a:r>
              <a:rPr lang="en-US" dirty="0">
                <a:latin typeface="Arial" panose="020B0604020202020204" pitchFamily="34" charset="0"/>
                <a:cs typeface="Arial" panose="020B0604020202020204" pitchFamily="34" charset="0"/>
              </a:rPr>
              <a:t>cigarettes </a:t>
            </a:r>
            <a:r>
              <a:rPr lang="en-US" dirty="0" smtClean="0">
                <a:latin typeface="Arial" panose="020B0604020202020204" pitchFamily="34" charset="0"/>
                <a:cs typeface="Arial" panose="020B0604020202020204" pitchFamily="34" charset="0"/>
              </a:rPr>
              <a:t>use from </a:t>
            </a:r>
            <a:r>
              <a:rPr lang="en-US" dirty="0">
                <a:latin typeface="Arial" panose="020B0604020202020204" pitchFamily="34" charset="0"/>
                <a:cs typeface="Arial" panose="020B0604020202020204" pitchFamily="34" charset="0"/>
              </a:rPr>
              <a:t>70% in 1991 </a:t>
            </a:r>
            <a:r>
              <a:rPr lang="en-US" dirty="0" smtClean="0">
                <a:latin typeface="Arial" panose="020B0604020202020204" pitchFamily="34" charset="0"/>
                <a:cs typeface="Arial" panose="020B0604020202020204" pitchFamily="34" charset="0"/>
              </a:rPr>
              <a:t>to </a:t>
            </a:r>
            <a:r>
              <a:rPr lang="en-US" dirty="0">
                <a:latin typeface="Arial" panose="020B0604020202020204" pitchFamily="34" charset="0"/>
                <a:cs typeface="Arial" panose="020B0604020202020204" pitchFamily="34" charset="0"/>
              </a:rPr>
              <a:t>58.4% in 2003 and </a:t>
            </a:r>
            <a:r>
              <a:rPr lang="en-US" dirty="0" smtClean="0">
                <a:latin typeface="Arial" panose="020B0604020202020204" pitchFamily="34" charset="0"/>
                <a:cs typeface="Arial" panose="020B0604020202020204" pitchFamily="34" charset="0"/>
              </a:rPr>
              <a:t>28.9</a:t>
            </a:r>
            <a:r>
              <a:rPr lang="en-US" dirty="0">
                <a:latin typeface="Arial" panose="020B0604020202020204" pitchFamily="34" charset="0"/>
                <a:cs typeface="Arial" panose="020B0604020202020204" pitchFamily="34" charset="0"/>
              </a:rPr>
              <a:t>% in </a:t>
            </a:r>
            <a:r>
              <a:rPr lang="en-US" dirty="0" smtClean="0">
                <a:latin typeface="Arial" panose="020B0604020202020204" pitchFamily="34" charset="0"/>
                <a:cs typeface="Arial" panose="020B0604020202020204" pitchFamily="34" charset="0"/>
              </a:rPr>
              <a:t>2017.</a:t>
            </a:r>
            <a:r>
              <a:rPr lang="en-US" u="sng" baseline="30000" dirty="0">
                <a:latin typeface="Arial" panose="020B0604020202020204" pitchFamily="34" charset="0"/>
                <a:cs typeface="Arial" panose="020B0604020202020204" pitchFamily="34" charset="0"/>
              </a:rPr>
              <a:t> </a:t>
            </a: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There has been a 10</a:t>
            </a:r>
            <a:r>
              <a:rPr lang="en-US" dirty="0">
                <a:latin typeface="Arial" panose="020B0604020202020204" pitchFamily="34" charset="0"/>
                <a:cs typeface="Arial" panose="020B0604020202020204" pitchFamily="34" charset="0"/>
              </a:rPr>
              <a:t>% increase in adolescents using e-cigarettes between 2017 and </a:t>
            </a:r>
            <a:r>
              <a:rPr lang="en-US" dirty="0" smtClean="0">
                <a:latin typeface="Arial" panose="020B0604020202020204" pitchFamily="34" charset="0"/>
                <a:cs typeface="Arial" panose="020B0604020202020204" pitchFamily="34" charset="0"/>
              </a:rPr>
              <a:t>2018, </a:t>
            </a:r>
            <a:r>
              <a:rPr lang="en-US" dirty="0">
                <a:latin typeface="Arial" panose="020B0604020202020204" pitchFamily="34" charset="0"/>
                <a:cs typeface="Arial" panose="020B0604020202020204" pitchFamily="34" charset="0"/>
              </a:rPr>
              <a:t>approximately 1.3 million </a:t>
            </a:r>
            <a:r>
              <a:rPr lang="en-US" dirty="0" smtClean="0">
                <a:latin typeface="Arial" panose="020B0604020202020204" pitchFamily="34" charset="0"/>
                <a:cs typeface="Arial" panose="020B0604020202020204" pitchFamily="34" charset="0"/>
              </a:rPr>
              <a:t>teenagers</a:t>
            </a:r>
          </a:p>
          <a:p>
            <a:r>
              <a:rPr lang="en-US" dirty="0" smtClean="0">
                <a:latin typeface="Arial" panose="020B0604020202020204" pitchFamily="34" charset="0"/>
                <a:cs typeface="Arial" panose="020B0604020202020204" pitchFamily="34" charset="0"/>
              </a:rPr>
              <a:t>Adolescents </a:t>
            </a:r>
            <a:r>
              <a:rPr lang="en-US" dirty="0">
                <a:latin typeface="Arial" panose="020B0604020202020204" pitchFamily="34" charset="0"/>
                <a:cs typeface="Arial" panose="020B0604020202020204" pitchFamily="34" charset="0"/>
              </a:rPr>
              <a:t>who use e-cigarettes are 3.6 times more likely to </a:t>
            </a:r>
            <a:r>
              <a:rPr lang="en-US" dirty="0" smtClean="0">
                <a:latin typeface="Arial" panose="020B0604020202020204" pitchFamily="34" charset="0"/>
                <a:cs typeface="Arial" panose="020B0604020202020204" pitchFamily="34" charset="0"/>
              </a:rPr>
              <a:t>use cigarettes </a:t>
            </a:r>
            <a:r>
              <a:rPr lang="en-US" dirty="0">
                <a:latin typeface="Arial" panose="020B0604020202020204" pitchFamily="34" charset="0"/>
                <a:cs typeface="Arial" panose="020B0604020202020204" pitchFamily="34" charset="0"/>
              </a:rPr>
              <a:t>later in </a:t>
            </a:r>
            <a:r>
              <a:rPr lang="en-US" dirty="0" smtClean="0">
                <a:latin typeface="Arial" panose="020B0604020202020204" pitchFamily="34" charset="0"/>
                <a:cs typeface="Arial" panose="020B0604020202020204" pitchFamily="34" charset="0"/>
              </a:rPr>
              <a:t>life</a:t>
            </a:r>
            <a:endParaRPr lang="en-US" dirty="0">
              <a:latin typeface="Arial" panose="020B0604020202020204" pitchFamily="34" charset="0"/>
              <a:cs typeface="Arial" panose="020B0604020202020204" pitchFamily="34" charset="0"/>
            </a:endParaRPr>
          </a:p>
        </p:txBody>
      </p:sp>
      <p:sp>
        <p:nvSpPr>
          <p:cNvPr id="4" name="TextBox 3"/>
          <p:cNvSpPr txBox="1"/>
          <p:nvPr/>
        </p:nvSpPr>
        <p:spPr>
          <a:xfrm>
            <a:off x="726141" y="6039439"/>
            <a:ext cx="8830235" cy="553998"/>
          </a:xfrm>
          <a:prstGeom prst="rect">
            <a:avLst/>
          </a:prstGeom>
          <a:noFill/>
        </p:spPr>
        <p:txBody>
          <a:bodyPr wrap="square" rtlCol="0">
            <a:spAutoFit/>
          </a:bodyPr>
          <a:lstStyle/>
          <a:p>
            <a:r>
              <a:rPr lang="en-US" sz="1000" dirty="0" smtClean="0">
                <a:latin typeface="Calibri" panose="020F0502020204030204" pitchFamily="34" charset="0"/>
                <a:cs typeface="Calibri" panose="020F0502020204030204" pitchFamily="34" charset="0"/>
              </a:rPr>
              <a:t>-</a:t>
            </a:r>
            <a:r>
              <a:rPr lang="en-US" sz="1000" dirty="0" err="1" smtClean="0">
                <a:latin typeface="Calibri" panose="020F0502020204030204" pitchFamily="34" charset="0"/>
                <a:cs typeface="Calibri" panose="020F0502020204030204" pitchFamily="34" charset="0"/>
              </a:rPr>
              <a:t>Slekman</a:t>
            </a:r>
            <a:r>
              <a:rPr lang="en-US" sz="1000" dirty="0" smtClean="0">
                <a:latin typeface="Calibri" panose="020F0502020204030204" pitchFamily="34" charset="0"/>
                <a:cs typeface="Calibri" panose="020F0502020204030204" pitchFamily="34" charset="0"/>
              </a:rPr>
              <a:t> </a:t>
            </a:r>
            <a:r>
              <a:rPr lang="en-US" sz="1000" dirty="0">
                <a:latin typeface="Calibri" panose="020F0502020204030204" pitchFamily="34" charset="0"/>
                <a:cs typeface="Calibri" panose="020F0502020204030204" pitchFamily="34" charset="0"/>
              </a:rPr>
              <a:t>J. </a:t>
            </a:r>
            <a:r>
              <a:rPr lang="en-US" sz="1000" dirty="0" err="1">
                <a:latin typeface="Calibri" panose="020F0502020204030204" pitchFamily="34" charset="0"/>
                <a:cs typeface="Calibri" panose="020F0502020204030204" pitchFamily="34" charset="0"/>
              </a:rPr>
              <a:t>Vaping</a:t>
            </a:r>
            <a:r>
              <a:rPr lang="en-US" sz="1000" dirty="0">
                <a:latin typeface="Calibri" panose="020F0502020204030204" pitchFamily="34" charset="0"/>
                <a:cs typeface="Calibri" panose="020F0502020204030204" pitchFamily="34" charset="0"/>
              </a:rPr>
              <a:t>: It’s all a smokescreen. </a:t>
            </a:r>
            <a:r>
              <a:rPr lang="en-US" sz="1000" i="1" dirty="0">
                <a:latin typeface="Calibri" panose="020F0502020204030204" pitchFamily="34" charset="0"/>
                <a:cs typeface="Calibri" panose="020F0502020204030204" pitchFamily="34" charset="0"/>
              </a:rPr>
              <a:t>Pediatric Nursing. </a:t>
            </a:r>
            <a:r>
              <a:rPr lang="en-US" sz="1000" dirty="0">
                <a:latin typeface="Calibri" panose="020F0502020204030204" pitchFamily="34" charset="0"/>
                <a:cs typeface="Calibri" panose="020F0502020204030204" pitchFamily="34" charset="0"/>
              </a:rPr>
              <a:t>2019;45(1):12–15. 35</a:t>
            </a:r>
            <a:r>
              <a:rPr lang="en-US" sz="1000" dirty="0" smtClean="0">
                <a:latin typeface="Calibri" panose="020F0502020204030204" pitchFamily="34" charset="0"/>
                <a:cs typeface="Calibri" panose="020F0502020204030204" pitchFamily="34" charset="0"/>
              </a:rPr>
              <a:t>.</a:t>
            </a:r>
          </a:p>
          <a:p>
            <a:r>
              <a:rPr lang="en-US" sz="1000" dirty="0" smtClean="0">
                <a:latin typeface="Calibri" panose="020F0502020204030204" pitchFamily="34" charset="0"/>
                <a:cs typeface="Calibri" panose="020F0502020204030204" pitchFamily="34" charset="0"/>
              </a:rPr>
              <a:t>-</a:t>
            </a:r>
            <a:r>
              <a:rPr lang="en-US" sz="1000" dirty="0" err="1" smtClean="0">
                <a:latin typeface="Calibri" panose="020F0502020204030204" pitchFamily="34" charset="0"/>
                <a:cs typeface="Calibri" panose="020F0502020204030204" pitchFamily="34" charset="0"/>
              </a:rPr>
              <a:t>Jenssen</a:t>
            </a:r>
            <a:r>
              <a:rPr lang="en-US" sz="1000" dirty="0" smtClean="0">
                <a:latin typeface="Calibri" panose="020F0502020204030204" pitchFamily="34" charset="0"/>
                <a:cs typeface="Calibri" panose="020F0502020204030204" pitchFamily="34" charset="0"/>
              </a:rPr>
              <a:t> </a:t>
            </a:r>
            <a:r>
              <a:rPr lang="en-US" sz="1000" dirty="0">
                <a:latin typeface="Calibri" panose="020F0502020204030204" pitchFamily="34" charset="0"/>
                <a:cs typeface="Calibri" panose="020F0502020204030204" pitchFamily="34" charset="0"/>
              </a:rPr>
              <a:t>BP, Wilson KM. What is new in electronic-cigarettes research? </a:t>
            </a:r>
            <a:r>
              <a:rPr lang="en-US" sz="1000" i="1" dirty="0">
                <a:latin typeface="Calibri" panose="020F0502020204030204" pitchFamily="34" charset="0"/>
                <a:cs typeface="Calibri" panose="020F0502020204030204" pitchFamily="34" charset="0"/>
              </a:rPr>
              <a:t>Current Opinion in Pediatrics. </a:t>
            </a:r>
            <a:r>
              <a:rPr lang="en-US" sz="1000" dirty="0">
                <a:latin typeface="Calibri" panose="020F0502020204030204" pitchFamily="34" charset="0"/>
                <a:cs typeface="Calibri" panose="020F0502020204030204" pitchFamily="34" charset="0"/>
              </a:rPr>
              <a:t>2019;31(2):</a:t>
            </a:r>
            <a:r>
              <a:rPr lang="en-US" sz="1000" dirty="0" smtClean="0">
                <a:latin typeface="Calibri" panose="020F0502020204030204" pitchFamily="34" charset="0"/>
                <a:cs typeface="Calibri" panose="020F0502020204030204" pitchFamily="34" charset="0"/>
              </a:rPr>
              <a:t>262–266. </a:t>
            </a:r>
            <a:r>
              <a:rPr lang="en-US" sz="1000" dirty="0" err="1" smtClean="0">
                <a:latin typeface="Calibri" panose="020F0502020204030204" pitchFamily="34" charset="0"/>
                <a:cs typeface="Calibri" panose="020F0502020204030204" pitchFamily="34" charset="0"/>
              </a:rPr>
              <a:t>doi</a:t>
            </a:r>
            <a:r>
              <a:rPr lang="en-US" sz="1000" dirty="0">
                <a:latin typeface="Calibri" panose="020F0502020204030204" pitchFamily="34" charset="0"/>
                <a:cs typeface="Calibri" panose="020F0502020204030204" pitchFamily="34" charset="0"/>
              </a:rPr>
              <a:t>: 10.1097/mop.0000000000000741</a:t>
            </a:r>
            <a:r>
              <a:rPr lang="en-US" sz="1000" dirty="0" smtClean="0">
                <a:latin typeface="Calibri" panose="020F0502020204030204" pitchFamily="34" charset="0"/>
                <a:cs typeface="Calibri" panose="020F0502020204030204" pitchFamily="34" charset="0"/>
              </a:rPr>
              <a:t>.</a:t>
            </a:r>
          </a:p>
          <a:p>
            <a:r>
              <a:rPr lang="en-US" sz="1000" dirty="0" smtClean="0">
                <a:latin typeface="Calibri" panose="020F0502020204030204" pitchFamily="34" charset="0"/>
                <a:cs typeface="Calibri" panose="020F0502020204030204" pitchFamily="34" charset="0"/>
              </a:rPr>
              <a:t>-Jones K. </a:t>
            </a:r>
            <a:r>
              <a:rPr lang="en-US" sz="1000" dirty="0" err="1" smtClean="0">
                <a:latin typeface="Calibri" panose="020F0502020204030204" pitchFamily="34" charset="0"/>
                <a:cs typeface="Calibri" panose="020F0502020204030204" pitchFamily="34" charset="0"/>
              </a:rPr>
              <a:t>Salzman</a:t>
            </a:r>
            <a:r>
              <a:rPr lang="en-US" sz="1000" dirty="0" smtClean="0">
                <a:latin typeface="Calibri" panose="020F0502020204030204" pitchFamily="34" charset="0"/>
                <a:cs typeface="Calibri" panose="020F0502020204030204" pitchFamily="34" charset="0"/>
              </a:rPr>
              <a:t> G. The </a:t>
            </a:r>
            <a:r>
              <a:rPr lang="en-US" sz="1000" dirty="0" err="1" smtClean="0">
                <a:latin typeface="Calibri" panose="020F0502020204030204" pitchFamily="34" charset="0"/>
                <a:cs typeface="Calibri" panose="020F0502020204030204" pitchFamily="34" charset="0"/>
              </a:rPr>
              <a:t>Vaping</a:t>
            </a:r>
            <a:r>
              <a:rPr lang="en-US" sz="1000" dirty="0" smtClean="0">
                <a:latin typeface="Calibri" panose="020F0502020204030204" pitchFamily="34" charset="0"/>
                <a:cs typeface="Calibri" panose="020F0502020204030204" pitchFamily="34" charset="0"/>
              </a:rPr>
              <a:t> Epidemic in Adolescents. </a:t>
            </a:r>
            <a:r>
              <a:rPr lang="en-US" sz="1000" i="1" dirty="0" smtClean="0">
                <a:latin typeface="Calibri" panose="020F0502020204030204" pitchFamily="34" charset="0"/>
                <a:cs typeface="Calibri" panose="020F0502020204030204" pitchFamily="34" charset="0"/>
              </a:rPr>
              <a:t>Mo Med</a:t>
            </a:r>
            <a:r>
              <a:rPr lang="en-US" sz="1000" dirty="0" smtClean="0">
                <a:latin typeface="Calibri" panose="020F0502020204030204" pitchFamily="34" charset="0"/>
                <a:cs typeface="Calibri" panose="020F0502020204030204" pitchFamily="34" charset="0"/>
              </a:rPr>
              <a:t>. 2020 </a:t>
            </a:r>
            <a:r>
              <a:rPr lang="en-US" sz="1000" dirty="0">
                <a:latin typeface="Calibri" panose="020F0502020204030204" pitchFamily="34" charset="0"/>
                <a:cs typeface="Calibri" panose="020F0502020204030204" pitchFamily="34" charset="0"/>
              </a:rPr>
              <a:t>Jan-Feb; 117(1): 56–58.</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33955218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3969" y="500332"/>
            <a:ext cx="5560886" cy="5311214"/>
          </a:xfrm>
          <a:prstGeom prst="rect">
            <a:avLst/>
          </a:prstGeom>
        </p:spPr>
      </p:pic>
      <p:sp>
        <p:nvSpPr>
          <p:cNvPr id="6" name="TextBox 5"/>
          <p:cNvSpPr txBox="1"/>
          <p:nvPr/>
        </p:nvSpPr>
        <p:spPr>
          <a:xfrm>
            <a:off x="528241" y="6113084"/>
            <a:ext cx="8772184" cy="400110"/>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Cullen KA, Ambrose BK, </a:t>
            </a:r>
            <a:r>
              <a:rPr lang="en-US" sz="1000" dirty="0" err="1">
                <a:latin typeface="Calibri" panose="020F0502020204030204" pitchFamily="34" charset="0"/>
                <a:cs typeface="Calibri" panose="020F0502020204030204" pitchFamily="34" charset="0"/>
              </a:rPr>
              <a:t>Gentzke</a:t>
            </a:r>
            <a:r>
              <a:rPr lang="en-US" sz="1000" dirty="0">
                <a:latin typeface="Calibri" panose="020F0502020204030204" pitchFamily="34" charset="0"/>
                <a:cs typeface="Calibri" panose="020F0502020204030204" pitchFamily="34" charset="0"/>
              </a:rPr>
              <a:t> AS, </a:t>
            </a:r>
            <a:r>
              <a:rPr lang="en-US" sz="1000" dirty="0" err="1">
                <a:latin typeface="Calibri" panose="020F0502020204030204" pitchFamily="34" charset="0"/>
                <a:cs typeface="Calibri" panose="020F0502020204030204" pitchFamily="34" charset="0"/>
              </a:rPr>
              <a:t>Apelberg</a:t>
            </a:r>
            <a:r>
              <a:rPr lang="en-US" sz="1000" dirty="0">
                <a:latin typeface="Calibri" panose="020F0502020204030204" pitchFamily="34" charset="0"/>
                <a:cs typeface="Calibri" panose="020F0502020204030204" pitchFamily="34" charset="0"/>
              </a:rPr>
              <a:t> BJ, Jamal A, King BA. Notes from the Field: Use of Electronic Cigarettes and Any Tobacco Products Among Middle and High School Students – United States, 2011-2018. MMWR </a:t>
            </a:r>
            <a:r>
              <a:rPr lang="en-US" sz="1000" dirty="0" err="1">
                <a:latin typeface="Calibri" panose="020F0502020204030204" pitchFamily="34" charset="0"/>
                <a:cs typeface="Calibri" panose="020F0502020204030204" pitchFamily="34" charset="0"/>
              </a:rPr>
              <a:t>Morb</a:t>
            </a:r>
            <a:r>
              <a:rPr lang="en-US" sz="1000" dirty="0">
                <a:latin typeface="Calibri" panose="020F0502020204030204" pitchFamily="34" charset="0"/>
                <a:cs typeface="Calibri" panose="020F0502020204030204" pitchFamily="34" charset="0"/>
              </a:rPr>
              <a:t> Mortal </a:t>
            </a:r>
            <a:r>
              <a:rPr lang="en-US" sz="1000" dirty="0" err="1">
                <a:latin typeface="Calibri" panose="020F0502020204030204" pitchFamily="34" charset="0"/>
                <a:cs typeface="Calibri" panose="020F0502020204030204" pitchFamily="34" charset="0"/>
              </a:rPr>
              <a:t>Wkly</a:t>
            </a:r>
            <a:r>
              <a:rPr lang="en-US" sz="1000" dirty="0">
                <a:latin typeface="Calibri" panose="020F0502020204030204" pitchFamily="34" charset="0"/>
                <a:cs typeface="Calibri" panose="020F0502020204030204" pitchFamily="34" charset="0"/>
              </a:rPr>
              <a:t> Rep </a:t>
            </a:r>
            <a:r>
              <a:rPr lang="en-US" sz="1000" dirty="0" smtClean="0">
                <a:latin typeface="Calibri" panose="020F0502020204030204" pitchFamily="34" charset="0"/>
                <a:cs typeface="Calibri" panose="020F0502020204030204" pitchFamily="34" charset="0"/>
              </a:rPr>
              <a:t>2018;67:1276-1277 </a:t>
            </a:r>
            <a:endParaRPr lang="en-US" sz="1000" dirty="0">
              <a:latin typeface="Calibri" panose="020F0502020204030204" pitchFamily="34" charset="0"/>
              <a:cs typeface="Calibri" panose="020F050202020403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5844" y="5771628"/>
            <a:ext cx="2035073" cy="682911"/>
          </a:xfrm>
          <a:prstGeom prst="rect">
            <a:avLst/>
          </a:prstGeom>
        </p:spPr>
      </p:pic>
    </p:spTree>
    <p:extLst>
      <p:ext uri="{BB962C8B-B14F-4D97-AF65-F5344CB8AC3E}">
        <p14:creationId xmlns:p14="http://schemas.microsoft.com/office/powerpoint/2010/main" val="54886889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Arial" panose="020B0604020202020204" pitchFamily="34" charset="0"/>
                <a:cs typeface="Arial" panose="020B0604020202020204" pitchFamily="34" charset="0"/>
              </a:rPr>
              <a:t>Alcohol</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838200" y="1316470"/>
            <a:ext cx="10515600" cy="4351338"/>
          </a:xfrm>
        </p:spPr>
        <p:txBody>
          <a:bodyPr/>
          <a:lstStyle/>
          <a:p>
            <a:r>
              <a:rPr lang="en-US" dirty="0">
                <a:latin typeface="Arial" panose="020B0604020202020204" pitchFamily="34" charset="0"/>
                <a:cs typeface="Arial" panose="020B0604020202020204" pitchFamily="34" charset="0"/>
              </a:rPr>
              <a:t>Nearly two-thirds of middle </a:t>
            </a:r>
            <a:r>
              <a:rPr lang="en-US" dirty="0" smtClean="0">
                <a:latin typeface="Arial" panose="020B0604020202020204" pitchFamily="34" charset="0"/>
                <a:cs typeface="Arial" panose="020B0604020202020204" pitchFamily="34" charset="0"/>
              </a:rPr>
              <a:t>school </a:t>
            </a:r>
            <a:r>
              <a:rPr lang="en-US" dirty="0">
                <a:latin typeface="Arial" panose="020B0604020202020204" pitchFamily="34" charset="0"/>
                <a:cs typeface="Arial" panose="020B0604020202020204" pitchFamily="34" charset="0"/>
              </a:rPr>
              <a:t>and high </a:t>
            </a:r>
            <a:r>
              <a:rPr lang="en-US" dirty="0" smtClean="0">
                <a:latin typeface="Arial" panose="020B0604020202020204" pitchFamily="34" charset="0"/>
                <a:cs typeface="Arial" panose="020B0604020202020204" pitchFamily="34" charset="0"/>
              </a:rPr>
              <a:t>school aged </a:t>
            </a:r>
            <a:r>
              <a:rPr lang="en-US" dirty="0">
                <a:latin typeface="Arial" panose="020B0604020202020204" pitchFamily="34" charset="0"/>
                <a:cs typeface="Arial" panose="020B0604020202020204" pitchFamily="34" charset="0"/>
              </a:rPr>
              <a:t>youth know people around their age who have tried alcohol</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average age that most </a:t>
            </a:r>
            <a:r>
              <a:rPr lang="en-US" dirty="0" smtClean="0">
                <a:latin typeface="Arial" panose="020B0604020202020204" pitchFamily="34" charset="0"/>
                <a:cs typeface="Arial" panose="020B0604020202020204" pitchFamily="34" charset="0"/>
              </a:rPr>
              <a:t>youth </a:t>
            </a:r>
            <a:r>
              <a:rPr lang="en-US" dirty="0">
                <a:latin typeface="Arial" panose="020B0604020202020204" pitchFamily="34" charset="0"/>
                <a:cs typeface="Arial" panose="020B0604020202020204" pitchFamily="34" charset="0"/>
              </a:rPr>
              <a:t>try alcohol for the first time is </a:t>
            </a:r>
            <a:r>
              <a:rPr lang="en-US" dirty="0" smtClean="0">
                <a:latin typeface="Arial" panose="020B0604020202020204" pitchFamily="34" charset="0"/>
                <a:cs typeface="Arial" panose="020B0604020202020204" pitchFamily="34" charset="0"/>
              </a:rPr>
              <a:t>14</a:t>
            </a:r>
            <a:r>
              <a:rPr lang="en-US" dirty="0">
                <a:latin typeface="Arial" panose="020B0604020202020204" pitchFamily="34" charset="0"/>
                <a:cs typeface="Arial" panose="020B0604020202020204" pitchFamily="34" charset="0"/>
              </a:rPr>
              <a:t>. </a:t>
            </a:r>
          </a:p>
          <a:p>
            <a:r>
              <a:rPr lang="en-US" dirty="0">
                <a:latin typeface="Arial" panose="020B0604020202020204" pitchFamily="34" charset="0"/>
                <a:cs typeface="Arial" panose="020B0604020202020204" pitchFamily="34" charset="0"/>
              </a:rPr>
              <a:t>Thirty-eight percent of eighth graders have had alcohol at least once. </a:t>
            </a:r>
          </a:p>
          <a:p>
            <a:r>
              <a:rPr lang="en-US" dirty="0">
                <a:latin typeface="Arial" panose="020B0604020202020204" pitchFamily="34" charset="0"/>
                <a:cs typeface="Arial" panose="020B0604020202020204" pitchFamily="34" charset="0"/>
              </a:rPr>
              <a:t>About 10 percent of 12-year-olds say they have tried alcohol. By age 15, that number jumps to 50 percent. </a:t>
            </a:r>
          </a:p>
          <a:p>
            <a:endParaRPr lang="en-US" dirty="0"/>
          </a:p>
        </p:txBody>
      </p:sp>
      <p:sp>
        <p:nvSpPr>
          <p:cNvPr id="4" name="TextBox 3"/>
          <p:cNvSpPr txBox="1"/>
          <p:nvPr/>
        </p:nvSpPr>
        <p:spPr>
          <a:xfrm>
            <a:off x="1224952" y="5833781"/>
            <a:ext cx="8255479" cy="553998"/>
          </a:xfrm>
          <a:prstGeom prst="rect">
            <a:avLst/>
          </a:prstGeom>
          <a:noFill/>
        </p:spPr>
        <p:txBody>
          <a:bodyPr wrap="square" rtlCol="0">
            <a:spAutoFit/>
          </a:bodyPr>
          <a:lstStyle/>
          <a:p>
            <a:r>
              <a:rPr lang="en-US" sz="1000" dirty="0" smtClean="0">
                <a:latin typeface="Calibri" panose="020F0502020204030204" pitchFamily="34" charset="0"/>
                <a:cs typeface="Calibri" panose="020F0502020204030204" pitchFamily="34" charset="0"/>
              </a:rPr>
              <a:t>- The </a:t>
            </a:r>
            <a:r>
              <a:rPr lang="en-US" sz="1000" dirty="0">
                <a:latin typeface="Calibri" panose="020F0502020204030204" pitchFamily="34" charset="0"/>
                <a:cs typeface="Calibri" panose="020F0502020204030204" pitchFamily="34" charset="0"/>
              </a:rPr>
              <a:t>State of Underage Drinking in North Carolina, North Carolina ABC Commission, 2014, page </a:t>
            </a:r>
            <a:r>
              <a:rPr lang="en-US" sz="1000" dirty="0" smtClean="0">
                <a:latin typeface="Calibri" panose="020F0502020204030204" pitchFamily="34" charset="0"/>
                <a:cs typeface="Calibri" panose="020F0502020204030204" pitchFamily="34" charset="0"/>
              </a:rPr>
              <a:t>8</a:t>
            </a:r>
          </a:p>
          <a:p>
            <a:r>
              <a:rPr lang="en-US" sz="1000" dirty="0" smtClean="0">
                <a:latin typeface="Calibri" panose="020F0502020204030204" pitchFamily="34" charset="0"/>
                <a:cs typeface="Calibri" panose="020F0502020204030204" pitchFamily="34" charset="0"/>
              </a:rPr>
              <a:t>- The </a:t>
            </a:r>
            <a:r>
              <a:rPr lang="en-US" sz="1000" dirty="0">
                <a:latin typeface="Calibri" panose="020F0502020204030204" pitchFamily="34" charset="0"/>
                <a:cs typeface="Calibri" panose="020F0502020204030204" pitchFamily="34" charset="0"/>
              </a:rPr>
              <a:t>State of Underage Drinking in North Carolina, North Carolina ABC Commission, 2015, page </a:t>
            </a:r>
            <a:r>
              <a:rPr lang="en-US" sz="1000" dirty="0" smtClean="0">
                <a:latin typeface="Calibri" panose="020F0502020204030204" pitchFamily="34" charset="0"/>
                <a:cs typeface="Calibri" panose="020F0502020204030204" pitchFamily="34" charset="0"/>
              </a:rPr>
              <a:t>10</a:t>
            </a:r>
          </a:p>
          <a:p>
            <a:r>
              <a:rPr lang="en-US" sz="1000" dirty="0" smtClean="0">
                <a:latin typeface="Calibri" panose="020F0502020204030204" pitchFamily="34" charset="0"/>
                <a:cs typeface="Calibri" panose="020F0502020204030204" pitchFamily="34" charset="0"/>
              </a:rPr>
              <a:t>- North </a:t>
            </a:r>
            <a:r>
              <a:rPr lang="en-US" sz="1000" dirty="0">
                <a:latin typeface="Calibri" panose="020F0502020204030204" pitchFamily="34" charset="0"/>
                <a:cs typeface="Calibri" panose="020F0502020204030204" pitchFamily="34" charset="0"/>
              </a:rPr>
              <a:t>Carolina Youth Risk Behavior Survey, North Carolina Department of Public Instruction, Healthy Schools Initiative, 2013, page 27</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399355236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825016" y="146648"/>
            <a:ext cx="6138026" cy="5814204"/>
          </a:xfrm>
          <a:prstGeom prst="rect">
            <a:avLst/>
          </a:prstGeom>
        </p:spPr>
      </p:pic>
      <p:sp>
        <p:nvSpPr>
          <p:cNvPr id="5" name="TextBox 4"/>
          <p:cNvSpPr txBox="1"/>
          <p:nvPr/>
        </p:nvSpPr>
        <p:spPr>
          <a:xfrm>
            <a:off x="1371600" y="6090249"/>
            <a:ext cx="8402128" cy="584775"/>
          </a:xfrm>
          <a:prstGeom prst="rect">
            <a:avLst/>
          </a:prstGeom>
          <a:noFill/>
        </p:spPr>
        <p:txBody>
          <a:bodyPr wrap="square" rtlCol="0">
            <a:spAutoFit/>
          </a:bodyPr>
          <a:lstStyle/>
          <a:p>
            <a:r>
              <a:rPr lang="en-US" sz="1000" i="1" dirty="0" smtClean="0">
                <a:latin typeface="Calibri" panose="020F0502020204030204" pitchFamily="34" charset="0"/>
                <a:cs typeface="Calibri" panose="020F0502020204030204" pitchFamily="34" charset="0"/>
              </a:rPr>
              <a:t>- Am </a:t>
            </a:r>
            <a:r>
              <a:rPr lang="en-US" sz="1000" i="1" dirty="0" err="1">
                <a:latin typeface="Calibri" panose="020F0502020204030204" pitchFamily="34" charset="0"/>
                <a:cs typeface="Calibri" panose="020F0502020204030204" pitchFamily="34" charset="0"/>
              </a:rPr>
              <a:t>Fam</a:t>
            </a:r>
            <a:r>
              <a:rPr lang="en-US" sz="1000" i="1" dirty="0">
                <a:latin typeface="Calibri" panose="020F0502020204030204" pitchFamily="34" charset="0"/>
                <a:cs typeface="Calibri" panose="020F0502020204030204" pitchFamily="34" charset="0"/>
              </a:rPr>
              <a:t> Physician.</a:t>
            </a:r>
            <a:r>
              <a:rPr lang="en-US" sz="1000" dirty="0">
                <a:latin typeface="Calibri" panose="020F0502020204030204" pitchFamily="34" charset="0"/>
                <a:cs typeface="Calibri" panose="020F0502020204030204" pitchFamily="34" charset="0"/>
              </a:rPr>
              <a:t> </a:t>
            </a:r>
            <a:r>
              <a:rPr lang="en-US" sz="1000" dirty="0" smtClean="0">
                <a:latin typeface="Calibri" panose="020F0502020204030204" pitchFamily="34" charset="0"/>
                <a:cs typeface="Calibri" panose="020F0502020204030204" pitchFamily="34" charset="0"/>
              </a:rPr>
              <a:t>2019;99(12). </a:t>
            </a:r>
            <a:r>
              <a:rPr lang="en-US" sz="1000" dirty="0" smtClean="0">
                <a:latin typeface="Calibri" panose="020F0502020204030204" pitchFamily="34" charset="0"/>
                <a:cs typeface="Calibri" panose="020F0502020204030204" pitchFamily="34" charset="0"/>
                <a:hlinkClick r:id="rId3"/>
              </a:rPr>
              <a:t>https</a:t>
            </a:r>
            <a:r>
              <a:rPr lang="en-US" sz="1000" dirty="0">
                <a:latin typeface="Calibri" panose="020F0502020204030204" pitchFamily="34" charset="0"/>
                <a:cs typeface="Calibri" panose="020F0502020204030204" pitchFamily="34" charset="0"/>
                <a:hlinkClick r:id="rId3"/>
              </a:rPr>
              <a:t>://</a:t>
            </a:r>
            <a:r>
              <a:rPr lang="en-US" sz="1000" dirty="0" smtClean="0">
                <a:latin typeface="Calibri" panose="020F0502020204030204" pitchFamily="34" charset="0"/>
                <a:cs typeface="Calibri" panose="020F0502020204030204" pitchFamily="34" charset="0"/>
                <a:hlinkClick r:id="rId3"/>
              </a:rPr>
              <a:t>www.aafp.org/pubs/afp/issues/2019/0615/od1.html</a:t>
            </a:r>
            <a:r>
              <a:rPr lang="en-US" sz="1000" dirty="0" smtClean="0">
                <a:latin typeface="Calibri" panose="020F0502020204030204" pitchFamily="34" charset="0"/>
                <a:cs typeface="Calibri" panose="020F0502020204030204" pitchFamily="34" charset="0"/>
              </a:rPr>
              <a:t>  </a:t>
            </a:r>
          </a:p>
          <a:p>
            <a:r>
              <a:rPr lang="en-US" sz="1000" dirty="0" smtClean="0">
                <a:latin typeface="Calibri" panose="020F0502020204030204" pitchFamily="34" charset="0"/>
                <a:cs typeface="Calibri" panose="020F0502020204030204" pitchFamily="34" charset="0"/>
              </a:rPr>
              <a:t>- National </a:t>
            </a:r>
            <a:r>
              <a:rPr lang="en-US" sz="1000" dirty="0">
                <a:latin typeface="Calibri" panose="020F0502020204030204" pitchFamily="34" charset="0"/>
                <a:cs typeface="Calibri" panose="020F0502020204030204" pitchFamily="34" charset="0"/>
              </a:rPr>
              <a:t>Institute on Alcohol Abuse and Alcoholism. Helping patients who drink too much: a clinician's guide; 2005. </a:t>
            </a:r>
            <a:r>
              <a:rPr lang="en-US" sz="1000" u="sng" dirty="0">
                <a:latin typeface="Calibri" panose="020F0502020204030204" pitchFamily="34" charset="0"/>
                <a:cs typeface="Calibri" panose="020F0502020204030204" pitchFamily="34" charset="0"/>
                <a:hlinkClick r:id="rId4"/>
              </a:rPr>
              <a:t>https://www.niaaa.nih.gov/guide</a:t>
            </a:r>
            <a:r>
              <a:rPr lang="en-US" sz="1000" dirty="0">
                <a:latin typeface="Calibri" panose="020F0502020204030204" pitchFamily="34" charset="0"/>
                <a:cs typeface="Calibri" panose="020F0502020204030204" pitchFamily="34" charset="0"/>
              </a:rPr>
              <a:t>. Accessed October 1, 2018</a:t>
            </a:r>
            <a:r>
              <a:rPr lang="en-US" sz="1200" dirty="0" smtClean="0">
                <a:latin typeface="Arial" panose="020B0604020202020204" pitchFamily="34" charset="0"/>
                <a:cs typeface="Arial" panose="020B0604020202020204" pitchFamily="34" charset="0"/>
              </a:rPr>
              <a:t>.</a:t>
            </a:r>
            <a:endParaRPr lang="en-US" sz="1200"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
        <p:nvSpPr>
          <p:cNvPr id="7" name="TextBox 6"/>
          <p:cNvSpPr txBox="1"/>
          <p:nvPr/>
        </p:nvSpPr>
        <p:spPr>
          <a:xfrm>
            <a:off x="5227608" y="5685403"/>
            <a:ext cx="3950898" cy="215444"/>
          </a:xfrm>
          <a:prstGeom prst="rect">
            <a:avLst/>
          </a:prstGeom>
          <a:noFill/>
        </p:spPr>
        <p:txBody>
          <a:bodyPr wrap="square" rtlCol="0">
            <a:spAutoFit/>
          </a:bodyPr>
          <a:lstStyle/>
          <a:p>
            <a:r>
              <a:rPr lang="en-US" sz="800" dirty="0"/>
              <a:t>Copyright © 2019 by the American Academy of Family Physicians</a:t>
            </a:r>
            <a:endParaRPr lang="en-US" sz="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4403733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457200" y="1708030"/>
            <a:ext cx="11352362" cy="3310622"/>
          </a:xfrm>
          <a:prstGeom prst="rect">
            <a:avLst/>
          </a:prstGeom>
        </p:spPr>
      </p:pic>
      <p:sp>
        <p:nvSpPr>
          <p:cNvPr id="5" name="TextBox 4"/>
          <p:cNvSpPr txBox="1"/>
          <p:nvPr/>
        </p:nvSpPr>
        <p:spPr>
          <a:xfrm>
            <a:off x="1371600" y="6090249"/>
            <a:ext cx="8402128" cy="861774"/>
          </a:xfrm>
          <a:prstGeom prst="rect">
            <a:avLst/>
          </a:prstGeom>
          <a:noFill/>
        </p:spPr>
        <p:txBody>
          <a:bodyPr wrap="square" rtlCol="0">
            <a:spAutoFit/>
          </a:bodyPr>
          <a:lstStyle/>
          <a:p>
            <a:r>
              <a:rPr lang="en-US" sz="1000" i="1" dirty="0" smtClean="0">
                <a:latin typeface="Calibri" panose="020F0502020204030204" pitchFamily="34" charset="0"/>
                <a:cs typeface="Calibri" panose="020F0502020204030204" pitchFamily="34" charset="0"/>
              </a:rPr>
              <a:t>- Am </a:t>
            </a:r>
            <a:r>
              <a:rPr lang="en-US" sz="1000" i="1" dirty="0" err="1">
                <a:latin typeface="Calibri" panose="020F0502020204030204" pitchFamily="34" charset="0"/>
                <a:cs typeface="Calibri" panose="020F0502020204030204" pitchFamily="34" charset="0"/>
              </a:rPr>
              <a:t>Fam</a:t>
            </a:r>
            <a:r>
              <a:rPr lang="en-US" sz="1000" i="1" dirty="0">
                <a:latin typeface="Calibri" panose="020F0502020204030204" pitchFamily="34" charset="0"/>
                <a:cs typeface="Calibri" panose="020F0502020204030204" pitchFamily="34" charset="0"/>
              </a:rPr>
              <a:t> Physician.</a:t>
            </a:r>
            <a:r>
              <a:rPr lang="en-US" sz="1000" dirty="0">
                <a:latin typeface="Calibri" panose="020F0502020204030204" pitchFamily="34" charset="0"/>
                <a:cs typeface="Calibri" panose="020F0502020204030204" pitchFamily="34" charset="0"/>
              </a:rPr>
              <a:t> </a:t>
            </a:r>
            <a:r>
              <a:rPr lang="en-US" sz="1000" dirty="0" smtClean="0">
                <a:latin typeface="Calibri" panose="020F0502020204030204" pitchFamily="34" charset="0"/>
                <a:cs typeface="Calibri" panose="020F0502020204030204" pitchFamily="34" charset="0"/>
              </a:rPr>
              <a:t>2019;99(12). </a:t>
            </a:r>
            <a:r>
              <a:rPr lang="en-US" sz="1000" dirty="0" smtClean="0">
                <a:latin typeface="Calibri" panose="020F0502020204030204" pitchFamily="34" charset="0"/>
                <a:cs typeface="Calibri" panose="020F0502020204030204" pitchFamily="34" charset="0"/>
                <a:hlinkClick r:id="rId3"/>
              </a:rPr>
              <a:t>https</a:t>
            </a:r>
            <a:r>
              <a:rPr lang="en-US" sz="1000" dirty="0">
                <a:latin typeface="Calibri" panose="020F0502020204030204" pitchFamily="34" charset="0"/>
                <a:cs typeface="Calibri" panose="020F0502020204030204" pitchFamily="34" charset="0"/>
                <a:hlinkClick r:id="rId3"/>
              </a:rPr>
              <a:t>://</a:t>
            </a:r>
            <a:r>
              <a:rPr lang="en-US" sz="1000" dirty="0" smtClean="0">
                <a:latin typeface="Calibri" panose="020F0502020204030204" pitchFamily="34" charset="0"/>
                <a:cs typeface="Calibri" panose="020F0502020204030204" pitchFamily="34" charset="0"/>
                <a:hlinkClick r:id="rId3"/>
              </a:rPr>
              <a:t>www.aafp.org/pubs/afp/issues/2019/0615/od1.html</a:t>
            </a:r>
            <a:r>
              <a:rPr lang="en-US" sz="1000" dirty="0" smtClean="0">
                <a:latin typeface="Calibri" panose="020F0502020204030204" pitchFamily="34" charset="0"/>
                <a:cs typeface="Calibri" panose="020F0502020204030204" pitchFamily="34" charset="0"/>
              </a:rPr>
              <a:t>  </a:t>
            </a:r>
          </a:p>
          <a:p>
            <a:r>
              <a:rPr lang="en-US" sz="1000" dirty="0" smtClean="0">
                <a:latin typeface="Calibri" panose="020F0502020204030204" pitchFamily="34" charset="0"/>
                <a:cs typeface="Calibri" panose="020F0502020204030204" pitchFamily="34" charset="0"/>
              </a:rPr>
              <a:t>- National </a:t>
            </a:r>
            <a:r>
              <a:rPr lang="en-US" sz="1000" dirty="0">
                <a:latin typeface="Calibri" panose="020F0502020204030204" pitchFamily="34" charset="0"/>
                <a:cs typeface="Calibri" panose="020F0502020204030204" pitchFamily="34" charset="0"/>
              </a:rPr>
              <a:t>Institute on Alcohol Abuse and Alcoholism. Helping patients who drink too much: a clinician's guide; 2005. </a:t>
            </a:r>
            <a:r>
              <a:rPr lang="en-US" sz="1000" u="sng" dirty="0">
                <a:latin typeface="Calibri" panose="020F0502020204030204" pitchFamily="34" charset="0"/>
                <a:cs typeface="Calibri" panose="020F0502020204030204" pitchFamily="34" charset="0"/>
                <a:hlinkClick r:id="rId4"/>
              </a:rPr>
              <a:t>https://www.niaaa.nih.gov/guide</a:t>
            </a:r>
            <a:r>
              <a:rPr lang="en-US" sz="1000" dirty="0">
                <a:latin typeface="Calibri" panose="020F0502020204030204" pitchFamily="34" charset="0"/>
                <a:cs typeface="Calibri" panose="020F0502020204030204" pitchFamily="34" charset="0"/>
              </a:rPr>
              <a:t>. Accessed October 1, 2018</a:t>
            </a:r>
            <a:r>
              <a:rPr lang="en-US" sz="1200" dirty="0">
                <a:latin typeface="Arial" panose="020B0604020202020204" pitchFamily="34" charset="0"/>
                <a:cs typeface="Arial" panose="020B0604020202020204" pitchFamily="34" charset="0"/>
              </a:rPr>
              <a:t>.</a:t>
            </a:r>
          </a:p>
          <a:p>
            <a:endParaRPr lang="en-US" dirty="0"/>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154018985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452267" y="564662"/>
            <a:ext cx="11038118" cy="5175848"/>
          </a:xfrm>
          <a:prstGeom prst="rect">
            <a:avLst/>
          </a:prstGeom>
        </p:spPr>
      </p:pic>
      <p:sp>
        <p:nvSpPr>
          <p:cNvPr id="5" name="Oval 4"/>
          <p:cNvSpPr/>
          <p:nvPr/>
        </p:nvSpPr>
        <p:spPr>
          <a:xfrm>
            <a:off x="1975447" y="2786172"/>
            <a:ext cx="4925685" cy="314545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371600" y="6090249"/>
            <a:ext cx="8402128" cy="830997"/>
          </a:xfrm>
          <a:prstGeom prst="rect">
            <a:avLst/>
          </a:prstGeom>
          <a:noFill/>
        </p:spPr>
        <p:txBody>
          <a:bodyPr wrap="square" rtlCol="0">
            <a:spAutoFit/>
          </a:bodyPr>
          <a:lstStyle/>
          <a:p>
            <a:r>
              <a:rPr lang="en-US" sz="1000" i="1" dirty="0" smtClean="0">
                <a:latin typeface="Calibri" panose="020F0502020204030204" pitchFamily="34" charset="0"/>
                <a:cs typeface="Calibri" panose="020F0502020204030204" pitchFamily="34" charset="0"/>
              </a:rPr>
              <a:t>- Am </a:t>
            </a:r>
            <a:r>
              <a:rPr lang="en-US" sz="1000" i="1" dirty="0" err="1">
                <a:latin typeface="Calibri" panose="020F0502020204030204" pitchFamily="34" charset="0"/>
                <a:cs typeface="Calibri" panose="020F0502020204030204" pitchFamily="34" charset="0"/>
              </a:rPr>
              <a:t>Fam</a:t>
            </a:r>
            <a:r>
              <a:rPr lang="en-US" sz="1000" i="1" dirty="0">
                <a:latin typeface="Calibri" panose="020F0502020204030204" pitchFamily="34" charset="0"/>
                <a:cs typeface="Calibri" panose="020F0502020204030204" pitchFamily="34" charset="0"/>
              </a:rPr>
              <a:t> Physician.</a:t>
            </a:r>
            <a:r>
              <a:rPr lang="en-US" sz="1000" dirty="0">
                <a:latin typeface="Calibri" panose="020F0502020204030204" pitchFamily="34" charset="0"/>
                <a:cs typeface="Calibri" panose="020F0502020204030204" pitchFamily="34" charset="0"/>
              </a:rPr>
              <a:t> </a:t>
            </a:r>
            <a:r>
              <a:rPr lang="en-US" sz="1000" dirty="0" smtClean="0">
                <a:latin typeface="Calibri" panose="020F0502020204030204" pitchFamily="34" charset="0"/>
                <a:cs typeface="Calibri" panose="020F0502020204030204" pitchFamily="34" charset="0"/>
              </a:rPr>
              <a:t>2019;99(12). </a:t>
            </a:r>
            <a:r>
              <a:rPr lang="en-US" sz="1000" dirty="0" smtClean="0">
                <a:latin typeface="Calibri" panose="020F0502020204030204" pitchFamily="34" charset="0"/>
                <a:cs typeface="Calibri" panose="020F0502020204030204" pitchFamily="34" charset="0"/>
                <a:hlinkClick r:id="rId3"/>
              </a:rPr>
              <a:t>https</a:t>
            </a:r>
            <a:r>
              <a:rPr lang="en-US" sz="1000" dirty="0">
                <a:latin typeface="Calibri" panose="020F0502020204030204" pitchFamily="34" charset="0"/>
                <a:cs typeface="Calibri" panose="020F0502020204030204" pitchFamily="34" charset="0"/>
                <a:hlinkClick r:id="rId3"/>
              </a:rPr>
              <a:t>://</a:t>
            </a:r>
            <a:r>
              <a:rPr lang="en-US" sz="1000" dirty="0" smtClean="0">
                <a:latin typeface="Calibri" panose="020F0502020204030204" pitchFamily="34" charset="0"/>
                <a:cs typeface="Calibri" panose="020F0502020204030204" pitchFamily="34" charset="0"/>
                <a:hlinkClick r:id="rId3"/>
              </a:rPr>
              <a:t>www.aafp.org/pubs/afp/issues/2019/0615/od1.html</a:t>
            </a:r>
            <a:r>
              <a:rPr lang="en-US" sz="1000" dirty="0" smtClean="0">
                <a:latin typeface="Calibri" panose="020F0502020204030204" pitchFamily="34" charset="0"/>
                <a:cs typeface="Calibri" panose="020F0502020204030204" pitchFamily="34" charset="0"/>
              </a:rPr>
              <a:t>  </a:t>
            </a:r>
          </a:p>
          <a:p>
            <a:r>
              <a:rPr lang="en-US" sz="1000" dirty="0" smtClean="0">
                <a:latin typeface="Calibri" panose="020F0502020204030204" pitchFamily="34" charset="0"/>
                <a:cs typeface="Calibri" panose="020F0502020204030204" pitchFamily="34" charset="0"/>
              </a:rPr>
              <a:t>- National </a:t>
            </a:r>
            <a:r>
              <a:rPr lang="en-US" sz="1000" dirty="0">
                <a:latin typeface="Calibri" panose="020F0502020204030204" pitchFamily="34" charset="0"/>
                <a:cs typeface="Calibri" panose="020F0502020204030204" pitchFamily="34" charset="0"/>
              </a:rPr>
              <a:t>Institute on Alcohol Abuse and Alcoholism. Helping patients who drink too much: a clinician's guide; 2005. </a:t>
            </a:r>
            <a:r>
              <a:rPr lang="en-US" sz="1000" u="sng" dirty="0">
                <a:latin typeface="Calibri" panose="020F0502020204030204" pitchFamily="34" charset="0"/>
                <a:cs typeface="Calibri" panose="020F0502020204030204" pitchFamily="34" charset="0"/>
                <a:hlinkClick r:id="rId4"/>
              </a:rPr>
              <a:t>https://www.niaaa.nih.gov/guide</a:t>
            </a:r>
            <a:r>
              <a:rPr lang="en-US" sz="1000" dirty="0">
                <a:latin typeface="Calibri" panose="020F0502020204030204" pitchFamily="34" charset="0"/>
                <a:cs typeface="Calibri" panose="020F0502020204030204" pitchFamily="34" charset="0"/>
              </a:rPr>
              <a:t>. Accessed October 1, 2018.</a:t>
            </a:r>
          </a:p>
          <a:p>
            <a:endParaRPr lang="en-US" dirty="0"/>
          </a:p>
        </p:txBody>
      </p: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
        <p:nvSpPr>
          <p:cNvPr id="2" name="TextBox 1"/>
          <p:cNvSpPr txBox="1"/>
          <p:nvPr/>
        </p:nvSpPr>
        <p:spPr>
          <a:xfrm>
            <a:off x="6176514" y="5470754"/>
            <a:ext cx="4011282" cy="246221"/>
          </a:xfrm>
          <a:prstGeom prst="rect">
            <a:avLst/>
          </a:prstGeom>
          <a:noFill/>
        </p:spPr>
        <p:txBody>
          <a:bodyPr wrap="square" rtlCol="0">
            <a:spAutoFit/>
          </a:bodyPr>
          <a:lstStyle/>
          <a:p>
            <a:r>
              <a:rPr lang="en-US" sz="1000" dirty="0"/>
              <a:t>Copyright © 2019 by the American Academy of Family Physicians</a:t>
            </a:r>
            <a:endParaRPr lang="en-US" sz="1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2782378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07177" y="579812"/>
            <a:ext cx="8386354"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CRAFT</a:t>
            </a:r>
          </a:p>
        </p:txBody>
      </p:sp>
      <p:sp>
        <p:nvSpPr>
          <p:cNvPr id="2" name="TextBox 1"/>
          <p:cNvSpPr txBox="1"/>
          <p:nvPr/>
        </p:nvSpPr>
        <p:spPr>
          <a:xfrm>
            <a:off x="2740324" y="1226142"/>
            <a:ext cx="6918385" cy="4524315"/>
          </a:xfrm>
          <a:prstGeom prst="rect">
            <a:avLst/>
          </a:prstGeom>
          <a:noFill/>
        </p:spPr>
        <p:txBody>
          <a:bodyPr wrap="square" rtlCol="0">
            <a:spAutoFit/>
          </a:bodyPr>
          <a:lstStyle/>
          <a:p>
            <a:r>
              <a:rPr lang="en-US" i="1" dirty="0">
                <a:latin typeface="+mj-lt"/>
              </a:rPr>
              <a:t>Have you ever ridden in a </a:t>
            </a:r>
            <a:r>
              <a:rPr lang="en-US" b="1" i="1" dirty="0">
                <a:latin typeface="+mj-lt"/>
              </a:rPr>
              <a:t>CAR</a:t>
            </a:r>
            <a:r>
              <a:rPr lang="en-US" i="1" dirty="0">
                <a:latin typeface="+mj-lt"/>
              </a:rPr>
              <a:t> driven by someone (including yourself) who was "high" or had been using alcohol or drugs?</a:t>
            </a:r>
          </a:p>
          <a:p>
            <a:r>
              <a:rPr lang="en-US" i="1" dirty="0">
                <a:latin typeface="+mj-lt"/>
              </a:rPr>
              <a:t/>
            </a:r>
            <a:br>
              <a:rPr lang="en-US" i="1" dirty="0">
                <a:latin typeface="+mj-lt"/>
              </a:rPr>
            </a:br>
            <a:r>
              <a:rPr lang="en-US" i="1" dirty="0">
                <a:latin typeface="+mj-lt"/>
              </a:rPr>
              <a:t>Do you ever use alcohol or drugs to </a:t>
            </a:r>
            <a:r>
              <a:rPr lang="en-US" b="1" i="1" dirty="0">
                <a:latin typeface="+mj-lt"/>
              </a:rPr>
              <a:t>RELAX</a:t>
            </a:r>
            <a:r>
              <a:rPr lang="en-US" i="1" dirty="0">
                <a:latin typeface="+mj-lt"/>
              </a:rPr>
              <a:t>, feel better about yourself, or fit in?</a:t>
            </a:r>
          </a:p>
          <a:p>
            <a:r>
              <a:rPr lang="en-US" i="1" dirty="0">
                <a:latin typeface="+mj-lt"/>
              </a:rPr>
              <a:t/>
            </a:r>
            <a:br>
              <a:rPr lang="en-US" i="1" dirty="0">
                <a:latin typeface="+mj-lt"/>
              </a:rPr>
            </a:br>
            <a:r>
              <a:rPr lang="en-US" i="1" dirty="0">
                <a:latin typeface="+mj-lt"/>
              </a:rPr>
              <a:t>Do you ever use alcohol or drugs while you are by yourself, </a:t>
            </a:r>
            <a:r>
              <a:rPr lang="en-US" b="1" i="1" dirty="0">
                <a:latin typeface="+mj-lt"/>
              </a:rPr>
              <a:t>ALONE</a:t>
            </a:r>
            <a:r>
              <a:rPr lang="en-US" i="1" dirty="0">
                <a:latin typeface="+mj-lt"/>
              </a:rPr>
              <a:t>?</a:t>
            </a:r>
          </a:p>
          <a:p>
            <a:r>
              <a:rPr lang="en-US" i="1" dirty="0">
                <a:latin typeface="+mj-lt"/>
              </a:rPr>
              <a:t/>
            </a:r>
            <a:br>
              <a:rPr lang="en-US" i="1" dirty="0">
                <a:latin typeface="+mj-lt"/>
              </a:rPr>
            </a:br>
            <a:r>
              <a:rPr lang="en-US" i="1" dirty="0">
                <a:latin typeface="+mj-lt"/>
              </a:rPr>
              <a:t>Do you </a:t>
            </a:r>
            <a:r>
              <a:rPr lang="en-US" b="1" i="1" dirty="0">
                <a:latin typeface="+mj-lt"/>
              </a:rPr>
              <a:t>FORGET</a:t>
            </a:r>
            <a:r>
              <a:rPr lang="en-US" i="1" dirty="0">
                <a:latin typeface="+mj-lt"/>
              </a:rPr>
              <a:t> things you did while using alcohol or drugs?</a:t>
            </a:r>
          </a:p>
          <a:p>
            <a:r>
              <a:rPr lang="en-US" i="1" dirty="0">
                <a:latin typeface="+mj-lt"/>
              </a:rPr>
              <a:t/>
            </a:r>
            <a:br>
              <a:rPr lang="en-US" i="1" dirty="0">
                <a:latin typeface="+mj-lt"/>
              </a:rPr>
            </a:br>
            <a:r>
              <a:rPr lang="en-US" i="1" dirty="0">
                <a:latin typeface="+mj-lt"/>
              </a:rPr>
              <a:t>Do your family or </a:t>
            </a:r>
            <a:r>
              <a:rPr lang="en-US" b="1" i="1" dirty="0">
                <a:latin typeface="+mj-lt"/>
              </a:rPr>
              <a:t>FRIENDS</a:t>
            </a:r>
            <a:r>
              <a:rPr lang="en-US" i="1" dirty="0">
                <a:latin typeface="+mj-lt"/>
              </a:rPr>
              <a:t> ever tell you that you should cut down on your drinking or drug use?</a:t>
            </a:r>
          </a:p>
          <a:p>
            <a:r>
              <a:rPr lang="en-US" i="1" dirty="0">
                <a:latin typeface="+mj-lt"/>
              </a:rPr>
              <a:t/>
            </a:r>
            <a:br>
              <a:rPr lang="en-US" i="1" dirty="0">
                <a:latin typeface="+mj-lt"/>
              </a:rPr>
            </a:br>
            <a:r>
              <a:rPr lang="en-US" i="1" dirty="0">
                <a:latin typeface="+mj-lt"/>
              </a:rPr>
              <a:t>Have you ever gotten into </a:t>
            </a:r>
            <a:r>
              <a:rPr lang="en-US" b="1" i="1" dirty="0">
                <a:latin typeface="+mj-lt"/>
              </a:rPr>
              <a:t>TROUBLE</a:t>
            </a:r>
            <a:r>
              <a:rPr lang="en-US" i="1" dirty="0">
                <a:latin typeface="+mj-lt"/>
              </a:rPr>
              <a:t> while you were using alcohol or drugs?</a:t>
            </a:r>
            <a:endParaRPr lang="en-US" dirty="0">
              <a:latin typeface="+mj-lt"/>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265768335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91940" y="292930"/>
            <a:ext cx="9787562" cy="5480197"/>
          </a:xfrm>
          <a:prstGeom prst="rect">
            <a:avLst/>
          </a:prstGeom>
        </p:spPr>
      </p:pic>
      <p:sp>
        <p:nvSpPr>
          <p:cNvPr id="5" name="TextBox 4"/>
          <p:cNvSpPr txBox="1"/>
          <p:nvPr/>
        </p:nvSpPr>
        <p:spPr>
          <a:xfrm>
            <a:off x="891940" y="5968372"/>
            <a:ext cx="8255479" cy="276999"/>
          </a:xfrm>
          <a:prstGeom prst="rect">
            <a:avLst/>
          </a:prstGeom>
          <a:noFill/>
        </p:spPr>
        <p:txBody>
          <a:bodyPr wrap="square" rtlCol="0">
            <a:spAutoFit/>
          </a:bodyPr>
          <a:lstStyle/>
          <a:p>
            <a:r>
              <a:rPr lang="en-US" sz="1200" dirty="0" smtClean="0">
                <a:latin typeface="Calibri" panose="020F0502020204030204" pitchFamily="34" charset="0"/>
                <a:cs typeface="Calibri" panose="020F0502020204030204" pitchFamily="34" charset="0"/>
              </a:rPr>
              <a:t>talkitoutnc.org</a:t>
            </a:r>
            <a:endParaRPr lang="en-US" sz="1200" dirty="0">
              <a:latin typeface="Calibri" panose="020F0502020204030204" pitchFamily="34" charset="0"/>
              <a:cs typeface="Calibri" panose="020F0502020204030204" pitchFamily="34"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47069666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91940" y="5968372"/>
            <a:ext cx="8255479" cy="276999"/>
          </a:xfrm>
          <a:prstGeom prst="rect">
            <a:avLst/>
          </a:prstGeom>
          <a:noFill/>
        </p:spPr>
        <p:txBody>
          <a:bodyPr wrap="square" rtlCol="0">
            <a:spAutoFit/>
          </a:bodyPr>
          <a:lstStyle/>
          <a:p>
            <a:r>
              <a:rPr lang="en-US" sz="1200" dirty="0" smtClean="0"/>
              <a:t>talkitoutnc.org</a:t>
            </a:r>
            <a:endParaRPr lang="en-US" sz="1200" dirty="0"/>
          </a:p>
        </p:txBody>
      </p:sp>
      <p:pic>
        <p:nvPicPr>
          <p:cNvPr id="2" name="Picture 1"/>
          <p:cNvPicPr>
            <a:picLocks noChangeAspect="1"/>
          </p:cNvPicPr>
          <p:nvPr/>
        </p:nvPicPr>
        <p:blipFill>
          <a:blip r:embed="rId2"/>
          <a:stretch>
            <a:fillRect/>
          </a:stretch>
        </p:blipFill>
        <p:spPr>
          <a:xfrm>
            <a:off x="1523546" y="1114370"/>
            <a:ext cx="8817104" cy="3749365"/>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80392623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Arial" panose="020B0604020202020204" pitchFamily="34" charset="0"/>
                <a:cs typeface="Arial" panose="020B0604020202020204" pitchFamily="34" charset="0"/>
              </a:rPr>
              <a:t>Cannabis</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dirty="0">
                <a:latin typeface="Arial" panose="020B0604020202020204" pitchFamily="34" charset="0"/>
                <a:cs typeface="Arial" panose="020B0604020202020204" pitchFamily="34" charset="0"/>
              </a:rPr>
              <a:t>Eighth graders: 7.1% reported using marijuana in the past year in 2021, compared to 11.4% in 2020</a:t>
            </a:r>
          </a:p>
          <a:p>
            <a:r>
              <a:rPr lang="en-US" dirty="0">
                <a:latin typeface="Arial" panose="020B0604020202020204" pitchFamily="34" charset="0"/>
                <a:cs typeface="Arial" panose="020B0604020202020204" pitchFamily="34" charset="0"/>
              </a:rPr>
              <a:t>10</a:t>
            </a:r>
            <a:r>
              <a:rPr lang="en-US" baseline="30000" dirty="0">
                <a:latin typeface="Arial" panose="020B0604020202020204" pitchFamily="34" charset="0"/>
                <a:cs typeface="Arial" panose="020B0604020202020204" pitchFamily="34" charset="0"/>
              </a:rPr>
              <a:t>th</a:t>
            </a:r>
            <a:r>
              <a:rPr lang="en-US" dirty="0">
                <a:latin typeface="Arial" panose="020B0604020202020204" pitchFamily="34" charset="0"/>
                <a:cs typeface="Arial" panose="020B0604020202020204" pitchFamily="34" charset="0"/>
              </a:rPr>
              <a:t> graders: 17.3% reported using marijuana in the past year in 2021, compared to 28.0% in 2020</a:t>
            </a:r>
          </a:p>
          <a:p>
            <a:r>
              <a:rPr lang="en-US" dirty="0">
                <a:latin typeface="Arial" panose="020B0604020202020204" pitchFamily="34" charset="0"/>
                <a:cs typeface="Arial" panose="020B0604020202020204" pitchFamily="34" charset="0"/>
              </a:rPr>
              <a:t>12</a:t>
            </a:r>
            <a:r>
              <a:rPr lang="en-US" baseline="30000" dirty="0">
                <a:latin typeface="Arial" panose="020B0604020202020204" pitchFamily="34" charset="0"/>
                <a:cs typeface="Arial" panose="020B0604020202020204" pitchFamily="34" charset="0"/>
              </a:rPr>
              <a:t>th</a:t>
            </a:r>
            <a:r>
              <a:rPr lang="en-US" dirty="0">
                <a:latin typeface="Arial" panose="020B0604020202020204" pitchFamily="34" charset="0"/>
                <a:cs typeface="Arial" panose="020B0604020202020204" pitchFamily="34" charset="0"/>
              </a:rPr>
              <a:t> graders: 30.5% reported using marijuana in the past year in 2021, compared to 35.2% in 2020</a:t>
            </a:r>
          </a:p>
          <a:p>
            <a:endParaRPr lang="en-US" dirty="0"/>
          </a:p>
        </p:txBody>
      </p:sp>
      <p:sp>
        <p:nvSpPr>
          <p:cNvPr id="4" name="TextBox 3"/>
          <p:cNvSpPr txBox="1"/>
          <p:nvPr/>
        </p:nvSpPr>
        <p:spPr>
          <a:xfrm>
            <a:off x="838200" y="5988734"/>
            <a:ext cx="8728494" cy="553998"/>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NIDA. 2021, December 15. Percentage of adolescents reporting drug use decreased significantly in 2021 as the COVID-19 pandemic endured. Retrieved from https://nida.nih.gov/news-events/news-releases/2021/12/percentage-of-adolescents-reporting-drug-use-decreased-significantly-in-2021-as-the-covid-19-pandemic-endured on 2023, June 24</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60349905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rial" panose="020B0604020202020204" pitchFamily="34" charset="0"/>
                <a:cs typeface="Arial" panose="020B0604020202020204" pitchFamily="34" charset="0"/>
              </a:rPr>
              <a:t>Other </a:t>
            </a:r>
            <a:r>
              <a:rPr lang="en-US" b="1" dirty="0" smtClean="0">
                <a:latin typeface="Arial" panose="020B0604020202020204" pitchFamily="34" charset="0"/>
                <a:cs typeface="Arial" panose="020B0604020202020204" pitchFamily="34" charset="0"/>
              </a:rPr>
              <a:t>Illicit </a:t>
            </a:r>
            <a:r>
              <a:rPr lang="en-US" b="1" dirty="0">
                <a:latin typeface="Arial" panose="020B0604020202020204" pitchFamily="34" charset="0"/>
                <a:cs typeface="Arial" panose="020B0604020202020204" pitchFamily="34" charset="0"/>
              </a:rPr>
              <a:t>D</a:t>
            </a:r>
            <a:r>
              <a:rPr lang="en-US" b="1" dirty="0" smtClean="0">
                <a:latin typeface="Arial" panose="020B0604020202020204" pitchFamily="34" charset="0"/>
                <a:cs typeface="Arial" panose="020B0604020202020204" pitchFamily="34" charset="0"/>
              </a:rPr>
              <a:t>rugs</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dirty="0">
                <a:latin typeface="Arial" panose="020B0604020202020204" pitchFamily="34" charset="0"/>
                <a:cs typeface="Arial" panose="020B0604020202020204" pitchFamily="34" charset="0"/>
              </a:rPr>
              <a:t>Eighth graders: 4.6% reported using any illicit drug (other than marijuana) in the past year in 2021, compared to 7.7% in 2020</a:t>
            </a:r>
          </a:p>
          <a:p>
            <a:r>
              <a:rPr lang="en-US" dirty="0">
                <a:latin typeface="Arial" panose="020B0604020202020204" pitchFamily="34" charset="0"/>
                <a:cs typeface="Arial" panose="020B0604020202020204" pitchFamily="34" charset="0"/>
              </a:rPr>
              <a:t>10</a:t>
            </a:r>
            <a:r>
              <a:rPr lang="en-US" baseline="30000" dirty="0">
                <a:latin typeface="Arial" panose="020B0604020202020204" pitchFamily="34" charset="0"/>
                <a:cs typeface="Arial" panose="020B0604020202020204" pitchFamily="34" charset="0"/>
              </a:rPr>
              <a:t>th</a:t>
            </a:r>
            <a:r>
              <a:rPr lang="en-US" dirty="0">
                <a:latin typeface="Arial" panose="020B0604020202020204" pitchFamily="34" charset="0"/>
                <a:cs typeface="Arial" panose="020B0604020202020204" pitchFamily="34" charset="0"/>
              </a:rPr>
              <a:t> graders: 5.1% reported using any illicit drug (other than marijuana) in the past year in 2021, compared to 8.6% in 2020</a:t>
            </a:r>
          </a:p>
          <a:p>
            <a:r>
              <a:rPr lang="en-US" dirty="0">
                <a:latin typeface="Arial" panose="020B0604020202020204" pitchFamily="34" charset="0"/>
                <a:cs typeface="Arial" panose="020B0604020202020204" pitchFamily="34" charset="0"/>
              </a:rPr>
              <a:t>12</a:t>
            </a:r>
            <a:r>
              <a:rPr lang="en-US" baseline="30000" dirty="0">
                <a:latin typeface="Arial" panose="020B0604020202020204" pitchFamily="34" charset="0"/>
                <a:cs typeface="Arial" panose="020B0604020202020204" pitchFamily="34" charset="0"/>
              </a:rPr>
              <a:t>th</a:t>
            </a:r>
            <a:r>
              <a:rPr lang="en-US" dirty="0">
                <a:latin typeface="Arial" panose="020B0604020202020204" pitchFamily="34" charset="0"/>
                <a:cs typeface="Arial" panose="020B0604020202020204" pitchFamily="34" charset="0"/>
              </a:rPr>
              <a:t> graders: 7.2% reported using any illicit drug (other than marijuana) in the past year in 2021, compared to 11.4% in 2020</a:t>
            </a:r>
          </a:p>
          <a:p>
            <a:endParaRPr lang="en-US" dirty="0"/>
          </a:p>
        </p:txBody>
      </p:sp>
      <p:sp>
        <p:nvSpPr>
          <p:cNvPr id="4" name="TextBox 3"/>
          <p:cNvSpPr txBox="1"/>
          <p:nvPr/>
        </p:nvSpPr>
        <p:spPr>
          <a:xfrm>
            <a:off x="838200" y="5988734"/>
            <a:ext cx="8805761" cy="553998"/>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NIDA. 2021, December 15. Percentage of adolescents reporting drug use decreased significantly in 2021 as the COVID-19 pandemic endured. Retrieved from https://nida.nih.gov/news-events/news-releases/2021/12/percentage-of-adolescents-reporting-drug-use-decreased-significantly-in-2021-as-the-covid-19-pandemic-endured on 2023, June 24</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142169042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71877" y="215660"/>
            <a:ext cx="6775052" cy="5806027"/>
          </a:xfrm>
        </p:spPr>
      </p:pic>
      <p:sp>
        <p:nvSpPr>
          <p:cNvPr id="5" name="TextBox 4"/>
          <p:cNvSpPr txBox="1"/>
          <p:nvPr/>
        </p:nvSpPr>
        <p:spPr>
          <a:xfrm>
            <a:off x="802731" y="6021687"/>
            <a:ext cx="8841230" cy="553998"/>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NIDA. 2021, December 15. Percentage of adolescents reporting drug use decreased significantly in 2021 as the COVID-19 pandemic endured. Retrieved from https://nida.nih.gov/news-events/news-releases/2021/12/percentage-of-adolescents-reporting-drug-use-decreased-significantly-in-2021-as-the-covid-19-pandemic-endured on 2023, June 24</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112328116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7314" y="215660"/>
            <a:ext cx="8783128" cy="552092"/>
          </a:xfrm>
        </p:spPr>
        <p:txBody>
          <a:bodyPr>
            <a:normAutofit/>
          </a:bodyPr>
          <a:lstStyle/>
          <a:p>
            <a:pPr algn="ctr"/>
            <a:r>
              <a:rPr lang="en-US" sz="3200" b="1" dirty="0" smtClean="0"/>
              <a:t>Drug Abuse Screening Test (DAST-10)</a:t>
            </a:r>
            <a:endParaRPr lang="en-US" sz="3200" b="1" dirty="0"/>
          </a:p>
        </p:txBody>
      </p:sp>
      <p:pic>
        <p:nvPicPr>
          <p:cNvPr id="4" name="Content Placeholder 3"/>
          <p:cNvPicPr>
            <a:picLocks noGrp="1" noChangeAspect="1"/>
          </p:cNvPicPr>
          <p:nvPr>
            <p:ph idx="1"/>
          </p:nvPr>
        </p:nvPicPr>
        <p:blipFill>
          <a:blip r:embed="rId2"/>
          <a:stretch>
            <a:fillRect/>
          </a:stretch>
        </p:blipFill>
        <p:spPr>
          <a:xfrm>
            <a:off x="983413" y="1285292"/>
            <a:ext cx="4488362" cy="5572708"/>
          </a:xfrm>
          <a:prstGeom prst="rect">
            <a:avLst/>
          </a:prstGeom>
        </p:spPr>
      </p:pic>
      <p:pic>
        <p:nvPicPr>
          <p:cNvPr id="5" name="Picture 4"/>
          <p:cNvPicPr>
            <a:picLocks noChangeAspect="1"/>
          </p:cNvPicPr>
          <p:nvPr/>
        </p:nvPicPr>
        <p:blipFill>
          <a:blip r:embed="rId3"/>
          <a:stretch>
            <a:fillRect/>
          </a:stretch>
        </p:blipFill>
        <p:spPr>
          <a:xfrm>
            <a:off x="5471775" y="1285292"/>
            <a:ext cx="4576025" cy="5260422"/>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97976" y="6027309"/>
            <a:ext cx="1320213" cy="443025"/>
          </a:xfrm>
          <a:prstGeom prst="rect">
            <a:avLst/>
          </a:prstGeom>
        </p:spPr>
      </p:pic>
    </p:spTree>
    <p:extLst>
      <p:ext uri="{BB962C8B-B14F-4D97-AF65-F5344CB8AC3E}">
        <p14:creationId xmlns:p14="http://schemas.microsoft.com/office/powerpoint/2010/main" val="270826971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317026"/>
          </a:xfrm>
        </p:spPr>
        <p:txBody>
          <a:bodyPr>
            <a:normAutofit/>
          </a:bodyPr>
          <a:lstStyle/>
          <a:p>
            <a:pPr algn="ctr"/>
            <a:r>
              <a:rPr lang="en-US" b="1" dirty="0" smtClean="0">
                <a:latin typeface="Arial" panose="020B0604020202020204" pitchFamily="34" charset="0"/>
                <a:cs typeface="Arial" panose="020B0604020202020204" pitchFamily="34" charset="0"/>
              </a:rPr>
              <a:t>Reproductive Health</a:t>
            </a:r>
            <a:br>
              <a:rPr lang="en-US" b="1" dirty="0" smtClean="0">
                <a:latin typeface="Arial" panose="020B0604020202020204" pitchFamily="34" charset="0"/>
                <a:cs typeface="Arial" panose="020B0604020202020204" pitchFamily="34" charset="0"/>
              </a:rPr>
            </a:br>
            <a:r>
              <a:rPr lang="en-US" sz="2700" dirty="0">
                <a:latin typeface="Arial" panose="020B0604020202020204" pitchFamily="34" charset="0"/>
                <a:cs typeface="Arial" panose="020B0604020202020204" pitchFamily="34" charset="0"/>
              </a:rPr>
              <a:t>Embrace the </a:t>
            </a:r>
            <a:r>
              <a:rPr lang="en-US" sz="2700" b="1" i="1" dirty="0">
                <a:latin typeface="Arial" panose="020B0604020202020204" pitchFamily="34" charset="0"/>
                <a:cs typeface="Arial" panose="020B0604020202020204" pitchFamily="34" charset="0"/>
              </a:rPr>
              <a:t>awkward</a:t>
            </a:r>
            <a:r>
              <a:rPr lang="en-US" sz="2700" dirty="0" smtClean="0">
                <a:latin typeface="Arial" panose="020B0604020202020204" pitchFamily="34" charset="0"/>
                <a:cs typeface="Arial" panose="020B0604020202020204" pitchFamily="34" charset="0"/>
              </a:rPr>
              <a:t>!</a:t>
            </a:r>
            <a:r>
              <a:rPr lang="en-US" b="1" dirty="0" smtClean="0">
                <a:latin typeface="Arial" panose="020B0604020202020204" pitchFamily="34" charset="0"/>
                <a:cs typeface="Arial" panose="020B0604020202020204" pitchFamily="34" charset="0"/>
              </a:rPr>
              <a:t> </a:t>
            </a:r>
            <a:r>
              <a:rPr lang="en-US" dirty="0" smtClean="0"/>
              <a:t>😱</a:t>
            </a:r>
            <a:endParaRPr lang="en-US" b="1" dirty="0">
              <a:latin typeface="Arial" panose="020B0604020202020204" pitchFamily="34" charset="0"/>
              <a:cs typeface="Arial" panose="020B0604020202020204" pitchFamily="34" charset="0"/>
            </a:endParaRPr>
          </a:p>
        </p:txBody>
      </p:sp>
      <p:sp>
        <p:nvSpPr>
          <p:cNvPr id="5" name="Content Placeholder 4"/>
          <p:cNvSpPr>
            <a:spLocks noGrp="1"/>
          </p:cNvSpPr>
          <p:nvPr>
            <p:ph idx="1"/>
          </p:nvPr>
        </p:nvSpPr>
        <p:spPr/>
        <p:txBody>
          <a:bodyPr>
            <a:normAutofit fontScale="92500"/>
          </a:bodyPr>
          <a:lstStyle/>
          <a:p>
            <a:r>
              <a:rPr lang="en-US" dirty="0" smtClean="0">
                <a:latin typeface="Arial" panose="020B0604020202020204" pitchFamily="34" charset="0"/>
                <a:cs typeface="Arial" panose="020B0604020202020204" pitchFamily="34" charset="0"/>
              </a:rPr>
              <a:t>Sexually </a:t>
            </a:r>
            <a:r>
              <a:rPr lang="en-US" dirty="0">
                <a:latin typeface="Arial" panose="020B0604020202020204" pitchFamily="34" charset="0"/>
                <a:cs typeface="Arial" panose="020B0604020202020204" pitchFamily="34" charset="0"/>
              </a:rPr>
              <a:t>active adolescents </a:t>
            </a:r>
            <a:r>
              <a:rPr lang="en-US" dirty="0" smtClean="0">
                <a:latin typeface="Arial" panose="020B0604020202020204" pitchFamily="34" charset="0"/>
                <a:cs typeface="Arial" panose="020B0604020202020204" pitchFamily="34" charset="0"/>
              </a:rPr>
              <a:t>are </a:t>
            </a:r>
            <a:r>
              <a:rPr lang="en-US" dirty="0">
                <a:latin typeface="Arial" panose="020B0604020202020204" pitchFamily="34" charset="0"/>
                <a:cs typeface="Arial" panose="020B0604020202020204" pitchFamily="34" charset="0"/>
              </a:rPr>
              <a:t>at particular risk of chlamydia and gonorrhea infection and other </a:t>
            </a:r>
            <a:r>
              <a:rPr lang="en-US" dirty="0" smtClean="0">
                <a:latin typeface="Arial" panose="020B0604020202020204" pitchFamily="34" charset="0"/>
                <a:cs typeface="Arial" panose="020B0604020202020204" pitchFamily="34" charset="0"/>
              </a:rPr>
              <a:t>sexually transmitted infections (STIs).</a:t>
            </a:r>
          </a:p>
          <a:p>
            <a:r>
              <a:rPr lang="en-US" dirty="0" smtClean="0">
                <a:latin typeface="Arial" panose="020B0604020202020204" pitchFamily="34" charset="0"/>
                <a:cs typeface="Arial" panose="020B0604020202020204" pitchFamily="34" charset="0"/>
              </a:rPr>
              <a:t>Screening </a:t>
            </a:r>
            <a:r>
              <a:rPr lang="en-US" dirty="0">
                <a:latin typeface="Arial" panose="020B0604020202020204" pitchFamily="34" charset="0"/>
                <a:cs typeface="Arial" panose="020B0604020202020204" pitchFamily="34" charset="0"/>
              </a:rPr>
              <a:t>for chlamydia and gonorrhea is recommended for all females younger than 25 </a:t>
            </a:r>
            <a:r>
              <a:rPr lang="en-US" dirty="0" smtClean="0">
                <a:latin typeface="Arial" panose="020B0604020202020204" pitchFamily="34" charset="0"/>
                <a:cs typeface="Arial" panose="020B0604020202020204" pitchFamily="34" charset="0"/>
              </a:rPr>
              <a:t>years who are sexually active (15-24).</a:t>
            </a:r>
          </a:p>
          <a:p>
            <a:r>
              <a:rPr lang="en-US" dirty="0" smtClean="0">
                <a:latin typeface="Arial" panose="020B0604020202020204" pitchFamily="34" charset="0"/>
                <a:cs typeface="Arial" panose="020B0604020202020204" pitchFamily="34" charset="0"/>
              </a:rPr>
              <a:t>HIV </a:t>
            </a:r>
            <a:r>
              <a:rPr lang="en-US" dirty="0">
                <a:latin typeface="Arial" panose="020B0604020202020204" pitchFamily="34" charset="0"/>
                <a:cs typeface="Arial" panose="020B0604020202020204" pitchFamily="34" charset="0"/>
              </a:rPr>
              <a:t>screening should be offered to all </a:t>
            </a:r>
            <a:r>
              <a:rPr lang="en-US" dirty="0" smtClean="0">
                <a:latin typeface="Arial" panose="020B0604020202020204" pitchFamily="34" charset="0"/>
                <a:cs typeface="Arial" panose="020B0604020202020204" pitchFamily="34" charset="0"/>
              </a:rPr>
              <a:t>sexually active adolescents.</a:t>
            </a:r>
          </a:p>
          <a:p>
            <a:r>
              <a:rPr lang="en-US" dirty="0" smtClean="0">
                <a:latin typeface="Arial" panose="020B0604020202020204" pitchFamily="34" charset="0"/>
                <a:cs typeface="Arial" panose="020B0604020202020204" pitchFamily="34" charset="0"/>
              </a:rPr>
              <a:t>Multiple </a:t>
            </a:r>
            <a:r>
              <a:rPr lang="en-US" dirty="0">
                <a:latin typeface="Arial" panose="020B0604020202020204" pitchFamily="34" charset="0"/>
                <a:cs typeface="Arial" panose="020B0604020202020204" pitchFamily="34" charset="0"/>
              </a:rPr>
              <a:t>medical societies recommend that clinicians privately assess patients' sexual behaviors and have awareness of challenges in protecting confidentiality. </a:t>
            </a: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All </a:t>
            </a:r>
            <a:r>
              <a:rPr lang="en-US" dirty="0">
                <a:latin typeface="Arial" panose="020B0604020202020204" pitchFamily="34" charset="0"/>
                <a:cs typeface="Arial" panose="020B0604020202020204" pitchFamily="34" charset="0"/>
              </a:rPr>
              <a:t>states explicitly allow minors to consent for their </a:t>
            </a:r>
            <a:r>
              <a:rPr lang="en-US" dirty="0" smtClean="0">
                <a:latin typeface="Arial" panose="020B0604020202020204" pitchFamily="34" charset="0"/>
                <a:cs typeface="Arial" panose="020B0604020202020204" pitchFamily="34" charset="0"/>
              </a:rPr>
              <a:t>own</a:t>
            </a:r>
            <a:br>
              <a:rPr lang="en-US" dirty="0" smtClean="0">
                <a:latin typeface="Arial" panose="020B0604020202020204" pitchFamily="34" charset="0"/>
                <a:cs typeface="Arial" panose="020B0604020202020204" pitchFamily="34" charset="0"/>
              </a:rPr>
            </a:br>
            <a:r>
              <a:rPr lang="en-US" dirty="0" smtClean="0">
                <a:latin typeface="Arial" panose="020B0604020202020204" pitchFamily="34" charset="0"/>
                <a:cs typeface="Arial" panose="020B0604020202020204" pitchFamily="34" charset="0"/>
              </a:rPr>
              <a:t>STI </a:t>
            </a:r>
            <a:r>
              <a:rPr lang="en-US" dirty="0">
                <a:latin typeface="Arial" panose="020B0604020202020204" pitchFamily="34" charset="0"/>
                <a:cs typeface="Arial" panose="020B0604020202020204" pitchFamily="34" charset="0"/>
              </a:rPr>
              <a:t>care.</a:t>
            </a:r>
          </a:p>
        </p:txBody>
      </p:sp>
      <p:sp>
        <p:nvSpPr>
          <p:cNvPr id="6" name="TextBox 5"/>
          <p:cNvSpPr txBox="1"/>
          <p:nvPr/>
        </p:nvSpPr>
        <p:spPr>
          <a:xfrm>
            <a:off x="838200" y="6193327"/>
            <a:ext cx="8798571" cy="246221"/>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Klein DA, Valerio CR, Cofield ZN. Sexually Transmitted Infections: Updated Guideline From the CDC. Am </a:t>
            </a:r>
            <a:r>
              <a:rPr lang="en-US" sz="1000" dirty="0" err="1">
                <a:latin typeface="Calibri" panose="020F0502020204030204" pitchFamily="34" charset="0"/>
                <a:cs typeface="Calibri" panose="020F0502020204030204" pitchFamily="34" charset="0"/>
              </a:rPr>
              <a:t>Fam</a:t>
            </a:r>
            <a:r>
              <a:rPr lang="en-US" sz="1000" dirty="0">
                <a:latin typeface="Calibri" panose="020F0502020204030204" pitchFamily="34" charset="0"/>
                <a:cs typeface="Calibri" panose="020F0502020204030204" pitchFamily="34" charset="0"/>
              </a:rPr>
              <a:t> Physician. 2022 May 1;105(5):553-557. PMID: 35559622</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292469359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Arial" panose="020B0604020202020204" pitchFamily="34" charset="0"/>
                <a:cs typeface="Arial" panose="020B0604020202020204" pitchFamily="34" charset="0"/>
              </a:rPr>
              <a:t>Screening Recommendations</a:t>
            </a:r>
            <a:endParaRPr lang="en-US" b="1" dirty="0">
              <a:latin typeface="Arial" panose="020B0604020202020204" pitchFamily="34" charset="0"/>
              <a:cs typeface="Arial" panose="020B0604020202020204" pitchFamily="34" charset="0"/>
            </a:endParaRPr>
          </a:p>
        </p:txBody>
      </p:sp>
      <p:pic>
        <p:nvPicPr>
          <p:cNvPr id="4" name="Content Placeholder 3"/>
          <p:cNvPicPr>
            <a:picLocks noGrp="1" noChangeAspect="1"/>
          </p:cNvPicPr>
          <p:nvPr>
            <p:ph idx="1"/>
          </p:nvPr>
        </p:nvPicPr>
        <p:blipFill>
          <a:blip r:embed="rId2"/>
          <a:stretch>
            <a:fillRect/>
          </a:stretch>
        </p:blipFill>
        <p:spPr>
          <a:xfrm>
            <a:off x="736673" y="2657949"/>
            <a:ext cx="10942361" cy="1870183"/>
          </a:xfrm>
          <a:prstGeom prst="rect">
            <a:avLst/>
          </a:prstGeom>
        </p:spPr>
      </p:pic>
      <p:sp>
        <p:nvSpPr>
          <p:cNvPr id="5" name="TextBox 4"/>
          <p:cNvSpPr txBox="1"/>
          <p:nvPr/>
        </p:nvSpPr>
        <p:spPr>
          <a:xfrm>
            <a:off x="1483743" y="6176963"/>
            <a:ext cx="8151962" cy="400110"/>
          </a:xfrm>
          <a:prstGeom prst="rect">
            <a:avLst/>
          </a:prstGeom>
          <a:noFill/>
        </p:spPr>
        <p:txBody>
          <a:bodyPr wrap="square" rtlCol="0">
            <a:spAutoFit/>
          </a:bodyPr>
          <a:lstStyle/>
          <a:p>
            <a:r>
              <a:rPr lang="en-US" sz="1000" dirty="0" smtClean="0">
                <a:latin typeface="Calibri" panose="020F0502020204030204" pitchFamily="34" charset="0"/>
                <a:cs typeface="Calibri" panose="020F0502020204030204" pitchFamily="34" charset="0"/>
              </a:rPr>
              <a:t>Klein </a:t>
            </a:r>
            <a:r>
              <a:rPr lang="en-US" sz="1000" dirty="0">
                <a:latin typeface="Calibri" panose="020F0502020204030204" pitchFamily="34" charset="0"/>
                <a:cs typeface="Calibri" panose="020F0502020204030204" pitchFamily="34" charset="0"/>
              </a:rPr>
              <a:t>DA, Valerio CR, Cofield ZN. Sexually Transmitted Infections: Updated Guideline From the CDC. Am </a:t>
            </a:r>
            <a:r>
              <a:rPr lang="en-US" sz="1000" dirty="0" err="1">
                <a:latin typeface="Calibri" panose="020F0502020204030204" pitchFamily="34" charset="0"/>
                <a:cs typeface="Calibri" panose="020F0502020204030204" pitchFamily="34" charset="0"/>
              </a:rPr>
              <a:t>Fam</a:t>
            </a:r>
            <a:r>
              <a:rPr lang="en-US" sz="1000" dirty="0">
                <a:latin typeface="Calibri" panose="020F0502020204030204" pitchFamily="34" charset="0"/>
                <a:cs typeface="Calibri" panose="020F0502020204030204" pitchFamily="34" charset="0"/>
              </a:rPr>
              <a:t> Physician. 2022 May 1;105(5):553-557. PMID: </a:t>
            </a:r>
            <a:r>
              <a:rPr lang="en-US" sz="1000" dirty="0" smtClean="0">
                <a:latin typeface="Calibri" panose="020F0502020204030204" pitchFamily="34" charset="0"/>
                <a:cs typeface="Calibri" panose="020F0502020204030204" pitchFamily="34" charset="0"/>
              </a:rPr>
              <a:t>35559622</a:t>
            </a:r>
            <a:endParaRPr lang="en-US" sz="1000" dirty="0">
              <a:latin typeface="Calibri" panose="020F0502020204030204" pitchFamily="34" charset="0"/>
              <a:cs typeface="Calibri" panose="020F0502020204030204" pitchFamily="34"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323364698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3157268" y="293298"/>
            <a:ext cx="5598543" cy="5883665"/>
          </a:xfrm>
          <a:prstGeom prst="rect">
            <a:avLst/>
          </a:prstGeom>
        </p:spPr>
      </p:pic>
      <p:sp>
        <p:nvSpPr>
          <p:cNvPr id="5" name="Oval 4"/>
          <p:cNvSpPr/>
          <p:nvPr/>
        </p:nvSpPr>
        <p:spPr>
          <a:xfrm>
            <a:off x="3441939" y="3764305"/>
            <a:ext cx="3424687" cy="113549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483743" y="6176963"/>
            <a:ext cx="8151962" cy="246221"/>
          </a:xfrm>
          <a:prstGeom prst="rect">
            <a:avLst/>
          </a:prstGeom>
          <a:noFill/>
        </p:spPr>
        <p:txBody>
          <a:bodyPr wrap="square" rtlCol="0">
            <a:spAutoFit/>
          </a:bodyPr>
          <a:lstStyle/>
          <a:p>
            <a:r>
              <a:rPr lang="en-US" sz="1000" dirty="0" smtClean="0">
                <a:latin typeface="Calibri" panose="020F0502020204030204" pitchFamily="34" charset="0"/>
                <a:cs typeface="Calibri" panose="020F0502020204030204" pitchFamily="34" charset="0"/>
              </a:rPr>
              <a:t>https</a:t>
            </a:r>
            <a:r>
              <a:rPr lang="en-US" sz="1000" dirty="0">
                <a:latin typeface="Calibri" panose="020F0502020204030204" pitchFamily="34" charset="0"/>
                <a:cs typeface="Calibri" panose="020F0502020204030204" pitchFamily="34" charset="0"/>
              </a:rPr>
              <a:t>://www.aafp.org/family-physician/patient-care/care-resources/sexually-transmitted-infections.html</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202080554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3157268" y="293298"/>
            <a:ext cx="5598543" cy="5883665"/>
          </a:xfrm>
          <a:prstGeom prst="rect">
            <a:avLst/>
          </a:prstGeom>
        </p:spPr>
      </p:pic>
      <p:sp>
        <p:nvSpPr>
          <p:cNvPr id="5" name="Oval 4"/>
          <p:cNvSpPr/>
          <p:nvPr/>
        </p:nvSpPr>
        <p:spPr>
          <a:xfrm>
            <a:off x="3157268" y="4575188"/>
            <a:ext cx="5236234" cy="127352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483743" y="6176963"/>
            <a:ext cx="8151962" cy="246221"/>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https://www.aafp.org/family-physician/patient-care/care-resources/sexually-transmitted-infections.html</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372357797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Arial" panose="020B0604020202020204" pitchFamily="34" charset="0"/>
                <a:cs typeface="Arial" panose="020B0604020202020204" pitchFamily="34" charset="0"/>
              </a:rPr>
              <a:t>Adolescent Pregnancy</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dirty="0">
                <a:latin typeface="Arial" panose="020B0604020202020204" pitchFamily="34" charset="0"/>
                <a:cs typeface="Arial" panose="020B0604020202020204" pitchFamily="34" charset="0"/>
              </a:rPr>
              <a:t>Compared with </a:t>
            </a:r>
            <a:r>
              <a:rPr lang="en-US" dirty="0" smtClean="0">
                <a:latin typeface="Arial" panose="020B0604020202020204" pitchFamily="34" charset="0"/>
                <a:cs typeface="Arial" panose="020B0604020202020204" pitchFamily="34" charset="0"/>
              </a:rPr>
              <a:t>non-pregnant </a:t>
            </a:r>
            <a:r>
              <a:rPr lang="en-US" dirty="0">
                <a:latin typeface="Arial" panose="020B0604020202020204" pitchFamily="34" charset="0"/>
                <a:cs typeface="Arial" panose="020B0604020202020204" pitchFamily="34" charset="0"/>
              </a:rPr>
              <a:t>adolescents, teenage mothers are less likely to graduate from high </a:t>
            </a:r>
            <a:r>
              <a:rPr lang="en-US" dirty="0" smtClean="0">
                <a:latin typeface="Arial" panose="020B0604020202020204" pitchFamily="34" charset="0"/>
                <a:cs typeface="Arial" panose="020B0604020202020204" pitchFamily="34" charset="0"/>
              </a:rPr>
              <a:t>school.</a:t>
            </a:r>
          </a:p>
          <a:p>
            <a:r>
              <a:rPr lang="en-US" dirty="0" smtClean="0">
                <a:latin typeface="Arial" panose="020B0604020202020204" pitchFamily="34" charset="0"/>
                <a:cs typeface="Arial" panose="020B0604020202020204" pitchFamily="34" charset="0"/>
              </a:rPr>
              <a:t>They are more </a:t>
            </a:r>
            <a:r>
              <a:rPr lang="en-US" dirty="0">
                <a:latin typeface="Arial" panose="020B0604020202020204" pitchFamily="34" charset="0"/>
                <a:cs typeface="Arial" panose="020B0604020202020204" pitchFamily="34" charset="0"/>
              </a:rPr>
              <a:t>likely to have low self-esteem and symptoms of </a:t>
            </a:r>
            <a:r>
              <a:rPr lang="en-US" dirty="0" smtClean="0">
                <a:latin typeface="Arial" panose="020B0604020202020204" pitchFamily="34" charset="0"/>
                <a:cs typeface="Arial" panose="020B0604020202020204" pitchFamily="34" charset="0"/>
              </a:rPr>
              <a:t>depression</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and substance use problems.</a:t>
            </a:r>
          </a:p>
          <a:p>
            <a:r>
              <a:rPr lang="en-US" dirty="0">
                <a:latin typeface="Arial" panose="020B0604020202020204" pitchFamily="34" charset="0"/>
                <a:cs typeface="Arial" panose="020B0604020202020204" pitchFamily="34" charset="0"/>
              </a:rPr>
              <a:t>Children of adolescent mothers are at greater risk of preterm birth, low birth weight, child abuse, neglect, poverty, and </a:t>
            </a:r>
            <a:r>
              <a:rPr lang="en-US" dirty="0" smtClean="0">
                <a:latin typeface="Arial" panose="020B0604020202020204" pitchFamily="34" charset="0"/>
                <a:cs typeface="Arial" panose="020B0604020202020204" pitchFamily="34" charset="0"/>
              </a:rPr>
              <a:t>death.</a:t>
            </a:r>
          </a:p>
        </p:txBody>
      </p:sp>
      <p:sp>
        <p:nvSpPr>
          <p:cNvPr id="4" name="TextBox 3"/>
          <p:cNvSpPr txBox="1"/>
          <p:nvPr/>
        </p:nvSpPr>
        <p:spPr>
          <a:xfrm>
            <a:off x="1173192" y="5905978"/>
            <a:ext cx="7884544" cy="246221"/>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As-</a:t>
            </a:r>
            <a:r>
              <a:rPr lang="en-US" sz="1000" dirty="0" err="1">
                <a:latin typeface="Calibri" panose="020F0502020204030204" pitchFamily="34" charset="0"/>
                <a:cs typeface="Calibri" panose="020F0502020204030204" pitchFamily="34" charset="0"/>
              </a:rPr>
              <a:t>Sanie</a:t>
            </a:r>
            <a:r>
              <a:rPr lang="en-US" sz="1000" dirty="0">
                <a:latin typeface="Calibri" panose="020F0502020204030204" pitchFamily="34" charset="0"/>
                <a:cs typeface="Calibri" panose="020F0502020204030204" pitchFamily="34" charset="0"/>
              </a:rPr>
              <a:t> S, Gantt A, Rosenthal MS. Pregnancy prevention in adolescents. Am </a:t>
            </a:r>
            <a:r>
              <a:rPr lang="en-US" sz="1000" dirty="0" err="1">
                <a:latin typeface="Calibri" panose="020F0502020204030204" pitchFamily="34" charset="0"/>
                <a:cs typeface="Calibri" panose="020F0502020204030204" pitchFamily="34" charset="0"/>
              </a:rPr>
              <a:t>Fam</a:t>
            </a:r>
            <a:r>
              <a:rPr lang="en-US" sz="1000" dirty="0">
                <a:latin typeface="Calibri" panose="020F0502020204030204" pitchFamily="34" charset="0"/>
                <a:cs typeface="Calibri" panose="020F0502020204030204" pitchFamily="34" charset="0"/>
              </a:rPr>
              <a:t> Physician. 2004 Oct 15;70(8):1517-24. PMID: 15526738</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415408727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Arial" panose="020B0604020202020204" pitchFamily="34" charset="0"/>
                <a:cs typeface="Arial" panose="020B0604020202020204" pitchFamily="34" charset="0"/>
              </a:rPr>
              <a:t>Abstinence-only Sex Education</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dirty="0">
                <a:latin typeface="Arial" panose="020B0604020202020204" pitchFamily="34" charset="0"/>
                <a:cs typeface="Arial" panose="020B0604020202020204" pitchFamily="34" charset="0"/>
              </a:rPr>
              <a:t>Abstinence-only programs teach that abstinence is the only certain way to avoid </a:t>
            </a:r>
            <a:r>
              <a:rPr lang="en-US" dirty="0" smtClean="0">
                <a:latin typeface="Arial" panose="020B0604020202020204" pitchFamily="34" charset="0"/>
                <a:cs typeface="Arial" panose="020B0604020202020204" pitchFamily="34" charset="0"/>
              </a:rPr>
              <a:t>pregnancy</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and STIs</a:t>
            </a:r>
            <a:r>
              <a:rPr lang="en-US" dirty="0">
                <a:latin typeface="Arial" panose="020B0604020202020204" pitchFamily="34" charset="0"/>
                <a:cs typeface="Arial" panose="020B0604020202020204" pitchFamily="34" charset="0"/>
              </a:rPr>
              <a:t>, and associated health problems; they may not teach about, endorse, or promote contraception </a:t>
            </a:r>
            <a:r>
              <a:rPr lang="en-US" dirty="0" smtClean="0">
                <a:latin typeface="Arial" panose="020B0604020202020204" pitchFamily="34" charset="0"/>
                <a:cs typeface="Arial" panose="020B0604020202020204" pitchFamily="34" charset="0"/>
              </a:rPr>
              <a:t>use.</a:t>
            </a:r>
          </a:p>
          <a:p>
            <a:r>
              <a:rPr lang="en-US" dirty="0" smtClean="0">
                <a:latin typeface="Arial" panose="020B0604020202020204" pitchFamily="34" charset="0"/>
                <a:cs typeface="Arial" panose="020B0604020202020204" pitchFamily="34" charset="0"/>
              </a:rPr>
              <a:t>Studies </a:t>
            </a:r>
            <a:r>
              <a:rPr lang="en-US" dirty="0">
                <a:latin typeface="Arial" panose="020B0604020202020204" pitchFamily="34" charset="0"/>
                <a:cs typeface="Arial" panose="020B0604020202020204" pitchFamily="34" charset="0"/>
              </a:rPr>
              <a:t>of </a:t>
            </a:r>
            <a:r>
              <a:rPr lang="en-US" dirty="0" smtClean="0">
                <a:latin typeface="Arial" panose="020B0604020202020204" pitchFamily="34" charset="0"/>
                <a:cs typeface="Arial" panose="020B0604020202020204" pitchFamily="34" charset="0"/>
              </a:rPr>
              <a:t>abstinence-only </a:t>
            </a:r>
            <a:r>
              <a:rPr lang="en-US" dirty="0">
                <a:latin typeface="Arial" panose="020B0604020202020204" pitchFamily="34" charset="0"/>
                <a:cs typeface="Arial" panose="020B0604020202020204" pitchFamily="34" charset="0"/>
              </a:rPr>
              <a:t>programs also have failed to show significant improvement in self-reported rates of intercourse or </a:t>
            </a:r>
            <a:r>
              <a:rPr lang="en-US" dirty="0" smtClean="0">
                <a:latin typeface="Arial" panose="020B0604020202020204" pitchFamily="34" charset="0"/>
                <a:cs typeface="Arial" panose="020B0604020202020204" pitchFamily="34" charset="0"/>
              </a:rPr>
              <a:t>pregnancy.</a:t>
            </a:r>
            <a:endParaRPr lang="en-US" dirty="0">
              <a:latin typeface="Arial" panose="020B0604020202020204" pitchFamily="34" charset="0"/>
              <a:cs typeface="Arial" panose="020B0604020202020204" pitchFamily="34" charset="0"/>
            </a:endParaRPr>
          </a:p>
          <a:p>
            <a:endParaRPr lang="en-US" dirty="0"/>
          </a:p>
        </p:txBody>
      </p:sp>
      <p:sp>
        <p:nvSpPr>
          <p:cNvPr id="5" name="TextBox 4"/>
          <p:cNvSpPr txBox="1"/>
          <p:nvPr/>
        </p:nvSpPr>
        <p:spPr>
          <a:xfrm>
            <a:off x="1147313" y="6142459"/>
            <a:ext cx="8171414" cy="246221"/>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As-</a:t>
            </a:r>
            <a:r>
              <a:rPr lang="en-US" sz="1000" dirty="0" err="1">
                <a:latin typeface="Calibri" panose="020F0502020204030204" pitchFamily="34" charset="0"/>
                <a:cs typeface="Calibri" panose="020F0502020204030204" pitchFamily="34" charset="0"/>
              </a:rPr>
              <a:t>Sanie</a:t>
            </a:r>
            <a:r>
              <a:rPr lang="en-US" sz="1000" dirty="0">
                <a:latin typeface="Calibri" panose="020F0502020204030204" pitchFamily="34" charset="0"/>
                <a:cs typeface="Calibri" panose="020F0502020204030204" pitchFamily="34" charset="0"/>
              </a:rPr>
              <a:t> S, Gantt A, Rosenthal MS. Pregnancy prevention in adolescents. Am </a:t>
            </a:r>
            <a:r>
              <a:rPr lang="en-US" sz="1000" dirty="0" err="1">
                <a:latin typeface="Calibri" panose="020F0502020204030204" pitchFamily="34" charset="0"/>
                <a:cs typeface="Calibri" panose="020F0502020204030204" pitchFamily="34" charset="0"/>
              </a:rPr>
              <a:t>Fam</a:t>
            </a:r>
            <a:r>
              <a:rPr lang="en-US" sz="1000" dirty="0">
                <a:latin typeface="Calibri" panose="020F0502020204030204" pitchFamily="34" charset="0"/>
                <a:cs typeface="Calibri" panose="020F0502020204030204" pitchFamily="34" charset="0"/>
              </a:rPr>
              <a:t> Physician. 2004 Oct 15;70(8):1517-24. PMID: 15526738</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116434987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Arial" panose="020B0604020202020204" pitchFamily="34" charset="0"/>
                <a:cs typeface="Arial" panose="020B0604020202020204" pitchFamily="34" charset="0"/>
              </a:rPr>
              <a:t>Comprehensive Sex Education</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dirty="0">
                <a:latin typeface="Arial" panose="020B0604020202020204" pitchFamily="34" charset="0"/>
                <a:cs typeface="Arial" panose="020B0604020202020204" pitchFamily="34" charset="0"/>
              </a:rPr>
              <a:t>Comprehensive sex education presents abstinence as the most effective method of preventing pregnancy and STIs, but also discusses contraception as an appropriate strategy for persons who are sexually </a:t>
            </a:r>
            <a:r>
              <a:rPr lang="en-US" dirty="0" smtClean="0">
                <a:latin typeface="Arial" panose="020B0604020202020204" pitchFamily="34" charset="0"/>
                <a:cs typeface="Arial" panose="020B0604020202020204" pitchFamily="34" charset="0"/>
              </a:rPr>
              <a:t>active.</a:t>
            </a:r>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28 </a:t>
            </a:r>
            <a:r>
              <a:rPr lang="en-US" dirty="0">
                <a:latin typeface="Arial" panose="020B0604020202020204" pitchFamily="34" charset="0"/>
                <a:cs typeface="Arial" panose="020B0604020202020204" pitchFamily="34" charset="0"/>
              </a:rPr>
              <a:t>well-designed experimental studies found that most comprehensive </a:t>
            </a:r>
            <a:r>
              <a:rPr lang="en-US" dirty="0" smtClean="0">
                <a:latin typeface="Arial" panose="020B0604020202020204" pitchFamily="34" charset="0"/>
                <a:cs typeface="Arial" panose="020B0604020202020204" pitchFamily="34" charset="0"/>
              </a:rPr>
              <a:t>sex education </a:t>
            </a:r>
            <a:r>
              <a:rPr lang="en-US" dirty="0">
                <a:latin typeface="Arial" panose="020B0604020202020204" pitchFamily="34" charset="0"/>
                <a:cs typeface="Arial" panose="020B0604020202020204" pitchFamily="34" charset="0"/>
              </a:rPr>
              <a:t>programs </a:t>
            </a:r>
            <a:r>
              <a:rPr lang="en-US" dirty="0" smtClean="0">
                <a:latin typeface="Arial" panose="020B0604020202020204" pitchFamily="34" charset="0"/>
                <a:cs typeface="Arial" panose="020B0604020202020204" pitchFamily="34" charset="0"/>
              </a:rPr>
              <a:t>were </a:t>
            </a:r>
            <a:r>
              <a:rPr lang="en-US" dirty="0">
                <a:latin typeface="Arial" panose="020B0604020202020204" pitchFamily="34" charset="0"/>
                <a:cs typeface="Arial" panose="020B0604020202020204" pitchFamily="34" charset="0"/>
              </a:rPr>
              <a:t>shown to significantly improve these </a:t>
            </a:r>
            <a:r>
              <a:rPr lang="en-US" dirty="0" smtClean="0">
                <a:latin typeface="Arial" panose="020B0604020202020204" pitchFamily="34" charset="0"/>
                <a:cs typeface="Arial" panose="020B0604020202020204" pitchFamily="34" charset="0"/>
              </a:rPr>
              <a:t>initiation of </a:t>
            </a:r>
            <a:r>
              <a:rPr lang="en-US" dirty="0">
                <a:latin typeface="Arial" panose="020B0604020202020204" pitchFamily="34" charset="0"/>
                <a:cs typeface="Arial" panose="020B0604020202020204" pitchFamily="34" charset="0"/>
              </a:rPr>
              <a:t>sexual activity, </a:t>
            </a:r>
            <a:r>
              <a:rPr lang="en-US" dirty="0" smtClean="0">
                <a:latin typeface="Arial" panose="020B0604020202020204" pitchFamily="34" charset="0"/>
                <a:cs typeface="Arial" panose="020B0604020202020204" pitchFamily="34" charset="0"/>
              </a:rPr>
              <a:t>number </a:t>
            </a:r>
            <a:r>
              <a:rPr lang="en-US" dirty="0">
                <a:latin typeface="Arial" panose="020B0604020202020204" pitchFamily="34" charset="0"/>
                <a:cs typeface="Arial" panose="020B0604020202020204" pitchFamily="34" charset="0"/>
              </a:rPr>
              <a:t>of sex partners, </a:t>
            </a:r>
            <a:r>
              <a:rPr lang="en-US" dirty="0" smtClean="0">
                <a:latin typeface="Arial" panose="020B0604020202020204" pitchFamily="34" charset="0"/>
                <a:cs typeface="Arial" panose="020B0604020202020204" pitchFamily="34" charset="0"/>
              </a:rPr>
              <a:t>and the </a:t>
            </a:r>
            <a:r>
              <a:rPr lang="en-US" dirty="0">
                <a:latin typeface="Arial" panose="020B0604020202020204" pitchFamily="34" charset="0"/>
                <a:cs typeface="Arial" panose="020B0604020202020204" pitchFamily="34" charset="0"/>
              </a:rPr>
              <a:t>reported use of condoms and other contraceptive methods</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p:txBody>
      </p:sp>
      <p:sp>
        <p:nvSpPr>
          <p:cNvPr id="5" name="TextBox 4"/>
          <p:cNvSpPr txBox="1"/>
          <p:nvPr/>
        </p:nvSpPr>
        <p:spPr>
          <a:xfrm>
            <a:off x="1173192" y="6173400"/>
            <a:ext cx="7884544" cy="246221"/>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As-</a:t>
            </a:r>
            <a:r>
              <a:rPr lang="en-US" sz="1000" dirty="0" err="1">
                <a:latin typeface="Calibri" panose="020F0502020204030204" pitchFamily="34" charset="0"/>
                <a:cs typeface="Calibri" panose="020F0502020204030204" pitchFamily="34" charset="0"/>
              </a:rPr>
              <a:t>Sanie</a:t>
            </a:r>
            <a:r>
              <a:rPr lang="en-US" sz="1000" dirty="0">
                <a:latin typeface="Calibri" panose="020F0502020204030204" pitchFamily="34" charset="0"/>
                <a:cs typeface="Calibri" panose="020F0502020204030204" pitchFamily="34" charset="0"/>
              </a:rPr>
              <a:t> S, Gantt A, Rosenthal MS. Pregnancy prevention in adolescents. Am </a:t>
            </a:r>
            <a:r>
              <a:rPr lang="en-US" sz="1000" dirty="0" err="1">
                <a:latin typeface="Calibri" panose="020F0502020204030204" pitchFamily="34" charset="0"/>
                <a:cs typeface="Calibri" panose="020F0502020204030204" pitchFamily="34" charset="0"/>
              </a:rPr>
              <a:t>Fam</a:t>
            </a:r>
            <a:r>
              <a:rPr lang="en-US" sz="1000" dirty="0">
                <a:latin typeface="Calibri" panose="020F0502020204030204" pitchFamily="34" charset="0"/>
                <a:cs typeface="Calibri" panose="020F0502020204030204" pitchFamily="34" charset="0"/>
              </a:rPr>
              <a:t> Physician. 2004 Oct 15;70(8):1517-24. PMID: 15526738</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301501785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061049" y="1173193"/>
            <a:ext cx="10067026" cy="3497173"/>
          </a:xfrm>
          <a:prstGeom prst="rect">
            <a:avLst/>
          </a:prstGeom>
        </p:spPr>
      </p:pic>
      <p:sp>
        <p:nvSpPr>
          <p:cNvPr id="6" name="TextBox 5"/>
          <p:cNvSpPr txBox="1"/>
          <p:nvPr/>
        </p:nvSpPr>
        <p:spPr>
          <a:xfrm>
            <a:off x="767751" y="5966848"/>
            <a:ext cx="7884544" cy="246221"/>
          </a:xfrm>
          <a:prstGeom prst="rect">
            <a:avLst/>
          </a:prstGeom>
          <a:noFill/>
        </p:spPr>
        <p:txBody>
          <a:bodyPr wrap="square" rtlCol="0">
            <a:spAutoFit/>
          </a:bodyPr>
          <a:lstStyle/>
          <a:p>
            <a:r>
              <a:rPr lang="en-US" sz="1000" dirty="0" smtClean="0">
                <a:latin typeface="Calibri" panose="020F0502020204030204" pitchFamily="34" charset="0"/>
                <a:cs typeface="Calibri" panose="020F0502020204030204" pitchFamily="34" charset="0"/>
              </a:rPr>
              <a:t>As-</a:t>
            </a:r>
            <a:r>
              <a:rPr lang="en-US" sz="1000" dirty="0" err="1" smtClean="0">
                <a:latin typeface="Calibri" panose="020F0502020204030204" pitchFamily="34" charset="0"/>
                <a:cs typeface="Calibri" panose="020F0502020204030204" pitchFamily="34" charset="0"/>
              </a:rPr>
              <a:t>Sanie</a:t>
            </a:r>
            <a:r>
              <a:rPr lang="en-US" sz="1000" dirty="0" smtClean="0">
                <a:latin typeface="Calibri" panose="020F0502020204030204" pitchFamily="34" charset="0"/>
                <a:cs typeface="Calibri" panose="020F0502020204030204" pitchFamily="34" charset="0"/>
              </a:rPr>
              <a:t> S</a:t>
            </a:r>
            <a:r>
              <a:rPr lang="en-US" sz="1000" dirty="0">
                <a:latin typeface="Calibri" panose="020F0502020204030204" pitchFamily="34" charset="0"/>
                <a:cs typeface="Calibri" panose="020F0502020204030204" pitchFamily="34" charset="0"/>
              </a:rPr>
              <a:t>, Gantt A, Rosenthal MS. Pregnancy prevention in adolescents. Am </a:t>
            </a:r>
            <a:r>
              <a:rPr lang="en-US" sz="1000" dirty="0" err="1">
                <a:latin typeface="Calibri" panose="020F0502020204030204" pitchFamily="34" charset="0"/>
                <a:cs typeface="Calibri" panose="020F0502020204030204" pitchFamily="34" charset="0"/>
              </a:rPr>
              <a:t>Fam</a:t>
            </a:r>
            <a:r>
              <a:rPr lang="en-US" sz="1000" dirty="0">
                <a:latin typeface="Calibri" panose="020F0502020204030204" pitchFamily="34" charset="0"/>
                <a:cs typeface="Calibri" panose="020F0502020204030204" pitchFamily="34" charset="0"/>
              </a:rPr>
              <a:t> Physician. 2004 Oct 15;70(8):1517-24. PMID: 15526738</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173305945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22024" y="94891"/>
            <a:ext cx="8502960" cy="6038490"/>
          </a:xfrm>
        </p:spPr>
      </p:pic>
      <p:sp>
        <p:nvSpPr>
          <p:cNvPr id="6" name="TextBox 5"/>
          <p:cNvSpPr txBox="1"/>
          <p:nvPr/>
        </p:nvSpPr>
        <p:spPr>
          <a:xfrm>
            <a:off x="2260121" y="6435305"/>
            <a:ext cx="6107502" cy="246221"/>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https://www.bridgercare.org/blog/bridgercares-4-most-popular-birth-control-methods</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98104" y="5891842"/>
            <a:ext cx="1680930" cy="564071"/>
          </a:xfrm>
          <a:prstGeom prst="rect">
            <a:avLst/>
          </a:prstGeom>
        </p:spPr>
      </p:pic>
    </p:spTree>
    <p:extLst>
      <p:ext uri="{BB962C8B-B14F-4D97-AF65-F5344CB8AC3E}">
        <p14:creationId xmlns:p14="http://schemas.microsoft.com/office/powerpoint/2010/main" val="314166072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064361" y="543463"/>
            <a:ext cx="6591701" cy="3683929"/>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4596" y="3216290"/>
            <a:ext cx="3873260" cy="2178709"/>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
        <p:nvSpPr>
          <p:cNvPr id="2" name="TextBox 1"/>
          <p:cNvSpPr txBox="1"/>
          <p:nvPr/>
        </p:nvSpPr>
        <p:spPr>
          <a:xfrm>
            <a:off x="715992" y="5773002"/>
            <a:ext cx="7151298" cy="246221"/>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https://www.fda.gov/news-events/press-announcements/fda-approves-first-nonprescription-daily-oral-contraceptive</a:t>
            </a:r>
          </a:p>
        </p:txBody>
      </p:sp>
    </p:spTree>
    <p:extLst>
      <p:ext uri="{BB962C8B-B14F-4D97-AF65-F5344CB8AC3E}">
        <p14:creationId xmlns:p14="http://schemas.microsoft.com/office/powerpoint/2010/main" val="391793577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2528" y="1017919"/>
            <a:ext cx="8643668" cy="2406769"/>
          </a:xfrm>
          <a:prstGeom prst="rect">
            <a:avLst/>
          </a:prstGeom>
        </p:spPr>
      </p:pic>
      <p:sp>
        <p:nvSpPr>
          <p:cNvPr id="4" name="TextBox 3"/>
          <p:cNvSpPr txBox="1"/>
          <p:nvPr/>
        </p:nvSpPr>
        <p:spPr>
          <a:xfrm>
            <a:off x="2426762" y="3593591"/>
            <a:ext cx="7315200" cy="2862322"/>
          </a:xfrm>
          <a:prstGeom prst="rect">
            <a:avLst/>
          </a:prstGeom>
          <a:noFill/>
        </p:spPr>
        <p:txBody>
          <a:bodyPr wrap="square" rtlCol="0">
            <a:spAutoFit/>
          </a:bodyPr>
          <a:lstStyle/>
          <a:p>
            <a:r>
              <a:rPr lang="en-US" b="1" dirty="0"/>
              <a:t>Subscription required but comprehensive:</a:t>
            </a:r>
          </a:p>
          <a:p>
            <a:pPr marL="285750" indent="-285750">
              <a:buFont typeface="Arial" panose="020B0604020202020204" pitchFamily="34" charset="0"/>
              <a:buChar char="•"/>
            </a:pPr>
            <a:r>
              <a:rPr lang="en-US" dirty="0" err="1"/>
              <a:t>Previsit</a:t>
            </a:r>
            <a:r>
              <a:rPr lang="en-US" dirty="0"/>
              <a:t> Questionnaire (11 </a:t>
            </a:r>
            <a:r>
              <a:rPr lang="en-US" dirty="0" err="1"/>
              <a:t>yo</a:t>
            </a:r>
            <a:r>
              <a:rPr lang="en-US" dirty="0"/>
              <a:t> and up include patient and parent/guardian forms with option for sensitive questions)</a:t>
            </a:r>
          </a:p>
          <a:p>
            <a:pPr marL="285750" indent="-285750">
              <a:buFont typeface="Arial" panose="020B0604020202020204" pitchFamily="34" charset="0"/>
              <a:buChar char="•"/>
            </a:pPr>
            <a:r>
              <a:rPr lang="en-US" dirty="0"/>
              <a:t>Visit Documentation</a:t>
            </a:r>
          </a:p>
          <a:p>
            <a:pPr marL="285750" indent="-285750">
              <a:buFont typeface="Arial" panose="020B0604020202020204" pitchFamily="34" charset="0"/>
              <a:buChar char="•"/>
            </a:pPr>
            <a:r>
              <a:rPr lang="en-US" dirty="0"/>
              <a:t>Parent/Patient Handouts (Anticipatory guidance)</a:t>
            </a:r>
          </a:p>
          <a:p>
            <a:pPr marL="285750" indent="-285750">
              <a:buFont typeface="Arial" panose="020B0604020202020204" pitchFamily="34" charset="0"/>
              <a:buChar char="•"/>
            </a:pPr>
            <a:r>
              <a:rPr lang="en-US" dirty="0"/>
              <a:t>Supplemental Education Handouts</a:t>
            </a:r>
          </a:p>
          <a:p>
            <a:r>
              <a:rPr lang="en-US" dirty="0"/>
              <a:t>	Car safety, gun safety, puberty, VIS, </a:t>
            </a:r>
          </a:p>
          <a:p>
            <a:pPr marL="285750" indent="-285750">
              <a:buFont typeface="Arial" panose="020B0604020202020204" pitchFamily="34" charset="0"/>
              <a:buChar char="•"/>
            </a:pPr>
            <a:r>
              <a:rPr lang="en-US" dirty="0"/>
              <a:t>Additional Resources</a:t>
            </a:r>
          </a:p>
          <a:p>
            <a:r>
              <a:rPr lang="en-US" dirty="0"/>
              <a:t>	Links to other screening tools</a:t>
            </a:r>
          </a:p>
          <a:p>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
        <p:nvSpPr>
          <p:cNvPr id="3" name="TextBox 2"/>
          <p:cNvSpPr txBox="1"/>
          <p:nvPr/>
        </p:nvSpPr>
        <p:spPr>
          <a:xfrm>
            <a:off x="1762528" y="6455913"/>
            <a:ext cx="4603766" cy="246221"/>
          </a:xfrm>
          <a:prstGeom prst="rect">
            <a:avLst/>
          </a:prstGeom>
          <a:noFill/>
        </p:spPr>
        <p:txBody>
          <a:bodyPr wrap="square" rtlCol="0">
            <a:spAutoFit/>
          </a:bodyPr>
          <a:lstStyle/>
          <a:p>
            <a:r>
              <a:rPr lang="en-US" sz="1000">
                <a:latin typeface="Calibri" panose="020F0502020204030204" pitchFamily="34" charset="0"/>
                <a:cs typeface="Calibri" panose="020F0502020204030204" pitchFamily="34" charset="0"/>
              </a:rPr>
              <a:t>https://shop.aap.org/bright-futures-tool-and-resource-kit-2nd-edition/</a:t>
            </a:r>
            <a:endParaRPr lang="en-US" sz="1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3102294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719752598"/>
              </p:ext>
            </p:extLst>
          </p:nvPr>
        </p:nvGraphicFramePr>
        <p:xfrm>
          <a:off x="2814537" y="353682"/>
          <a:ext cx="6329464" cy="5576605"/>
        </p:xfrm>
        <a:graphic>
          <a:graphicData uri="http://schemas.openxmlformats.org/drawingml/2006/table">
            <a:tbl>
              <a:tblPr firstRow="1" bandRow="1">
                <a:tableStyleId>{91EBBBCC-DAD2-459C-BE2E-F6DE35CF9A28}</a:tableStyleId>
              </a:tblPr>
              <a:tblGrid>
                <a:gridCol w="2470581"/>
                <a:gridCol w="3858883"/>
              </a:tblGrid>
              <a:tr h="629729">
                <a:tc>
                  <a:txBody>
                    <a:bodyPr/>
                    <a:lstStyle/>
                    <a:p>
                      <a:pPr algn="ctr"/>
                      <a:r>
                        <a:rPr lang="en-US" sz="3200" dirty="0" smtClean="0"/>
                        <a:t>HEADSS</a:t>
                      </a:r>
                      <a:endParaRPr lang="en-US" sz="3200" dirty="0"/>
                    </a:p>
                  </a:txBody>
                  <a:tcPr>
                    <a:solidFill>
                      <a:srgbClr val="7030A0"/>
                    </a:solidFill>
                  </a:tcPr>
                </a:tc>
                <a:tc>
                  <a:txBody>
                    <a:bodyPr/>
                    <a:lstStyle/>
                    <a:p>
                      <a:endParaRPr lang="en-US" dirty="0"/>
                    </a:p>
                  </a:txBody>
                  <a:tcPr>
                    <a:solidFill>
                      <a:srgbClr val="7030A0"/>
                    </a:solidFill>
                  </a:tcPr>
                </a:tc>
              </a:tr>
              <a:tr h="623908">
                <a:tc>
                  <a:txBody>
                    <a:bodyPr/>
                    <a:lstStyle/>
                    <a:p>
                      <a:r>
                        <a:rPr lang="en-US" dirty="0" smtClean="0"/>
                        <a:t>Home</a:t>
                      </a:r>
                      <a:endParaRPr lang="en-US" dirty="0"/>
                    </a:p>
                  </a:txBody>
                  <a:tcPr>
                    <a:solidFill>
                      <a:srgbClr val="9999FF"/>
                    </a:solidFill>
                  </a:tcPr>
                </a:tc>
                <a:tc>
                  <a:txBody>
                    <a:bodyPr/>
                    <a:lstStyle/>
                    <a:p>
                      <a:r>
                        <a:rPr lang="en-US" sz="1600" dirty="0" smtClean="0"/>
                        <a:t>Where</a:t>
                      </a:r>
                      <a:r>
                        <a:rPr lang="en-US" sz="1600" baseline="0" dirty="0" smtClean="0"/>
                        <a:t> do you live? Who lives with you? Do you feel safe at home? Pets? Guns?</a:t>
                      </a:r>
                      <a:endParaRPr lang="en-US" sz="1600" dirty="0"/>
                    </a:p>
                  </a:txBody>
                  <a:tcPr>
                    <a:solidFill>
                      <a:srgbClr val="9999FF"/>
                    </a:solidFill>
                  </a:tcPr>
                </a:tc>
              </a:tr>
              <a:tr h="840187">
                <a:tc>
                  <a:txBody>
                    <a:bodyPr/>
                    <a:lstStyle/>
                    <a:p>
                      <a:r>
                        <a:rPr lang="en-US" dirty="0" smtClean="0"/>
                        <a:t>Education</a:t>
                      </a:r>
                      <a:endParaRPr lang="en-US" dirty="0"/>
                    </a:p>
                  </a:txBody>
                  <a:tcPr>
                    <a:solidFill>
                      <a:srgbClr val="CCCCFF"/>
                    </a:solidFill>
                  </a:tcPr>
                </a:tc>
                <a:tc>
                  <a:txBody>
                    <a:bodyPr/>
                    <a:lstStyle/>
                    <a:p>
                      <a:r>
                        <a:rPr lang="en-US" sz="1600" dirty="0" smtClean="0"/>
                        <a:t>Where do you go to school? Recent</a:t>
                      </a:r>
                      <a:r>
                        <a:rPr lang="en-US" sz="1600" baseline="0" dirty="0" smtClean="0"/>
                        <a:t> Change? What do you like/not like?</a:t>
                      </a:r>
                    </a:p>
                    <a:p>
                      <a:r>
                        <a:rPr lang="en-US" sz="1600" baseline="0" dirty="0" smtClean="0"/>
                        <a:t>Safety? Grades/IEP?</a:t>
                      </a:r>
                      <a:endParaRPr lang="en-US" sz="1600" dirty="0" smtClean="0"/>
                    </a:p>
                  </a:txBody>
                  <a:tcPr>
                    <a:solidFill>
                      <a:srgbClr val="CCCCFF"/>
                    </a:solidFill>
                  </a:tcPr>
                </a:tc>
              </a:tr>
              <a:tr h="886607">
                <a:tc>
                  <a:txBody>
                    <a:bodyPr/>
                    <a:lstStyle/>
                    <a:p>
                      <a:r>
                        <a:rPr lang="en-US" dirty="0" smtClean="0"/>
                        <a:t>Activity/Employment</a:t>
                      </a:r>
                      <a:r>
                        <a:rPr lang="en-US" baseline="0" dirty="0" smtClean="0"/>
                        <a:t> </a:t>
                      </a:r>
                      <a:endParaRPr lang="en-US" dirty="0"/>
                    </a:p>
                  </a:txBody>
                  <a:tcPr>
                    <a:solidFill>
                      <a:srgbClr val="9999FF"/>
                    </a:solidFill>
                  </a:tcPr>
                </a:tc>
                <a:tc>
                  <a:txBody>
                    <a:bodyPr/>
                    <a:lstStyle/>
                    <a:p>
                      <a:r>
                        <a:rPr lang="en-US" sz="1600" dirty="0" smtClean="0"/>
                        <a:t>What</a:t>
                      </a:r>
                      <a:r>
                        <a:rPr lang="en-US" sz="1600" baseline="0" dirty="0" smtClean="0"/>
                        <a:t> do you do for fun? Friends? Exercise? Do you feel comfortable with your body? Eating habits?</a:t>
                      </a:r>
                      <a:endParaRPr lang="en-US" sz="1600" dirty="0"/>
                    </a:p>
                  </a:txBody>
                  <a:tcPr>
                    <a:solidFill>
                      <a:srgbClr val="9999FF"/>
                    </a:solidFill>
                  </a:tcPr>
                </a:tc>
              </a:tr>
              <a:tr h="886607">
                <a:tc>
                  <a:txBody>
                    <a:bodyPr/>
                    <a:lstStyle/>
                    <a:p>
                      <a:r>
                        <a:rPr lang="en-US" dirty="0" smtClean="0"/>
                        <a:t>Drugs</a:t>
                      </a:r>
                    </a:p>
                  </a:txBody>
                  <a:tcPr>
                    <a:solidFill>
                      <a:srgbClr val="CCCCFF"/>
                    </a:solidFill>
                  </a:tcPr>
                </a:tc>
                <a:tc>
                  <a:txBody>
                    <a:bodyPr/>
                    <a:lstStyle/>
                    <a:p>
                      <a:r>
                        <a:rPr lang="en-US" sz="1600" dirty="0" smtClean="0"/>
                        <a:t>Do you have friends</a:t>
                      </a:r>
                      <a:r>
                        <a:rPr lang="en-US" sz="1600" baseline="0" dirty="0" smtClean="0"/>
                        <a:t> who drink/smoke/do drugs? Drug use in the home? Have you ever tried …? </a:t>
                      </a:r>
                      <a:endParaRPr lang="en-US" sz="1600" dirty="0"/>
                    </a:p>
                  </a:txBody>
                  <a:tcPr>
                    <a:solidFill>
                      <a:srgbClr val="CCCCFF"/>
                    </a:solidFill>
                  </a:tcPr>
                </a:tc>
              </a:tr>
              <a:tr h="886607">
                <a:tc>
                  <a:txBody>
                    <a:bodyPr/>
                    <a:lstStyle/>
                    <a:p>
                      <a:r>
                        <a:rPr lang="en-US" dirty="0" smtClean="0"/>
                        <a:t>Suicidality</a:t>
                      </a:r>
                      <a:endParaRPr lang="en-US" dirty="0"/>
                    </a:p>
                  </a:txBody>
                  <a:tcPr>
                    <a:solidFill>
                      <a:srgbClr val="9999FF"/>
                    </a:solidFill>
                  </a:tcPr>
                </a:tc>
                <a:tc>
                  <a:txBody>
                    <a:bodyPr/>
                    <a:lstStyle/>
                    <a:p>
                      <a:r>
                        <a:rPr lang="en-US" sz="1600" dirty="0" smtClean="0"/>
                        <a:t>Have you ever been so sad</a:t>
                      </a:r>
                      <a:r>
                        <a:rPr lang="en-US" sz="1600" baseline="0" dirty="0" smtClean="0"/>
                        <a:t> that you have thought about hurting yourself? Cutting? Better off without you? </a:t>
                      </a:r>
                      <a:endParaRPr lang="en-US" sz="1600" dirty="0"/>
                    </a:p>
                  </a:txBody>
                  <a:tcPr>
                    <a:solidFill>
                      <a:srgbClr val="9999FF"/>
                    </a:solidFill>
                  </a:tcPr>
                </a:tc>
              </a:tr>
              <a:tr h="591240">
                <a:tc>
                  <a:txBody>
                    <a:bodyPr/>
                    <a:lstStyle/>
                    <a:p>
                      <a:r>
                        <a:rPr lang="en-US" dirty="0" smtClean="0"/>
                        <a:t>Sex</a:t>
                      </a:r>
                      <a:endParaRPr lang="en-US" dirty="0"/>
                    </a:p>
                  </a:txBody>
                  <a:tcPr>
                    <a:solidFill>
                      <a:srgbClr val="CCCCFF"/>
                    </a:solidFill>
                  </a:tcPr>
                </a:tc>
                <a:tc>
                  <a:txBody>
                    <a:bodyPr/>
                    <a:lstStyle/>
                    <a:p>
                      <a:r>
                        <a:rPr lang="en-US" sz="1600" dirty="0" smtClean="0"/>
                        <a:t>Have you ever dated anyone?</a:t>
                      </a:r>
                      <a:r>
                        <a:rPr lang="en-US" sz="1600" baseline="0" dirty="0" smtClean="0"/>
                        <a:t> Male, female or both? Have you had sex? Protection? Assaulted? </a:t>
                      </a:r>
                      <a:endParaRPr lang="en-US" sz="1600" dirty="0"/>
                    </a:p>
                  </a:txBody>
                  <a:tcPr>
                    <a:solidFill>
                      <a:srgbClr val="CCCCFF"/>
                    </a:solidFill>
                  </a:tcPr>
                </a:tc>
              </a:tr>
            </a:tbl>
          </a:graphicData>
        </a:graphic>
      </p:graphicFrame>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
        <p:nvSpPr>
          <p:cNvPr id="2" name="TextBox 1"/>
          <p:cNvSpPr txBox="1"/>
          <p:nvPr/>
        </p:nvSpPr>
        <p:spPr>
          <a:xfrm>
            <a:off x="1155939" y="6114457"/>
            <a:ext cx="8488022" cy="246221"/>
          </a:xfrm>
          <a:prstGeom prst="rect">
            <a:avLst/>
          </a:prstGeom>
          <a:noFill/>
        </p:spPr>
        <p:txBody>
          <a:bodyPr wrap="square" rtlCol="0">
            <a:spAutoFit/>
          </a:bodyPr>
          <a:lstStyle/>
          <a:p>
            <a:r>
              <a:rPr lang="en-US" sz="1000" dirty="0" err="1">
                <a:latin typeface="Calibri" panose="020F0502020204030204" pitchFamily="34" charset="0"/>
                <a:cs typeface="Calibri" panose="020F0502020204030204" pitchFamily="34" charset="0"/>
              </a:rPr>
              <a:t>Katzenellenbogen</a:t>
            </a:r>
            <a:r>
              <a:rPr lang="en-US" sz="1000" dirty="0">
                <a:latin typeface="Calibri" panose="020F0502020204030204" pitchFamily="34" charset="0"/>
                <a:cs typeface="Calibri" panose="020F0502020204030204" pitchFamily="34" charset="0"/>
              </a:rPr>
              <a:t>, R. HEADESS: The “Review of </a:t>
            </a:r>
            <a:r>
              <a:rPr lang="en-US" sz="1000" dirty="0" err="1">
                <a:latin typeface="Calibri" panose="020F0502020204030204" pitchFamily="34" charset="0"/>
                <a:cs typeface="Calibri" panose="020F0502020204030204" pitchFamily="34" charset="0"/>
              </a:rPr>
              <a:t>Symstems</a:t>
            </a:r>
            <a:r>
              <a:rPr lang="en-US" sz="1000" dirty="0">
                <a:latin typeface="Calibri" panose="020F0502020204030204" pitchFamily="34" charset="0"/>
                <a:cs typeface="Calibri" panose="020F0502020204030204" pitchFamily="34" charset="0"/>
              </a:rPr>
              <a:t>” for Adolescents. </a:t>
            </a:r>
            <a:r>
              <a:rPr lang="en-US" sz="1000" i="1" dirty="0">
                <a:latin typeface="Calibri" panose="020F0502020204030204" pitchFamily="34" charset="0"/>
                <a:cs typeface="Calibri" panose="020F0502020204030204" pitchFamily="34" charset="0"/>
              </a:rPr>
              <a:t>Virtual Mentor</a:t>
            </a:r>
            <a:r>
              <a:rPr lang="en-US" sz="1000" dirty="0">
                <a:latin typeface="Calibri" panose="020F0502020204030204" pitchFamily="34" charset="0"/>
                <a:cs typeface="Calibri" panose="020F0502020204030204" pitchFamily="34" charset="0"/>
              </a:rPr>
              <a:t>. 2005:7(3):231-233. doi:10.1001/virtualmentor.2005.7.3cprl1-0503 </a:t>
            </a:r>
          </a:p>
        </p:txBody>
      </p:sp>
    </p:spTree>
    <p:extLst>
      <p:ext uri="{BB962C8B-B14F-4D97-AF65-F5344CB8AC3E}">
        <p14:creationId xmlns:p14="http://schemas.microsoft.com/office/powerpoint/2010/main" val="64137601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07177" y="579812"/>
            <a:ext cx="8386354"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Vaccines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0297" y="1873170"/>
            <a:ext cx="8871406" cy="3111660"/>
          </a:xfrm>
          <a:prstGeom prst="rect">
            <a:avLst/>
          </a:prstGeom>
        </p:spPr>
      </p:pic>
      <p:sp>
        <p:nvSpPr>
          <p:cNvPr id="4" name="TextBox 3"/>
          <p:cNvSpPr txBox="1"/>
          <p:nvPr/>
        </p:nvSpPr>
        <p:spPr>
          <a:xfrm>
            <a:off x="1907178" y="5633050"/>
            <a:ext cx="6615720" cy="276999"/>
          </a:xfrm>
          <a:prstGeom prst="rect">
            <a:avLst/>
          </a:prstGeom>
          <a:noFill/>
        </p:spPr>
        <p:txBody>
          <a:bodyPr wrap="square" rtlCol="0">
            <a:spAutoFit/>
          </a:bodyPr>
          <a:lstStyle/>
          <a:p>
            <a:r>
              <a:rPr lang="en-US" sz="1200" dirty="0">
                <a:latin typeface="Calibri" panose="020F0502020204030204" pitchFamily="34" charset="0"/>
                <a:cs typeface="Calibri" panose="020F0502020204030204" pitchFamily="34" charset="0"/>
                <a:hlinkClick r:id="rId3"/>
              </a:rPr>
              <a:t>https://</a:t>
            </a:r>
            <a:r>
              <a:rPr lang="en-US" sz="1000" dirty="0">
                <a:latin typeface="Calibri" panose="020F0502020204030204" pitchFamily="34" charset="0"/>
                <a:cs typeface="Calibri" panose="020F0502020204030204" pitchFamily="34" charset="0"/>
                <a:hlinkClick r:id="rId3"/>
              </a:rPr>
              <a:t>www.cdc.gov/vaccines/schedules/downloads/teen/parent-version-schedule-7-18yrs.pdf</a:t>
            </a:r>
            <a:endParaRPr lang="en-US" sz="1000" dirty="0">
              <a:latin typeface="Calibri" panose="020F0502020204030204" pitchFamily="34" charset="0"/>
              <a:cs typeface="Calibri" panose="020F0502020204030204" pitchFamily="34" charset="0"/>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310186715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76189" y="580544"/>
            <a:ext cx="8386354" cy="584775"/>
          </a:xfrm>
          <a:prstGeom prst="rect">
            <a:avLst/>
          </a:prstGeom>
          <a:noFill/>
        </p:spPr>
        <p:txBody>
          <a:bodyPr wrap="square" rtlCol="0">
            <a:spAutoFit/>
          </a:bodyPr>
          <a:lstStyle/>
          <a:p>
            <a:pPr algn="ctr"/>
            <a:r>
              <a:rPr lang="en-US" sz="3200" b="1" dirty="0">
                <a:solidFill>
                  <a:srgbClr val="FF0000"/>
                </a:solidFill>
                <a:latin typeface="Arial" panose="020B0604020202020204" pitchFamily="34" charset="0"/>
                <a:cs typeface="Arial" panose="020B0604020202020204" pitchFamily="34" charset="0"/>
              </a:rPr>
              <a:t>NC School Requirements</a:t>
            </a:r>
          </a:p>
        </p:txBody>
      </p:sp>
      <p:sp>
        <p:nvSpPr>
          <p:cNvPr id="2" name="TextBox 1"/>
          <p:cNvSpPr txBox="1"/>
          <p:nvPr/>
        </p:nvSpPr>
        <p:spPr>
          <a:xfrm>
            <a:off x="2860798" y="1256279"/>
            <a:ext cx="6599207" cy="2554545"/>
          </a:xfrm>
          <a:prstGeom prst="rect">
            <a:avLst/>
          </a:prstGeom>
          <a:noFill/>
        </p:spPr>
        <p:txBody>
          <a:bodyPr wrap="square" numCol="2" rtlCol="0">
            <a:spAutoFit/>
          </a:bodyPr>
          <a:lstStyle/>
          <a:p>
            <a:r>
              <a:rPr lang="en-US" sz="2000" u="sng" dirty="0"/>
              <a:t>Kindergarten</a:t>
            </a:r>
          </a:p>
          <a:p>
            <a:r>
              <a:rPr lang="en-US" sz="2000" dirty="0" err="1"/>
              <a:t>DTaP</a:t>
            </a:r>
            <a:r>
              <a:rPr lang="en-US" sz="2000" dirty="0"/>
              <a:t> - </a:t>
            </a:r>
          </a:p>
          <a:p>
            <a:r>
              <a:rPr lang="en-US" sz="2000" dirty="0"/>
              <a:t>Polio – 4</a:t>
            </a:r>
          </a:p>
          <a:p>
            <a:r>
              <a:rPr lang="en-US" sz="2000" dirty="0"/>
              <a:t>Measles/Mumps – 2</a:t>
            </a:r>
          </a:p>
          <a:p>
            <a:r>
              <a:rPr lang="en-US" sz="2000" dirty="0"/>
              <a:t>Rubella – 1</a:t>
            </a:r>
          </a:p>
          <a:p>
            <a:r>
              <a:rPr lang="en-US" sz="2000" dirty="0"/>
              <a:t>HIB – 4</a:t>
            </a:r>
          </a:p>
          <a:p>
            <a:r>
              <a:rPr lang="en-US" sz="2000" dirty="0"/>
              <a:t>HBV - 3</a:t>
            </a:r>
          </a:p>
          <a:p>
            <a:r>
              <a:rPr lang="en-US" sz="2000" dirty="0"/>
              <a:t>VAR - 2</a:t>
            </a:r>
          </a:p>
          <a:p>
            <a:r>
              <a:rPr lang="en-US" sz="2000" dirty="0"/>
              <a:t>PCV – 4 </a:t>
            </a:r>
          </a:p>
          <a:p>
            <a:r>
              <a:rPr lang="en-US" sz="2000" u="sng" dirty="0"/>
              <a:t>7</a:t>
            </a:r>
            <a:r>
              <a:rPr lang="en-US" sz="2000" u="sng" baseline="30000" dirty="0"/>
              <a:t>th</a:t>
            </a:r>
            <a:r>
              <a:rPr lang="en-US" sz="2000" u="sng" dirty="0"/>
              <a:t> Grade</a:t>
            </a:r>
            <a:endParaRPr lang="en-US" sz="2000" dirty="0"/>
          </a:p>
          <a:p>
            <a:r>
              <a:rPr lang="en-US" sz="2000" dirty="0"/>
              <a:t>Add </a:t>
            </a:r>
            <a:r>
              <a:rPr lang="en-US" sz="2000" dirty="0" err="1"/>
              <a:t>Tdap</a:t>
            </a:r>
            <a:r>
              <a:rPr lang="en-US" sz="2000" dirty="0"/>
              <a:t> – 1</a:t>
            </a:r>
          </a:p>
          <a:p>
            <a:r>
              <a:rPr lang="en-US" sz="2000" dirty="0" err="1"/>
              <a:t>MenACWY</a:t>
            </a:r>
            <a:r>
              <a:rPr lang="en-US" sz="2000" dirty="0"/>
              <a:t> – 1 </a:t>
            </a:r>
          </a:p>
          <a:p>
            <a:endParaRPr lang="en-US" sz="2000" dirty="0"/>
          </a:p>
          <a:p>
            <a:r>
              <a:rPr lang="en-US" sz="2000" u="sng" dirty="0"/>
              <a:t>12th Grade</a:t>
            </a:r>
            <a:endParaRPr lang="en-US" sz="2000" dirty="0"/>
          </a:p>
          <a:p>
            <a:r>
              <a:rPr lang="en-US" sz="2000" dirty="0" err="1"/>
              <a:t>MenACWY</a:t>
            </a:r>
            <a:r>
              <a:rPr lang="en-US" sz="2000" dirty="0"/>
              <a:t> – 1 (2 total) </a:t>
            </a:r>
          </a:p>
          <a:p>
            <a:endParaRPr lang="en-US" sz="1400" dirty="0"/>
          </a:p>
        </p:txBody>
      </p:sp>
      <p:sp>
        <p:nvSpPr>
          <p:cNvPr id="4" name="TextBox 3"/>
          <p:cNvSpPr txBox="1"/>
          <p:nvPr/>
        </p:nvSpPr>
        <p:spPr>
          <a:xfrm>
            <a:off x="2516036" y="3894150"/>
            <a:ext cx="6788988" cy="1815882"/>
          </a:xfrm>
          <a:prstGeom prst="rect">
            <a:avLst/>
          </a:prstGeom>
          <a:noFill/>
        </p:spPr>
        <p:txBody>
          <a:bodyPr wrap="square" rtlCol="0">
            <a:spAutoFit/>
          </a:bodyPr>
          <a:lstStyle/>
          <a:p>
            <a:pPr algn="ctr"/>
            <a:r>
              <a:rPr lang="en-US" sz="3200" b="1" dirty="0">
                <a:solidFill>
                  <a:schemeClr val="accent6"/>
                </a:solidFill>
                <a:latin typeface="Arial" panose="020B0604020202020204" pitchFamily="34" charset="0"/>
                <a:cs typeface="Arial" panose="020B0604020202020204" pitchFamily="34" charset="0"/>
              </a:rPr>
              <a:t>Recommended</a:t>
            </a:r>
          </a:p>
          <a:p>
            <a:pPr algn="ctr"/>
            <a:r>
              <a:rPr lang="en-US" sz="2000" dirty="0" smtClean="0">
                <a:latin typeface="Arial" panose="020B0604020202020204" pitchFamily="34" charset="0"/>
                <a:cs typeface="Arial" panose="020B0604020202020204" pitchFamily="34" charset="0"/>
              </a:rPr>
              <a:t>Covid-19</a:t>
            </a:r>
            <a:endParaRPr lang="en-US" sz="2000" dirty="0">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Flu (annually)</a:t>
            </a:r>
          </a:p>
          <a:p>
            <a:pPr algn="ctr"/>
            <a:r>
              <a:rPr lang="en-US" sz="2000" dirty="0">
                <a:latin typeface="Arial" panose="020B0604020202020204" pitchFamily="34" charset="0"/>
                <a:cs typeface="Arial" panose="020B0604020202020204" pitchFamily="34" charset="0"/>
              </a:rPr>
              <a:t>HPV (2 – 3 doses depending on age started)</a:t>
            </a:r>
          </a:p>
          <a:p>
            <a:pPr algn="ctr"/>
            <a:r>
              <a:rPr lang="en-US" sz="2000" dirty="0">
                <a:latin typeface="Arial" panose="020B0604020202020204" pitchFamily="34" charset="0"/>
                <a:cs typeface="Arial" panose="020B0604020202020204" pitchFamily="34" charset="0"/>
              </a:rPr>
              <a:t>Men B </a:t>
            </a:r>
          </a:p>
        </p:txBody>
      </p:sp>
      <p:sp>
        <p:nvSpPr>
          <p:cNvPr id="5" name="TextBox 4"/>
          <p:cNvSpPr txBox="1"/>
          <p:nvPr/>
        </p:nvSpPr>
        <p:spPr>
          <a:xfrm>
            <a:off x="2705819" y="6125014"/>
            <a:ext cx="4040037" cy="246221"/>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hlinkClick r:id="rId2"/>
              </a:rPr>
              <a:t>https://immunization.dph.ncdhhs.gov/schools/k-12.htm</a:t>
            </a:r>
            <a:endParaRPr lang="en-US" sz="1000" dirty="0">
              <a:latin typeface="Calibri" panose="020F0502020204030204" pitchFamily="34" charset="0"/>
              <a:cs typeface="Calibri" panose="020F050202020403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106555173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07177" y="579812"/>
            <a:ext cx="8386354"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Consent in North Carolina </a:t>
            </a:r>
          </a:p>
        </p:txBody>
      </p:sp>
      <p:sp>
        <p:nvSpPr>
          <p:cNvPr id="2" name="TextBox 1"/>
          <p:cNvSpPr txBox="1"/>
          <p:nvPr/>
        </p:nvSpPr>
        <p:spPr>
          <a:xfrm>
            <a:off x="2161954" y="1800448"/>
            <a:ext cx="7981507" cy="3139321"/>
          </a:xfrm>
          <a:prstGeom prst="rect">
            <a:avLst/>
          </a:prstGeom>
          <a:noFill/>
        </p:spPr>
        <p:txBody>
          <a:bodyPr wrap="square" rtlCol="0">
            <a:spAutoFit/>
          </a:bodyPr>
          <a:lstStyle/>
          <a:p>
            <a:r>
              <a:rPr lang="en-US" dirty="0"/>
              <a:t>§ </a:t>
            </a:r>
            <a:r>
              <a:rPr lang="en-US" b="1" dirty="0"/>
              <a:t>90-21.5. Minor's consent sufficient for certain medical health services. </a:t>
            </a:r>
            <a:r>
              <a:rPr lang="en-US" dirty="0"/>
              <a:t>(a) Subject to subsection (a1) of this section, any minor may give effective consent to a physician licensed to practice medicine in North Carolina for medical health services for the </a:t>
            </a:r>
            <a:r>
              <a:rPr lang="en-US" dirty="0">
                <a:solidFill>
                  <a:srgbClr val="C00000"/>
                </a:solidFill>
              </a:rPr>
              <a:t>prevention, diagnosis and treatment of (</a:t>
            </a:r>
            <a:r>
              <a:rPr lang="en-US" dirty="0" err="1">
                <a:solidFill>
                  <a:srgbClr val="C00000"/>
                </a:solidFill>
              </a:rPr>
              <a:t>i</a:t>
            </a:r>
            <a:r>
              <a:rPr lang="en-US" dirty="0">
                <a:solidFill>
                  <a:srgbClr val="C00000"/>
                </a:solidFill>
              </a:rPr>
              <a:t>) venereal disease and other diseases reportable under G.S. 130A-135, (ii) pregnancy, (iii) abuse of controlled substances or alcohol, and (iv) emotional disturbance.</a:t>
            </a:r>
            <a:r>
              <a:rPr lang="en-US" dirty="0"/>
              <a:t> This section does not authorize the inducing of an abortion, performance of a sterilization operation, or admission to a 24-hour facility licensed under Article 2 of Chapter 122C of the General Statutes except as provided in G.S. 122C-223. This section does not prohibit the admission of a minor to a treatment facility upon his own written application in an emergency situation as authorized by G.S. 122C-223.</a:t>
            </a:r>
          </a:p>
        </p:txBody>
      </p:sp>
      <p:sp>
        <p:nvSpPr>
          <p:cNvPr id="4" name="TextBox 3"/>
          <p:cNvSpPr txBox="1"/>
          <p:nvPr/>
        </p:nvSpPr>
        <p:spPr>
          <a:xfrm>
            <a:off x="2303722" y="5819554"/>
            <a:ext cx="6615991" cy="246221"/>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hlinkClick r:id="rId2"/>
              </a:rPr>
              <a:t>https://www.ncleg.net/EnactedLegislation/Statutes/PDF/ByArticle/Chapter_90/Article_1A.pdf</a:t>
            </a:r>
            <a:endParaRPr lang="en-US" sz="1000" dirty="0">
              <a:latin typeface="Calibri" panose="020F0502020204030204" pitchFamily="34" charset="0"/>
              <a:cs typeface="Calibri" panose="020F050202020403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160867388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07177" y="608165"/>
            <a:ext cx="8386354"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Consent In North Carolina</a:t>
            </a:r>
          </a:p>
        </p:txBody>
      </p:sp>
      <p:sp>
        <p:nvSpPr>
          <p:cNvPr id="2" name="TextBox 1"/>
          <p:cNvSpPr txBox="1"/>
          <p:nvPr/>
        </p:nvSpPr>
        <p:spPr>
          <a:xfrm>
            <a:off x="2099373" y="1694880"/>
            <a:ext cx="8001963" cy="1754326"/>
          </a:xfrm>
          <a:prstGeom prst="rect">
            <a:avLst/>
          </a:prstGeom>
          <a:noFill/>
        </p:spPr>
        <p:txBody>
          <a:bodyPr wrap="square" rtlCol="0">
            <a:spAutoFit/>
          </a:bodyPr>
          <a:lstStyle/>
          <a:p>
            <a:r>
              <a:rPr lang="en-US" dirty="0"/>
              <a:t>§ </a:t>
            </a:r>
            <a:r>
              <a:rPr lang="en-US" b="1" dirty="0"/>
              <a:t>90-21.5. Minor's consent sufficient for certain medical health services.</a:t>
            </a:r>
            <a:endParaRPr lang="en-US" dirty="0"/>
          </a:p>
          <a:p>
            <a:r>
              <a:rPr lang="en-US" dirty="0"/>
              <a:t>(a1) Notwithstanding any other provision of law to the contrary, a health care provider </a:t>
            </a:r>
            <a:r>
              <a:rPr lang="en-US" dirty="0">
                <a:solidFill>
                  <a:srgbClr val="C00000"/>
                </a:solidFill>
              </a:rPr>
              <a:t>shall obtain written consent from a parent or legal guardian prior to administering any vaccine that has been granted emergency use authorization</a:t>
            </a:r>
            <a:r>
              <a:rPr lang="en-US" dirty="0"/>
              <a:t> and is not yet fully approved by the United States Food and Drug Administration to an individual under 18 years of age. </a:t>
            </a:r>
            <a:r>
              <a:rPr lang="en-US" i="1" dirty="0"/>
              <a:t>(added 2021)</a:t>
            </a:r>
          </a:p>
        </p:txBody>
      </p:sp>
      <p:sp>
        <p:nvSpPr>
          <p:cNvPr id="5" name="TextBox 4"/>
          <p:cNvSpPr txBox="1"/>
          <p:nvPr/>
        </p:nvSpPr>
        <p:spPr>
          <a:xfrm>
            <a:off x="2221133" y="6138531"/>
            <a:ext cx="6159795" cy="276999"/>
          </a:xfrm>
          <a:prstGeom prst="rect">
            <a:avLst/>
          </a:prstGeom>
          <a:noFill/>
        </p:spPr>
        <p:txBody>
          <a:bodyPr wrap="square" rtlCol="0">
            <a:spAutoFit/>
          </a:bodyPr>
          <a:lstStyle/>
          <a:p>
            <a:r>
              <a:rPr lang="en-US" sz="1200" dirty="0">
                <a:latin typeface="Calibri" panose="020F0502020204030204" pitchFamily="34" charset="0"/>
                <a:cs typeface="Calibri" panose="020F0502020204030204" pitchFamily="34" charset="0"/>
                <a:hlinkClick r:id="rId2"/>
              </a:rPr>
              <a:t>https://</a:t>
            </a:r>
            <a:r>
              <a:rPr lang="en-US" sz="1000" dirty="0">
                <a:latin typeface="Calibri" panose="020F0502020204030204" pitchFamily="34" charset="0"/>
                <a:cs typeface="Calibri" panose="020F0502020204030204" pitchFamily="34" charset="0"/>
                <a:hlinkClick r:id="rId2"/>
              </a:rPr>
              <a:t>www.ncleg.net/EnactedLegislation/Statutes/PDF/ByArticle/Chapter_90/Article_1A.pdf</a:t>
            </a:r>
            <a:endParaRPr lang="en-US" sz="1000" dirty="0">
              <a:latin typeface="Calibri" panose="020F0502020204030204" pitchFamily="34" charset="0"/>
              <a:cs typeface="Calibri" panose="020F0502020204030204" pitchFamily="34" charset="0"/>
            </a:endParaRPr>
          </a:p>
        </p:txBody>
      </p:sp>
      <p:sp>
        <p:nvSpPr>
          <p:cNvPr id="4" name="TextBox 3"/>
          <p:cNvSpPr txBox="1"/>
          <p:nvPr/>
        </p:nvSpPr>
        <p:spPr>
          <a:xfrm>
            <a:off x="2221133" y="3889592"/>
            <a:ext cx="7329377" cy="2031325"/>
          </a:xfrm>
          <a:prstGeom prst="rect">
            <a:avLst/>
          </a:prstGeom>
          <a:noFill/>
        </p:spPr>
        <p:txBody>
          <a:bodyPr wrap="square" rtlCol="0">
            <a:spAutoFit/>
          </a:bodyPr>
          <a:lstStyle/>
          <a:p>
            <a:r>
              <a:rPr lang="en-US" b="1" u="sng" dirty="0"/>
              <a:t>Controversial Vaccines that are FDA approved</a:t>
            </a:r>
            <a:r>
              <a:rPr lang="en-US" dirty="0"/>
              <a:t>:</a:t>
            </a:r>
          </a:p>
          <a:p>
            <a:pPr marL="285750" indent="-285750">
              <a:buFont typeface="Arial" panose="020B0604020202020204" pitchFamily="34" charset="0"/>
              <a:buChar char="•"/>
            </a:pPr>
            <a:r>
              <a:rPr lang="en-US" dirty="0"/>
              <a:t>Human Papilloma Virus</a:t>
            </a:r>
          </a:p>
          <a:p>
            <a:pPr marL="285750" indent="-285750">
              <a:buFont typeface="Arial" panose="020B0604020202020204" pitchFamily="34" charset="0"/>
              <a:buChar char="•"/>
            </a:pPr>
            <a:r>
              <a:rPr lang="en-US" dirty="0" err="1"/>
              <a:t>Moderna</a:t>
            </a:r>
            <a:r>
              <a:rPr lang="en-US" dirty="0"/>
              <a:t> Covid-19 Vaccine, Bivalent</a:t>
            </a:r>
          </a:p>
          <a:p>
            <a:pPr marL="285750" indent="-285750">
              <a:buFont typeface="Arial" panose="020B0604020202020204" pitchFamily="34" charset="0"/>
              <a:buChar char="•"/>
            </a:pPr>
            <a:r>
              <a:rPr lang="en-US" dirty="0"/>
              <a:t>Pfizer-</a:t>
            </a:r>
            <a:r>
              <a:rPr lang="en-US" dirty="0" err="1"/>
              <a:t>BioNTech</a:t>
            </a:r>
            <a:r>
              <a:rPr lang="en-US" dirty="0"/>
              <a:t> Covid-19, Bivalent </a:t>
            </a:r>
          </a:p>
          <a:p>
            <a:pPr marL="285750" indent="-285750">
              <a:buFont typeface="Arial" panose="020B0604020202020204" pitchFamily="34" charset="0"/>
              <a:buChar char="•"/>
            </a:pPr>
            <a:endParaRPr lang="en-US" dirty="0"/>
          </a:p>
          <a:p>
            <a:r>
              <a:rPr lang="en-US" i="1" dirty="0" smtClean="0"/>
              <a:t>*Many </a:t>
            </a:r>
            <a:r>
              <a:rPr lang="en-US" i="1" dirty="0"/>
              <a:t>adolescents want to catch up during pre-college exams – remember to </a:t>
            </a:r>
            <a:r>
              <a:rPr lang="en-US" dirty="0">
                <a:solidFill>
                  <a:srgbClr val="FF0000"/>
                </a:solidFill>
              </a:rPr>
              <a:t>ASK!!</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363722208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Arial" panose="020B0604020202020204" pitchFamily="34" charset="0"/>
                <a:cs typeface="Arial" panose="020B0604020202020204" pitchFamily="34" charset="0"/>
              </a:rPr>
              <a:t>Approach</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dirty="0">
                <a:latin typeface="Arial" panose="020B0604020202020204" pitchFamily="34" charset="0"/>
                <a:cs typeface="Arial" panose="020B0604020202020204" pitchFamily="34" charset="0"/>
              </a:rPr>
              <a:t>Confidentiality and trust: Respecting privacy fosters open communication and trust.</a:t>
            </a:r>
          </a:p>
          <a:p>
            <a:r>
              <a:rPr lang="en-US" dirty="0" smtClean="0">
                <a:latin typeface="Arial" panose="020B0604020202020204" pitchFamily="34" charset="0"/>
                <a:cs typeface="Arial" panose="020B0604020202020204" pitchFamily="34" charset="0"/>
              </a:rPr>
              <a:t>Developmentally </a:t>
            </a:r>
            <a:r>
              <a:rPr lang="en-US" dirty="0">
                <a:latin typeface="Arial" panose="020B0604020202020204" pitchFamily="34" charset="0"/>
                <a:cs typeface="Arial" panose="020B0604020202020204" pitchFamily="34" charset="0"/>
              </a:rPr>
              <a:t>appropriate care: Tailoring healthcare to meet the unique needs </a:t>
            </a:r>
            <a:r>
              <a:rPr lang="en-US" dirty="0" smtClean="0">
                <a:latin typeface="Arial" panose="020B0604020202020204" pitchFamily="34" charset="0"/>
                <a:cs typeface="Arial" panose="020B0604020202020204" pitchFamily="34" charset="0"/>
              </a:rPr>
              <a:t>and risk factors of </a:t>
            </a:r>
            <a:r>
              <a:rPr lang="en-US" dirty="0">
                <a:latin typeface="Arial" panose="020B0604020202020204" pitchFamily="34" charset="0"/>
                <a:cs typeface="Arial" panose="020B0604020202020204" pitchFamily="34" charset="0"/>
              </a:rPr>
              <a:t>adolescents.</a:t>
            </a:r>
          </a:p>
          <a:p>
            <a:r>
              <a:rPr lang="en-US" dirty="0" smtClean="0">
                <a:latin typeface="Arial" panose="020B0604020202020204" pitchFamily="34" charset="0"/>
                <a:cs typeface="Arial" panose="020B0604020202020204" pitchFamily="34" charset="0"/>
              </a:rPr>
              <a:t>Whole person approach</a:t>
            </a:r>
            <a:r>
              <a:rPr lang="en-US" dirty="0">
                <a:latin typeface="Arial" panose="020B0604020202020204" pitchFamily="34" charset="0"/>
                <a:cs typeface="Arial" panose="020B0604020202020204" pitchFamily="34" charset="0"/>
              </a:rPr>
              <a:t>: Addressing physical, mental, and social aspects of health.</a:t>
            </a:r>
          </a:p>
          <a:p>
            <a:r>
              <a:rPr lang="en-US" dirty="0" smtClean="0">
                <a:latin typeface="Arial" panose="020B0604020202020204" pitchFamily="34" charset="0"/>
                <a:cs typeface="Arial" panose="020B0604020202020204" pitchFamily="34" charset="0"/>
              </a:rPr>
              <a:t>Collaboration</a:t>
            </a:r>
            <a:r>
              <a:rPr lang="en-US" dirty="0">
                <a:latin typeface="Arial" panose="020B0604020202020204" pitchFamily="34" charset="0"/>
                <a:cs typeface="Arial" panose="020B0604020202020204" pitchFamily="34" charset="0"/>
              </a:rPr>
              <a:t>: Involving parents, schools, and other stakeholders in adolescent healthcare.</a:t>
            </a: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378427106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Arial" panose="020B0604020202020204" pitchFamily="34" charset="0"/>
                <a:cs typeface="Arial" panose="020B0604020202020204" pitchFamily="34" charset="0"/>
              </a:rPr>
              <a:t>Conclusion</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dirty="0">
                <a:latin typeface="Arial" panose="020B0604020202020204" pitchFamily="34" charset="0"/>
                <a:cs typeface="Arial" panose="020B0604020202020204" pitchFamily="34" charset="0"/>
              </a:rPr>
              <a:t>Adolescent medicine plays a vital role in promoting the health and well-being of young individuals.</a:t>
            </a:r>
          </a:p>
          <a:p>
            <a:r>
              <a:rPr lang="en-US" dirty="0" smtClean="0">
                <a:latin typeface="Arial" panose="020B0604020202020204" pitchFamily="34" charset="0"/>
                <a:cs typeface="Arial" panose="020B0604020202020204" pitchFamily="34" charset="0"/>
              </a:rPr>
              <a:t>By </a:t>
            </a:r>
            <a:r>
              <a:rPr lang="en-US" dirty="0">
                <a:latin typeface="Arial" panose="020B0604020202020204" pitchFamily="34" charset="0"/>
                <a:cs typeface="Arial" panose="020B0604020202020204" pitchFamily="34" charset="0"/>
              </a:rPr>
              <a:t>addressing physical, mental, and social aspects of health, we can help adolescents thrive.</a:t>
            </a:r>
          </a:p>
          <a:p>
            <a:r>
              <a:rPr lang="en-US" dirty="0" smtClean="0">
                <a:latin typeface="Arial" panose="020B0604020202020204" pitchFamily="34" charset="0"/>
                <a:cs typeface="Arial" panose="020B0604020202020204" pitchFamily="34" charset="0"/>
              </a:rPr>
              <a:t>Let's </a:t>
            </a:r>
            <a:r>
              <a:rPr lang="en-US" dirty="0">
                <a:latin typeface="Arial" panose="020B0604020202020204" pitchFamily="34" charset="0"/>
                <a:cs typeface="Arial" panose="020B0604020202020204" pitchFamily="34" charset="0"/>
              </a:rPr>
              <a:t>work together to create a supportive environment and empower adolescents to make informed choices for their health.</a:t>
            </a: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961" y="5773002"/>
            <a:ext cx="2035073" cy="682911"/>
          </a:xfrm>
          <a:prstGeom prst="rect">
            <a:avLst/>
          </a:prstGeom>
        </p:spPr>
      </p:pic>
    </p:spTree>
    <p:extLst>
      <p:ext uri="{BB962C8B-B14F-4D97-AF65-F5344CB8AC3E}">
        <p14:creationId xmlns:p14="http://schemas.microsoft.com/office/powerpoint/2010/main" val="1039934154"/>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35887" y="5943183"/>
            <a:ext cx="1711373" cy="574287"/>
          </a:xfrm>
          <a:prstGeom prst="rect">
            <a:avLst/>
          </a:prstGeom>
        </p:spPr>
      </p:pic>
      <p:sp>
        <p:nvSpPr>
          <p:cNvPr id="3" name="TextBox 2"/>
          <p:cNvSpPr txBox="1"/>
          <p:nvPr/>
        </p:nvSpPr>
        <p:spPr>
          <a:xfrm>
            <a:off x="1902823" y="491750"/>
            <a:ext cx="8386354" cy="861774"/>
          </a:xfrm>
          <a:prstGeom prst="rect">
            <a:avLst/>
          </a:prstGeom>
          <a:noFill/>
        </p:spPr>
        <p:txBody>
          <a:bodyPr wrap="square" rtlCol="0">
            <a:spAutoFit/>
          </a:bodyPr>
          <a:lstStyle/>
          <a:p>
            <a:pPr algn="ctr"/>
            <a:r>
              <a:rPr lang="en-US" sz="3600" b="1" dirty="0">
                <a:solidFill>
                  <a:schemeClr val="accent1">
                    <a:lumMod val="75000"/>
                  </a:schemeClr>
                </a:solidFill>
                <a:latin typeface="Arial" panose="020B0604020202020204" pitchFamily="34" charset="0"/>
                <a:cs typeface="Arial" panose="020B0604020202020204" pitchFamily="34" charset="0"/>
              </a:rPr>
              <a:t>Resources for </a:t>
            </a:r>
            <a:r>
              <a:rPr lang="en-US" sz="3600" b="1" dirty="0" smtClean="0">
                <a:solidFill>
                  <a:schemeClr val="accent1">
                    <a:lumMod val="75000"/>
                  </a:schemeClr>
                </a:solidFill>
                <a:latin typeface="Arial" panose="020B0604020202020204" pitchFamily="34" charset="0"/>
                <a:cs typeface="Arial" panose="020B0604020202020204" pitchFamily="34" charset="0"/>
              </a:rPr>
              <a:t>Parents</a:t>
            </a:r>
          </a:p>
          <a:p>
            <a:pPr algn="ctr"/>
            <a:r>
              <a:rPr lang="en-US" sz="1400" b="1" dirty="0" smtClean="0">
                <a:solidFill>
                  <a:srgbClr val="C00000"/>
                </a:solidFill>
                <a:latin typeface="Arial" panose="020B0604020202020204" pitchFamily="34" charset="0"/>
                <a:cs typeface="Arial" panose="020B0604020202020204" pitchFamily="34" charset="0"/>
              </a:rPr>
              <a:t>(English and Spanish</a:t>
            </a:r>
            <a:r>
              <a:rPr lang="en-US" sz="1200" b="1" dirty="0" smtClean="0">
                <a:solidFill>
                  <a:srgbClr val="C00000"/>
                </a:solidFill>
                <a:latin typeface="Arial" panose="020B0604020202020204" pitchFamily="34" charset="0"/>
                <a:cs typeface="Arial" panose="020B0604020202020204" pitchFamily="34" charset="0"/>
              </a:rPr>
              <a:t>)</a:t>
            </a:r>
            <a:endParaRPr lang="en-US" sz="1200" b="1" dirty="0">
              <a:solidFill>
                <a:srgbClr val="C00000"/>
              </a:solidFill>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1144" y="1258769"/>
            <a:ext cx="4010306" cy="799537"/>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95686" y="1412137"/>
            <a:ext cx="2940201" cy="646169"/>
          </a:xfrm>
          <a:prstGeom prst="rect">
            <a:avLst/>
          </a:prstGeom>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58315" y="2761189"/>
            <a:ext cx="4834383" cy="2988610"/>
          </a:xfrm>
          <a:prstGeom prst="rect">
            <a:avLst/>
          </a:prstGeom>
        </p:spPr>
      </p:pic>
      <p:sp>
        <p:nvSpPr>
          <p:cNvPr id="2" name="TextBox 1"/>
          <p:cNvSpPr txBox="1"/>
          <p:nvPr/>
        </p:nvSpPr>
        <p:spPr>
          <a:xfrm>
            <a:off x="1288620" y="2019309"/>
            <a:ext cx="1817677" cy="276999"/>
          </a:xfrm>
          <a:prstGeom prst="rect">
            <a:avLst/>
          </a:prstGeom>
          <a:noFill/>
        </p:spPr>
        <p:txBody>
          <a:bodyPr wrap="none" rtlCol="0">
            <a:spAutoFit/>
          </a:bodyPr>
          <a:lstStyle/>
          <a:p>
            <a:r>
              <a:rPr lang="en-US" sz="1200" dirty="0">
                <a:hlinkClick r:id="rId6"/>
              </a:rPr>
              <a:t>https://familydoctor.org</a:t>
            </a:r>
            <a:r>
              <a:rPr lang="en-US" sz="1200" dirty="0" smtClean="0">
                <a:hlinkClick r:id="rId6"/>
              </a:rPr>
              <a:t>/ </a:t>
            </a:r>
            <a:endParaRPr lang="en-US" sz="1200" dirty="0"/>
          </a:p>
        </p:txBody>
      </p:sp>
      <p:sp>
        <p:nvSpPr>
          <p:cNvPr id="4" name="TextBox 3"/>
          <p:cNvSpPr txBox="1"/>
          <p:nvPr/>
        </p:nvSpPr>
        <p:spPr>
          <a:xfrm>
            <a:off x="6265114" y="2008079"/>
            <a:ext cx="4201343" cy="276999"/>
          </a:xfrm>
          <a:prstGeom prst="rect">
            <a:avLst/>
          </a:prstGeom>
          <a:noFill/>
        </p:spPr>
        <p:txBody>
          <a:bodyPr wrap="none" rtlCol="0">
            <a:spAutoFit/>
          </a:bodyPr>
          <a:lstStyle/>
          <a:p>
            <a:r>
              <a:rPr lang="en-US" sz="1200" dirty="0">
                <a:hlinkClick r:id="rId7"/>
              </a:rPr>
              <a:t>https://www.healthychildren.org/English/Pages/default.aspx</a:t>
            </a:r>
            <a:endParaRPr lang="en-US" sz="1200" dirty="0"/>
          </a:p>
        </p:txBody>
      </p:sp>
      <p:sp>
        <p:nvSpPr>
          <p:cNvPr id="5" name="TextBox 4"/>
          <p:cNvSpPr txBox="1"/>
          <p:nvPr/>
        </p:nvSpPr>
        <p:spPr>
          <a:xfrm>
            <a:off x="4033736" y="5953328"/>
            <a:ext cx="3983335" cy="276999"/>
          </a:xfrm>
          <a:prstGeom prst="rect">
            <a:avLst/>
          </a:prstGeom>
          <a:noFill/>
        </p:spPr>
        <p:txBody>
          <a:bodyPr wrap="none" rtlCol="0">
            <a:spAutoFit/>
          </a:bodyPr>
          <a:lstStyle/>
          <a:p>
            <a:r>
              <a:rPr lang="en-US" sz="1200" dirty="0">
                <a:hlinkClick r:id="rId8"/>
              </a:rPr>
              <a:t>https://www.cdc.gov/parents/essentials/teens/index.html</a:t>
            </a:r>
            <a:endParaRPr lang="en-US" sz="1200" dirty="0"/>
          </a:p>
        </p:txBody>
      </p:sp>
    </p:spTree>
    <p:extLst>
      <p:ext uri="{BB962C8B-B14F-4D97-AF65-F5344CB8AC3E}">
        <p14:creationId xmlns:p14="http://schemas.microsoft.com/office/powerpoint/2010/main" val="1605094248"/>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8800" b="1" i="1" dirty="0" smtClean="0">
                <a:solidFill>
                  <a:schemeClr val="accent6"/>
                </a:solidFill>
                <a:latin typeface="Arial" panose="020B0604020202020204" pitchFamily="34" charset="0"/>
                <a:cs typeface="Arial" panose="020B0604020202020204" pitchFamily="34" charset="0"/>
              </a:rPr>
              <a:t>Questions?</a:t>
            </a:r>
            <a:endParaRPr lang="en-US" sz="8800" b="1" i="1" dirty="0">
              <a:solidFill>
                <a:schemeClr val="accent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222002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848045" y="500332"/>
            <a:ext cx="2279791" cy="584775"/>
          </a:xfrm>
          <a:prstGeom prst="rect">
            <a:avLst/>
          </a:prstGeom>
          <a:noFill/>
        </p:spPr>
        <p:txBody>
          <a:bodyPr wrap="none" rtlCol="0">
            <a:spAutoFit/>
          </a:bodyPr>
          <a:lstStyle/>
          <a:p>
            <a:pPr algn="ctr"/>
            <a:r>
              <a:rPr lang="en-US" sz="3200" dirty="0" smtClean="0"/>
              <a:t>References</a:t>
            </a:r>
            <a:endParaRPr lang="en-US" sz="3200" dirty="0"/>
          </a:p>
        </p:txBody>
      </p:sp>
      <p:sp>
        <p:nvSpPr>
          <p:cNvPr id="7" name="TextBox 6"/>
          <p:cNvSpPr txBox="1"/>
          <p:nvPr/>
        </p:nvSpPr>
        <p:spPr>
          <a:xfrm>
            <a:off x="1086928" y="1552755"/>
            <a:ext cx="10239555" cy="4832092"/>
          </a:xfrm>
          <a:prstGeom prst="rect">
            <a:avLst/>
          </a:prstGeom>
          <a:noFill/>
        </p:spPr>
        <p:txBody>
          <a:bodyPr wrap="square" rtlCol="0">
            <a:spAutoFit/>
          </a:bodyPr>
          <a:lstStyle/>
          <a:p>
            <a:pPr marL="342900" lvl="0" indent="-342900">
              <a:buFont typeface="+mj-lt"/>
              <a:buAutoNum type="arabicPeriod"/>
            </a:pPr>
            <a:r>
              <a:rPr lang="en-US" sz="1400" dirty="0"/>
              <a:t>AMerriam-Webster.com/Dictionary </a:t>
            </a:r>
            <a:r>
              <a:rPr lang="en-US" sz="1400" u="sng" dirty="0">
                <a:hlinkClick r:id="rId2"/>
              </a:rPr>
              <a:t>https://www.merriam-webster.com/dictionary/adolescence#:~:text=%3A%20the%20period%20of%20life%20when,or%20process%20of%20growing%20up</a:t>
            </a:r>
            <a:r>
              <a:rPr lang="en-US" sz="1400" dirty="0"/>
              <a:t> </a:t>
            </a:r>
          </a:p>
          <a:p>
            <a:pPr marL="342900" lvl="0" indent="-342900" fontAlgn="base">
              <a:buFont typeface="+mj-lt"/>
              <a:buAutoNum type="arabicPeriod"/>
            </a:pPr>
            <a:r>
              <a:rPr lang="en-US" sz="1400" dirty="0"/>
              <a:t>World Health Organization </a:t>
            </a:r>
            <a:r>
              <a:rPr lang="en-US" sz="1400" u="sng" dirty="0">
                <a:hlinkClick r:id="rId3"/>
              </a:rPr>
              <a:t>https://www.who.int/health-topics/adolescent-health#tab=tab_2</a:t>
            </a:r>
            <a:r>
              <a:rPr lang="en-US" sz="1400" dirty="0"/>
              <a:t> Klein DA, </a:t>
            </a:r>
            <a:r>
              <a:rPr lang="en-US" sz="1400" dirty="0" err="1"/>
              <a:t>Emerick</a:t>
            </a:r>
            <a:r>
              <a:rPr lang="en-US" sz="1400" dirty="0"/>
              <a:t> JE, Sylvester JE, Vogt KS. Disorders of Puberty: An Approach to Diagnosis and Management. Am </a:t>
            </a:r>
            <a:r>
              <a:rPr lang="en-US" sz="1400" dirty="0" err="1"/>
              <a:t>Fam</a:t>
            </a:r>
            <a:r>
              <a:rPr lang="en-US" sz="1400" dirty="0"/>
              <a:t> Physician. 2017 Nov 1;96(9):590-599. PMID: 29094880.Christie D, Viner R. Adolescent development. BMJ. 2005 Feb 5;330(7486):301-4. </a:t>
            </a:r>
            <a:r>
              <a:rPr lang="en-US" sz="1400" dirty="0" err="1"/>
              <a:t>doi</a:t>
            </a:r>
            <a:r>
              <a:rPr lang="en-US" sz="1400" dirty="0"/>
              <a:t>: 10.1136/bmj.330.7486.301. PMID: 15695279; PMCID: PMC548185.Goldstick, JE, Cunningham RM, Carter PM Current Causes of Death in Children and Adolescents in the United States N </a:t>
            </a:r>
            <a:r>
              <a:rPr lang="en-US" sz="1400" dirty="0" err="1"/>
              <a:t>Engl</a:t>
            </a:r>
            <a:r>
              <a:rPr lang="en-US" sz="1400" dirty="0"/>
              <a:t> J Med 2022; 386:1955-1956 DOI: 10.1056/NEJMc2201761</a:t>
            </a:r>
          </a:p>
          <a:p>
            <a:pPr marL="342900" lvl="0" indent="-342900" fontAlgn="base">
              <a:buFont typeface="+mj-lt"/>
              <a:buAutoNum type="arabicPeriod"/>
            </a:pPr>
            <a:r>
              <a:rPr lang="en-US" sz="1400" dirty="0"/>
              <a:t>John </a:t>
            </a:r>
            <a:r>
              <a:rPr lang="en-US" sz="1400" dirty="0" err="1"/>
              <a:t>Gramlich</a:t>
            </a:r>
            <a:r>
              <a:rPr lang="en-US" sz="1400" dirty="0"/>
              <a:t>  </a:t>
            </a:r>
            <a:r>
              <a:rPr lang="en-US" sz="1400" b="1" u="sng" dirty="0">
                <a:hlinkClick r:id="rId4"/>
              </a:rPr>
              <a:t>https://</a:t>
            </a:r>
            <a:r>
              <a:rPr lang="en-US" sz="1400" u="sng" dirty="0">
                <a:hlinkClick r:id="rId4"/>
              </a:rPr>
              <a:t>pewrsr.ch/413hy18</a:t>
            </a:r>
            <a:r>
              <a:rPr lang="en-US" sz="1400" dirty="0"/>
              <a:t> </a:t>
            </a:r>
          </a:p>
          <a:p>
            <a:pPr marL="342900" lvl="0" indent="-342900" fontAlgn="base">
              <a:buFont typeface="+mj-lt"/>
              <a:buAutoNum type="arabicPeriod"/>
            </a:pPr>
            <a:r>
              <a:rPr lang="en-US" sz="1400" u="sng" dirty="0">
                <a:hlinkClick r:id="rId5"/>
              </a:rPr>
              <a:t>https://www.aap.org/en/patient-care/gun-safety-and-injury-prevention/</a:t>
            </a:r>
            <a:endParaRPr lang="en-US" sz="1400" dirty="0"/>
          </a:p>
          <a:p>
            <a:pPr marL="342900" lvl="0" indent="-342900" fontAlgn="base">
              <a:buFont typeface="+mj-lt"/>
              <a:buAutoNum type="arabicPeriod"/>
            </a:pPr>
            <a:r>
              <a:rPr lang="en-US" sz="1400" dirty="0"/>
              <a:t>Lois K. Lee, Eric W. </a:t>
            </a:r>
            <a:r>
              <a:rPr lang="en-US" sz="1400" dirty="0" err="1"/>
              <a:t>Fleegler</a:t>
            </a:r>
            <a:r>
              <a:rPr lang="en-US" sz="1400" dirty="0"/>
              <a:t>, Monika K. </a:t>
            </a:r>
            <a:r>
              <a:rPr lang="en-US" sz="1400" dirty="0" err="1"/>
              <a:t>Goyal</a:t>
            </a:r>
            <a:r>
              <a:rPr lang="en-US" sz="1400" dirty="0"/>
              <a:t>, </a:t>
            </a:r>
            <a:r>
              <a:rPr lang="en-US" sz="1400" dirty="0" err="1"/>
              <a:t>Kiesha</a:t>
            </a:r>
            <a:r>
              <a:rPr lang="en-US" sz="1400" dirty="0"/>
              <a:t> Fraser </a:t>
            </a:r>
            <a:r>
              <a:rPr lang="en-US" sz="1400" dirty="0" err="1"/>
              <a:t>Doh</a:t>
            </a:r>
            <a:r>
              <a:rPr lang="en-US" sz="1400" dirty="0"/>
              <a:t>, Danielle </a:t>
            </a:r>
            <a:r>
              <a:rPr lang="en-US" sz="1400" dirty="0" err="1"/>
              <a:t>Laraque</a:t>
            </a:r>
            <a:r>
              <a:rPr lang="en-US" sz="1400" dirty="0"/>
              <a:t>-Arena, Benjamin D. Hoffman, THE COUNCIL ON INJURY, VIOLENCE, AND POISON PREVENTION; Firearm-Related Injuries and Deaths in Children and Youth: Injury Prevention and Harm Reduction. </a:t>
            </a:r>
            <a:r>
              <a:rPr lang="en-US" sz="1400" i="1" dirty="0"/>
              <a:t>Pediatrics</a:t>
            </a:r>
            <a:r>
              <a:rPr lang="en-US" sz="1400" dirty="0"/>
              <a:t> December 2022; 150 (6): e2022060070. 10.1542/peds.2022-060070</a:t>
            </a:r>
            <a:endParaRPr lang="en-US" sz="1400" b="1" dirty="0"/>
          </a:p>
          <a:p>
            <a:pPr marL="342900" lvl="0" indent="-342900" fontAlgn="base">
              <a:buFont typeface="+mj-lt"/>
              <a:buAutoNum type="arabicPeriod"/>
            </a:pPr>
            <a:r>
              <a:rPr lang="en-US" sz="1400" dirty="0" err="1"/>
              <a:t>Solnick</a:t>
            </a:r>
            <a:r>
              <a:rPr lang="en-US" sz="1400" dirty="0"/>
              <a:t>, S.J., </a:t>
            </a:r>
            <a:r>
              <a:rPr lang="en-US" sz="1400" dirty="0" err="1"/>
              <a:t>Hemenway</a:t>
            </a:r>
            <a:r>
              <a:rPr lang="en-US" sz="1400" dirty="0"/>
              <a:t>, D. Unintentional firearm deaths in the United States 2005–2015. </a:t>
            </a:r>
            <a:r>
              <a:rPr lang="en-US" sz="1400" i="1" dirty="0"/>
              <a:t>Inj. </a:t>
            </a:r>
            <a:r>
              <a:rPr lang="en-US" sz="1400" i="1" dirty="0" err="1"/>
              <a:t>Epidemiol</a:t>
            </a:r>
            <a:r>
              <a:rPr lang="en-US" sz="1400" i="1" dirty="0"/>
              <a:t>.</a:t>
            </a:r>
            <a:r>
              <a:rPr lang="en-US" sz="1400" dirty="0"/>
              <a:t> 6, 42 (2019). </a:t>
            </a:r>
            <a:r>
              <a:rPr lang="en-US" sz="1400" u="sng" dirty="0">
                <a:hlinkClick r:id="rId6"/>
              </a:rPr>
              <a:t>https://doi.org/10.1186/s40621-019-0220-0</a:t>
            </a:r>
            <a:endParaRPr lang="en-US" sz="1400" dirty="0"/>
          </a:p>
          <a:p>
            <a:pPr marL="342900" lvl="0" indent="-342900" fontAlgn="base">
              <a:buFont typeface="+mj-lt"/>
              <a:buAutoNum type="arabicPeriod"/>
            </a:pPr>
            <a:r>
              <a:rPr lang="en-US" sz="1400" u="sng" dirty="0">
                <a:hlinkClick r:id="rId7"/>
              </a:rPr>
              <a:t>https://www.parentmap.com/article/five-easy-questions-what-you-should-ask-before-the-sleepover </a:t>
            </a:r>
            <a:endParaRPr lang="en-US" sz="1400" dirty="0"/>
          </a:p>
          <a:p>
            <a:pPr marL="342900" lvl="0" indent="-342900">
              <a:buFont typeface="+mj-lt"/>
              <a:buAutoNum type="arabicPeriod"/>
            </a:pPr>
            <a:r>
              <a:rPr lang="en-US" sz="1400" dirty="0"/>
              <a:t>Sally C Curtin, MA  National Vital Statistics Reports, Vol. 69, No. 11, September 11, 2020</a:t>
            </a:r>
          </a:p>
          <a:p>
            <a:pPr marL="342900" lvl="0" indent="-342900">
              <a:buFont typeface="+mj-lt"/>
              <a:buAutoNum type="arabicPeriod"/>
            </a:pPr>
            <a:r>
              <a:rPr lang="en-US" sz="1400" dirty="0"/>
              <a:t>Youth Risk Behavior Survey 2011-2021 CDC.gov</a:t>
            </a:r>
          </a:p>
          <a:p>
            <a:pPr marL="342900" lvl="0" indent="-342900">
              <a:buFont typeface="+mj-lt"/>
              <a:buAutoNum type="arabicPeriod"/>
            </a:pPr>
            <a:r>
              <a:rPr lang="en-US" sz="1400" dirty="0" err="1"/>
              <a:t>Ruch</a:t>
            </a:r>
            <a:r>
              <a:rPr lang="en-US" sz="1400" dirty="0"/>
              <a:t>, D; </a:t>
            </a:r>
            <a:r>
              <a:rPr lang="en-US" sz="1400" dirty="0" err="1"/>
              <a:t>Sheftall</a:t>
            </a:r>
            <a:r>
              <a:rPr lang="en-US" sz="1400" dirty="0"/>
              <a:t>, A, </a:t>
            </a:r>
            <a:r>
              <a:rPr lang="en-US" sz="1400" dirty="0" err="1"/>
              <a:t>Schlagbaum</a:t>
            </a:r>
            <a:r>
              <a:rPr lang="en-US" sz="1400" dirty="0"/>
              <a:t>, P et al Trends in Suicide Among Youth Aged 10-19 Years in the United States, 1975 to 2016 </a:t>
            </a:r>
            <a:r>
              <a:rPr lang="en-US" sz="1400" i="1" dirty="0"/>
              <a:t>JAMA </a:t>
            </a:r>
            <a:r>
              <a:rPr lang="en-US" sz="1400" i="1" dirty="0" err="1"/>
              <a:t>Netw</a:t>
            </a:r>
            <a:r>
              <a:rPr lang="en-US" sz="1400" i="1" dirty="0"/>
              <a:t> Open. </a:t>
            </a:r>
            <a:r>
              <a:rPr lang="en-US" sz="1400" dirty="0"/>
              <a:t>2019;2(5):e193886. doi:10.1001/jamanetworkopen.2019.3886</a:t>
            </a:r>
          </a:p>
        </p:txBody>
      </p:sp>
    </p:spTree>
    <p:extLst>
      <p:ext uri="{BB962C8B-B14F-4D97-AF65-F5344CB8AC3E}">
        <p14:creationId xmlns:p14="http://schemas.microsoft.com/office/powerpoint/2010/main" val="243490010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88521" y="672860"/>
            <a:ext cx="10386204" cy="5693866"/>
          </a:xfrm>
          <a:prstGeom prst="rect">
            <a:avLst/>
          </a:prstGeom>
          <a:noFill/>
        </p:spPr>
        <p:txBody>
          <a:bodyPr wrap="square" rtlCol="0">
            <a:spAutoFit/>
          </a:bodyPr>
          <a:lstStyle/>
          <a:p>
            <a:pPr marL="342900" lvl="0" indent="-342900">
              <a:buFont typeface="+mj-lt"/>
              <a:buAutoNum type="arabicPeriod" startAt="11"/>
            </a:pPr>
            <a:r>
              <a:rPr lang="en-US" sz="1400" dirty="0" err="1"/>
              <a:t>Selph</a:t>
            </a:r>
            <a:r>
              <a:rPr lang="en-US" sz="1400" dirty="0"/>
              <a:t> SS, </a:t>
            </a:r>
            <a:r>
              <a:rPr lang="en-US" sz="1400" dirty="0" err="1"/>
              <a:t>McDonagh</a:t>
            </a:r>
            <a:r>
              <a:rPr lang="en-US" sz="1400" dirty="0"/>
              <a:t> MS. Depression in Children and Adolescents: Evaluation and Treatment. Am </a:t>
            </a:r>
            <a:r>
              <a:rPr lang="en-US" sz="1400" dirty="0" err="1"/>
              <a:t>Fam</a:t>
            </a:r>
            <a:r>
              <a:rPr lang="en-US" sz="1400" dirty="0"/>
              <a:t> Physician. 2019 Nov 15;100(10):609-617. PMID: 31730312.</a:t>
            </a:r>
          </a:p>
          <a:p>
            <a:pPr marL="342900" lvl="0" indent="-342900">
              <a:buFont typeface="+mj-lt"/>
              <a:buAutoNum type="arabicPeriod" startAt="11"/>
            </a:pPr>
            <a:r>
              <a:rPr lang="en-US" sz="1400" u="sng" dirty="0">
                <a:hlinkClick r:id="rId2"/>
              </a:rPr>
              <a:t>https://www.nimh.nih.gov/research/research-conducted-at-nimh/asq-toolkit-materials#outpatient</a:t>
            </a:r>
            <a:endParaRPr lang="en-US" sz="1400" dirty="0"/>
          </a:p>
          <a:p>
            <a:pPr marL="342900" lvl="0" indent="-342900">
              <a:buFont typeface="+mj-lt"/>
              <a:buAutoNum type="arabicPeriod" startAt="11"/>
            </a:pPr>
            <a:r>
              <a:rPr lang="en-US" sz="1400" u="sng" dirty="0">
                <a:hlinkClick r:id="rId3"/>
              </a:rPr>
              <a:t>https://www.cdc.gov/injury/budget/policy_approaches_ACEs.html</a:t>
            </a:r>
            <a:endParaRPr lang="en-US" sz="1400" dirty="0"/>
          </a:p>
          <a:p>
            <a:pPr marL="342900" lvl="0" indent="-342900">
              <a:buFont typeface="+mj-lt"/>
              <a:buAutoNum type="arabicPeriod" startAt="11"/>
            </a:pPr>
            <a:r>
              <a:rPr lang="en-US" sz="1400" dirty="0"/>
              <a:t>Bryant DJ, </a:t>
            </a:r>
            <a:r>
              <a:rPr lang="en-US" sz="1400" dirty="0" err="1"/>
              <a:t>Oo</a:t>
            </a:r>
            <a:r>
              <a:rPr lang="en-US" sz="1400" dirty="0"/>
              <a:t> M, Damian AJ. The rise of adverse childhood experiences during the COVID-19 pandemic. </a:t>
            </a:r>
            <a:r>
              <a:rPr lang="en-US" sz="1400" dirty="0" err="1"/>
              <a:t>Psychol</a:t>
            </a:r>
            <a:r>
              <a:rPr lang="en-US" sz="1400" dirty="0"/>
              <a:t> Trauma. 2020 Aug;12(S1):S193-S194. </a:t>
            </a:r>
            <a:r>
              <a:rPr lang="en-US" sz="1400" dirty="0" err="1"/>
              <a:t>doi</a:t>
            </a:r>
            <a:r>
              <a:rPr lang="en-US" sz="1400" dirty="0"/>
              <a:t>: 10.1037/tra0000711. </a:t>
            </a:r>
            <a:r>
              <a:rPr lang="en-US" sz="1400" dirty="0" err="1"/>
              <a:t>Epub</a:t>
            </a:r>
            <a:r>
              <a:rPr lang="en-US" sz="1400" dirty="0"/>
              <a:t> 2020 Jun 18. PMID: 32551773.</a:t>
            </a:r>
          </a:p>
          <a:p>
            <a:pPr marL="342900" lvl="0" indent="-342900">
              <a:buFont typeface="+mj-lt"/>
              <a:buAutoNum type="arabicPeriod" startAt="11"/>
            </a:pPr>
            <a:r>
              <a:rPr lang="en-US" sz="1400" dirty="0"/>
              <a:t>Riddell CA, Neumann K, </a:t>
            </a:r>
            <a:r>
              <a:rPr lang="en-US" sz="1400" dirty="0" err="1"/>
              <a:t>Santaularia</a:t>
            </a:r>
            <a:r>
              <a:rPr lang="en-US" sz="1400" dirty="0"/>
              <a:t> NJ, </a:t>
            </a:r>
            <a:r>
              <a:rPr lang="en-US" sz="1400" dirty="0" err="1"/>
              <a:t>Farkas</a:t>
            </a:r>
            <a:r>
              <a:rPr lang="en-US" sz="1400" dirty="0"/>
              <a:t> K, Ahern J, Mason SM. Excess Google Searches for Child Abuse and Intimate Partner Violence During the COVID-19 Pandemic: </a:t>
            </a:r>
            <a:r>
              <a:rPr lang="en-US" sz="1400" dirty="0" err="1"/>
              <a:t>Infoveillance</a:t>
            </a:r>
            <a:r>
              <a:rPr lang="en-US" sz="1400" dirty="0"/>
              <a:t> Approach. J Med Internet Res. 2022 Jun 13;24(6):e36445. </a:t>
            </a:r>
            <a:r>
              <a:rPr lang="en-US" sz="1400" dirty="0" err="1"/>
              <a:t>doi</a:t>
            </a:r>
            <a:r>
              <a:rPr lang="en-US" sz="1400" dirty="0"/>
              <a:t>: 10.2196/36445. PMID: 35700024; PMCID: PMC9202515.</a:t>
            </a:r>
          </a:p>
          <a:p>
            <a:pPr marL="342900" lvl="0" indent="-342900">
              <a:buFont typeface="+mj-lt"/>
              <a:buAutoNum type="arabicPeriod" startAt="11"/>
            </a:pPr>
            <a:r>
              <a:rPr lang="en-US" sz="1400" dirty="0"/>
              <a:t>Anderson KN, </a:t>
            </a:r>
            <a:r>
              <a:rPr lang="en-US" sz="1400" dirty="0" err="1"/>
              <a:t>Swedo</a:t>
            </a:r>
            <a:r>
              <a:rPr lang="en-US" sz="1400" dirty="0"/>
              <a:t> EA, Trinh E, et al. Adverse Childhood Experiences During the COVID-19 Pandemic and Associations with Poor Mental Health and Suicidal Behaviors Among High School Students — Adolescent Behaviors and Experiences Survey, United States, January–June 2021. MMWR </a:t>
            </a:r>
            <a:r>
              <a:rPr lang="en-US" sz="1400" dirty="0" err="1"/>
              <a:t>Morb</a:t>
            </a:r>
            <a:r>
              <a:rPr lang="en-US" sz="1400" dirty="0"/>
              <a:t> Mortal </a:t>
            </a:r>
            <a:r>
              <a:rPr lang="en-US" sz="1400" dirty="0" err="1"/>
              <a:t>Wkly</a:t>
            </a:r>
            <a:r>
              <a:rPr lang="en-US" sz="1400" dirty="0"/>
              <a:t> Rep 2022;71:1301–1305. </a:t>
            </a:r>
          </a:p>
          <a:p>
            <a:pPr marL="342900" lvl="0" indent="-342900">
              <a:buFont typeface="+mj-lt"/>
              <a:buAutoNum type="arabicPeriod" startAt="11"/>
            </a:pPr>
            <a:r>
              <a:rPr lang="en-US" sz="1400" u="sng" dirty="0">
                <a:hlinkClick r:id="rId4"/>
              </a:rPr>
              <a:t>https://centerforyouthwellness.org</a:t>
            </a:r>
            <a:endParaRPr lang="en-US" sz="1400" dirty="0"/>
          </a:p>
          <a:p>
            <a:pPr marL="342900" lvl="0" indent="-342900">
              <a:buFont typeface="+mj-lt"/>
              <a:buAutoNum type="arabicPeriod" startAt="11"/>
            </a:pPr>
            <a:r>
              <a:rPr lang="en-US" sz="1400" u="sng" dirty="0">
                <a:hlinkClick r:id="rId5"/>
              </a:rPr>
              <a:t>https://www.aacap.org/AACAP/Families_and_Youth/Facts_for_Families/FFF-Guide/Children-With-Learning-Disorders-016.aspx</a:t>
            </a:r>
            <a:r>
              <a:rPr lang="en-US" sz="1400" dirty="0"/>
              <a:t> </a:t>
            </a:r>
          </a:p>
          <a:p>
            <a:pPr marL="342900" lvl="0" indent="-342900">
              <a:buFont typeface="+mj-lt"/>
              <a:buAutoNum type="arabicPeriod" startAt="11"/>
            </a:pPr>
            <a:r>
              <a:rPr lang="en-US" sz="1400" dirty="0"/>
              <a:t>Curtin MJ, Willis DR, </a:t>
            </a:r>
            <a:r>
              <a:rPr lang="en-US" sz="1400" dirty="0" err="1"/>
              <a:t>Enneking</a:t>
            </a:r>
            <a:r>
              <a:rPr lang="en-US" sz="1400" dirty="0"/>
              <a:t> B. Specific Learning Disabilities: The Family Physician's Role. Am </a:t>
            </a:r>
            <a:r>
              <a:rPr lang="en-US" sz="1400" dirty="0" err="1"/>
              <a:t>Fam</a:t>
            </a:r>
            <a:r>
              <a:rPr lang="en-US" sz="1400" dirty="0"/>
              <a:t> Physician. 2019 Nov 15;100(10):628-635. PMID: 31730315.</a:t>
            </a:r>
          </a:p>
          <a:p>
            <a:pPr marL="342900" lvl="0" indent="-342900">
              <a:buFont typeface="+mj-lt"/>
              <a:buAutoNum type="arabicPeriod" startAt="11"/>
            </a:pPr>
            <a:r>
              <a:rPr lang="en-US" sz="1400" dirty="0"/>
              <a:t>Brook JS, Brook DW, Zhang C, Seltzer N, Finch SJ. Adolescent ADHD and adult physical and mental health, work performance, and financial stress. Pediatrics. 2013 Jan;131(1):5-13. </a:t>
            </a:r>
            <a:r>
              <a:rPr lang="en-US" sz="1400" dirty="0" err="1"/>
              <a:t>doi</a:t>
            </a:r>
            <a:r>
              <a:rPr lang="en-US" sz="1400" dirty="0"/>
              <a:t>: 10.1542/peds.2012-1725. </a:t>
            </a:r>
            <a:r>
              <a:rPr lang="en-US" sz="1400" dirty="0" err="1"/>
              <a:t>Epub</a:t>
            </a:r>
            <a:r>
              <a:rPr lang="en-US" sz="1400" dirty="0"/>
              <a:t> 2012 Dec 10. PMID: 23230074; PMCID: PMC3529955.</a:t>
            </a:r>
          </a:p>
          <a:p>
            <a:pPr marL="342900" lvl="0" indent="-342900">
              <a:buFont typeface="+mj-lt"/>
              <a:buAutoNum type="arabicPeriod" startAt="11"/>
            </a:pPr>
            <a:r>
              <a:rPr lang="en-US" sz="1400" dirty="0" err="1"/>
              <a:t>Biederman</a:t>
            </a:r>
            <a:r>
              <a:rPr lang="en-US" sz="1400" dirty="0"/>
              <a:t> J, </a:t>
            </a:r>
            <a:r>
              <a:rPr lang="en-US" sz="1400" dirty="0" err="1"/>
              <a:t>Monuteaux</a:t>
            </a:r>
            <a:r>
              <a:rPr lang="en-US" sz="1400" dirty="0"/>
              <a:t> MC, Spencer T, </a:t>
            </a:r>
            <a:r>
              <a:rPr lang="en-US" sz="1400" dirty="0" err="1"/>
              <a:t>Wilens</a:t>
            </a:r>
            <a:r>
              <a:rPr lang="en-US" sz="1400" dirty="0"/>
              <a:t> TE, </a:t>
            </a:r>
            <a:r>
              <a:rPr lang="en-US" sz="1400" dirty="0" err="1"/>
              <a:t>Faraone</a:t>
            </a:r>
            <a:r>
              <a:rPr lang="en-US" sz="1400" dirty="0"/>
              <a:t> SV. Do stimulants protect against psychiatric disorders in youth with ADHD? A 10-year follow-up study. Pediatrics. 2009 Jul;124(1):71-8. </a:t>
            </a:r>
            <a:r>
              <a:rPr lang="en-US" sz="1400" dirty="0" err="1"/>
              <a:t>doi</a:t>
            </a:r>
            <a:r>
              <a:rPr lang="en-US" sz="1400" dirty="0"/>
              <a:t>: 10.1542/peds.2008-3347. PMID: 19564285; PMCID: PMC2954591</a:t>
            </a:r>
            <a:r>
              <a:rPr lang="en-US" sz="1400" dirty="0" smtClean="0"/>
              <a:t>.</a:t>
            </a:r>
          </a:p>
          <a:p>
            <a:pPr marL="342900" indent="-342900">
              <a:buFont typeface="+mj-lt"/>
              <a:buAutoNum type="arabicPeriod" startAt="11"/>
            </a:pPr>
            <a:r>
              <a:rPr lang="en-US" sz="1400" dirty="0" err="1"/>
              <a:t>Biederman</a:t>
            </a:r>
            <a:r>
              <a:rPr lang="en-US" sz="1400" dirty="0"/>
              <a:t> J, </a:t>
            </a:r>
            <a:r>
              <a:rPr lang="en-US" sz="1400" dirty="0" err="1"/>
              <a:t>Wilens</a:t>
            </a:r>
            <a:r>
              <a:rPr lang="en-US" sz="1400" dirty="0"/>
              <a:t> T, Mick E, Spencer T, </a:t>
            </a:r>
            <a:r>
              <a:rPr lang="en-US" sz="1400" dirty="0" err="1"/>
              <a:t>Faraone</a:t>
            </a:r>
            <a:r>
              <a:rPr lang="en-US" sz="1400" dirty="0"/>
              <a:t> SV. Pharmacotherapy of attention-deficit/hyperactivity disorder reduces risk for substance use disorder. Pediatrics. 1999 Aug;104(2):e20. </a:t>
            </a:r>
            <a:r>
              <a:rPr lang="en-US" sz="1400" dirty="0" err="1"/>
              <a:t>doi</a:t>
            </a:r>
            <a:r>
              <a:rPr lang="en-US" sz="1400" dirty="0"/>
              <a:t>: 10.1542/peds.104.2.e20. PMID: 10429138.</a:t>
            </a:r>
          </a:p>
          <a:p>
            <a:pPr marL="342900" lvl="0" indent="-342900">
              <a:buFont typeface="+mj-lt"/>
              <a:buAutoNum type="arabicPeriod" startAt="11"/>
            </a:pPr>
            <a:endParaRPr lang="en-US" sz="1400" dirty="0"/>
          </a:p>
        </p:txBody>
      </p:sp>
    </p:spTree>
    <p:extLst>
      <p:ext uri="{BB962C8B-B14F-4D97-AF65-F5344CB8AC3E}">
        <p14:creationId xmlns:p14="http://schemas.microsoft.com/office/powerpoint/2010/main" val="292943092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23027" y="819944"/>
            <a:ext cx="10058400" cy="5047536"/>
          </a:xfrm>
          <a:prstGeom prst="rect">
            <a:avLst/>
          </a:prstGeom>
          <a:noFill/>
        </p:spPr>
        <p:txBody>
          <a:bodyPr wrap="square" rtlCol="0">
            <a:spAutoFit/>
          </a:bodyPr>
          <a:lstStyle/>
          <a:p>
            <a:pPr marL="342900" lvl="0" indent="-342900">
              <a:buFont typeface="+mj-lt"/>
              <a:buAutoNum type="arabicPeriod" startAt="23"/>
            </a:pPr>
            <a:r>
              <a:rPr lang="en-US" sz="1400" dirty="0"/>
              <a:t>Danielson ML, </a:t>
            </a:r>
            <a:r>
              <a:rPr lang="en-US" sz="1400" dirty="0" err="1"/>
              <a:t>Bitsko</a:t>
            </a:r>
            <a:r>
              <a:rPr lang="en-US" sz="1400" dirty="0"/>
              <a:t> RH, </a:t>
            </a:r>
            <a:r>
              <a:rPr lang="en-US" sz="1400" dirty="0" err="1"/>
              <a:t>Ghandour</a:t>
            </a:r>
            <a:r>
              <a:rPr lang="en-US" sz="1400" dirty="0"/>
              <a:t> RM, Holbrook JR, </a:t>
            </a:r>
            <a:r>
              <a:rPr lang="en-US" sz="1400" dirty="0" err="1"/>
              <a:t>Kogan</a:t>
            </a:r>
            <a:r>
              <a:rPr lang="en-US" sz="1400" dirty="0"/>
              <a:t> MD, Blumberg SJ. Prevalence of Parent-Reported ADHD Diagnosis and Associated Treatment Among U.S. Children and Adolescents, 2016. J </a:t>
            </a:r>
            <a:r>
              <a:rPr lang="en-US" sz="1400" dirty="0" err="1"/>
              <a:t>Clin</a:t>
            </a:r>
            <a:r>
              <a:rPr lang="en-US" sz="1400" dirty="0"/>
              <a:t> Child </a:t>
            </a:r>
            <a:r>
              <a:rPr lang="en-US" sz="1400" dirty="0" err="1"/>
              <a:t>Adolesc</a:t>
            </a:r>
            <a:r>
              <a:rPr lang="en-US" sz="1400" dirty="0"/>
              <a:t> Psychol. 2018 Mar-Apr;47(2):199-212. </a:t>
            </a:r>
            <a:r>
              <a:rPr lang="en-US" sz="1400" dirty="0" err="1"/>
              <a:t>doi</a:t>
            </a:r>
            <a:r>
              <a:rPr lang="en-US" sz="1400" dirty="0"/>
              <a:t>: 10.1080/15374416.2017.1417860. </a:t>
            </a:r>
            <a:r>
              <a:rPr lang="en-US" sz="1400" dirty="0" err="1"/>
              <a:t>Epub</a:t>
            </a:r>
            <a:r>
              <a:rPr lang="en-US" sz="1400" dirty="0"/>
              <a:t> 2018 Jan 24. PMID: 29363986; PMCID: PMC5834391.</a:t>
            </a:r>
          </a:p>
          <a:p>
            <a:pPr marL="342900" lvl="0" indent="-342900">
              <a:buFont typeface="+mj-lt"/>
              <a:buAutoNum type="arabicPeriod" startAt="23"/>
            </a:pPr>
            <a:r>
              <a:rPr lang="en-US" sz="1400" dirty="0" err="1"/>
              <a:t>Anastopoulos</a:t>
            </a:r>
            <a:r>
              <a:rPr lang="en-US" sz="1400" dirty="0"/>
              <a:t> AD, </a:t>
            </a:r>
            <a:r>
              <a:rPr lang="en-US" sz="1400" dirty="0" err="1"/>
              <a:t>DuPaul</a:t>
            </a:r>
            <a:r>
              <a:rPr lang="en-US" sz="1400" dirty="0"/>
              <a:t> GJ, </a:t>
            </a:r>
            <a:r>
              <a:rPr lang="en-US" sz="1400" dirty="0" err="1"/>
              <a:t>Weyandt</a:t>
            </a:r>
            <a:r>
              <a:rPr lang="en-US" sz="1400" dirty="0"/>
              <a:t> LL, Morrissey-Kane E, </a:t>
            </a:r>
            <a:r>
              <a:rPr lang="en-US" sz="1400" dirty="0" err="1"/>
              <a:t>Sommer</a:t>
            </a:r>
            <a:r>
              <a:rPr lang="en-US" sz="1400" dirty="0"/>
              <a:t> JL, Rhoads LH, Murphy KR, </a:t>
            </a:r>
            <a:r>
              <a:rPr lang="en-US" sz="1400" dirty="0" err="1"/>
              <a:t>Gormley</a:t>
            </a:r>
            <a:r>
              <a:rPr lang="en-US" sz="1400" dirty="0"/>
              <a:t> MJ, </a:t>
            </a:r>
            <a:r>
              <a:rPr lang="en-US" sz="1400" dirty="0" err="1"/>
              <a:t>Gudmundsdottir</a:t>
            </a:r>
            <a:r>
              <a:rPr lang="en-US" sz="1400" dirty="0"/>
              <a:t> BG. Rates and Patterns of Comorbidity Among First-Year College Students With ADHD. J </a:t>
            </a:r>
            <a:r>
              <a:rPr lang="en-US" sz="1400" dirty="0" err="1"/>
              <a:t>Clin</a:t>
            </a:r>
            <a:r>
              <a:rPr lang="en-US" sz="1400" dirty="0"/>
              <a:t> Child </a:t>
            </a:r>
            <a:r>
              <a:rPr lang="en-US" sz="1400" dirty="0" err="1"/>
              <a:t>Adolesc</a:t>
            </a:r>
            <a:r>
              <a:rPr lang="en-US" sz="1400" dirty="0"/>
              <a:t> Psychol. 2018 Mar-Apr;47(2):236-247.</a:t>
            </a:r>
          </a:p>
          <a:p>
            <a:pPr marL="342900" lvl="0" indent="-342900">
              <a:buFont typeface="+mj-lt"/>
              <a:buAutoNum type="arabicPeriod" startAt="23"/>
            </a:pPr>
            <a:r>
              <a:rPr lang="en-US" sz="1400" dirty="0"/>
              <a:t>Mark L. </a:t>
            </a:r>
            <a:r>
              <a:rPr lang="en-US" sz="1400" dirty="0" err="1"/>
              <a:t>Wolraich</a:t>
            </a:r>
            <a:r>
              <a:rPr lang="en-US" sz="1400" dirty="0"/>
              <a:t>, Eugenia Chan, Tanya Froehlich, Rachel L. Lynch, Ami </a:t>
            </a:r>
            <a:r>
              <a:rPr lang="en-US" sz="1400" dirty="0" err="1"/>
              <a:t>Bax</a:t>
            </a:r>
            <a:r>
              <a:rPr lang="en-US" sz="1400" dirty="0"/>
              <a:t>, Susan T. </a:t>
            </a:r>
            <a:r>
              <a:rPr lang="en-US" sz="1400" dirty="0" err="1"/>
              <a:t>Redwine</a:t>
            </a:r>
            <a:r>
              <a:rPr lang="en-US" sz="1400" dirty="0"/>
              <a:t>, </a:t>
            </a:r>
            <a:r>
              <a:rPr lang="en-US" sz="1400" dirty="0" err="1"/>
              <a:t>Demvihin</a:t>
            </a:r>
            <a:r>
              <a:rPr lang="en-US" sz="1400" dirty="0"/>
              <a:t> </a:t>
            </a:r>
            <a:r>
              <a:rPr lang="en-US" sz="1400" dirty="0" err="1"/>
              <a:t>Ihyembe</a:t>
            </a:r>
            <a:r>
              <a:rPr lang="en-US" sz="1400" dirty="0"/>
              <a:t>, Joseph F. Hagan; ADHD Diagnosis and Treatment Guidelines: A Historical Perspective. </a:t>
            </a:r>
            <a:r>
              <a:rPr lang="en-US" sz="1400" i="1" dirty="0"/>
              <a:t>Pediatrics</a:t>
            </a:r>
            <a:r>
              <a:rPr lang="en-US" sz="1400" dirty="0"/>
              <a:t> October 2019; 144 (4): e20191682. 10.1542/peds.2019-1682</a:t>
            </a:r>
          </a:p>
          <a:p>
            <a:pPr marL="342900" lvl="0" indent="-342900">
              <a:buFont typeface="+mj-lt"/>
              <a:buAutoNum type="arabicPeriod" startAt="23"/>
            </a:pPr>
            <a:r>
              <a:rPr lang="en-US" sz="1400" dirty="0"/>
              <a:t>Mark L. </a:t>
            </a:r>
            <a:r>
              <a:rPr lang="en-US" sz="1400" dirty="0" err="1"/>
              <a:t>Wolraich</a:t>
            </a:r>
            <a:r>
              <a:rPr lang="en-US" sz="1400" dirty="0"/>
              <a:t>, Joseph F. Hagan, Carla Allan, Eugenia Chan, Dale Davison, Marian Earls, Steven W. Evans, Susan K. </a:t>
            </a:r>
            <a:r>
              <a:rPr lang="en-US" sz="1400" dirty="0" err="1"/>
              <a:t>Flinn</a:t>
            </a:r>
            <a:r>
              <a:rPr lang="en-US" sz="1400" dirty="0"/>
              <a:t>, Tanya Froehlich, Jennifer Frost, Joseph R. Holbrook, </a:t>
            </a:r>
            <a:r>
              <a:rPr lang="en-US" sz="1400" dirty="0" err="1"/>
              <a:t>Christoph</a:t>
            </a:r>
            <a:r>
              <a:rPr lang="en-US" sz="1400" dirty="0"/>
              <a:t> Ulrich Lehmann, Herschel Robert </a:t>
            </a:r>
            <a:r>
              <a:rPr lang="en-US" sz="1400" dirty="0" err="1"/>
              <a:t>Lessin</a:t>
            </a:r>
            <a:r>
              <a:rPr lang="en-US" sz="1400" dirty="0"/>
              <a:t>, </a:t>
            </a:r>
            <a:r>
              <a:rPr lang="en-US" sz="1400" dirty="0" err="1"/>
              <a:t>Kymika</a:t>
            </a:r>
            <a:r>
              <a:rPr lang="en-US" sz="1400" dirty="0"/>
              <a:t> </a:t>
            </a:r>
            <a:r>
              <a:rPr lang="en-US" sz="1400" dirty="0" err="1"/>
              <a:t>Okechukwu</a:t>
            </a:r>
            <a:r>
              <a:rPr lang="en-US" sz="1400" dirty="0"/>
              <a:t>, Karen L. Pierce, Jonathan D. Winner, William </a:t>
            </a:r>
            <a:r>
              <a:rPr lang="en-US" sz="1400" dirty="0" err="1"/>
              <a:t>Zurhellen</a:t>
            </a:r>
            <a:r>
              <a:rPr lang="en-US" sz="1400" dirty="0"/>
              <a:t>, SUBCOMMITTEE ON CHILDREN AND ADOLESCENTS WITH ATTENTION-DEFICIT/HYPERACTIVE DISORDER; Clinical Practice Guideline for the Diagnosis, Evaluation, and Treatment of Attention-Deficit/Hyperactivity Disorder in Children and Adolescents. </a:t>
            </a:r>
            <a:r>
              <a:rPr lang="en-US" sz="1400" i="1" dirty="0"/>
              <a:t>Pediatrics</a:t>
            </a:r>
            <a:r>
              <a:rPr lang="en-US" sz="1400" dirty="0"/>
              <a:t> October 2019; 144 (4): e20192528. 10.1542/peds.2019-2528</a:t>
            </a:r>
          </a:p>
          <a:p>
            <a:pPr marL="342900" lvl="0" indent="-342900">
              <a:buFont typeface="+mj-lt"/>
              <a:buAutoNum type="arabicPeriod" startAt="23"/>
            </a:pPr>
            <a:r>
              <a:rPr lang="en-US" sz="1400" dirty="0" err="1"/>
              <a:t>Gaba</a:t>
            </a:r>
            <a:r>
              <a:rPr lang="en-US" sz="1400" dirty="0"/>
              <a:t>, P, </a:t>
            </a:r>
            <a:r>
              <a:rPr lang="en-US" sz="1400" dirty="0" err="1"/>
              <a:t>Giordanengo</a:t>
            </a:r>
            <a:r>
              <a:rPr lang="en-US" sz="1400" dirty="0"/>
              <a:t>, M, Attention-Deficit/Hyperactivity Disorder: Screening and Evaluation. American Family Physician, 2019-06-01, Volume 99, Issue 11, Pages 712-712, </a:t>
            </a:r>
          </a:p>
          <a:p>
            <a:pPr marL="342900" lvl="0" indent="-342900">
              <a:buFont typeface="+mj-lt"/>
              <a:buAutoNum type="arabicPeriod" startAt="23"/>
            </a:pPr>
            <a:r>
              <a:rPr lang="en-US" sz="1400" dirty="0" err="1"/>
              <a:t>Balasundaram</a:t>
            </a:r>
            <a:r>
              <a:rPr lang="en-US" sz="1400" dirty="0"/>
              <a:t> P, </a:t>
            </a:r>
            <a:r>
              <a:rPr lang="en-US" sz="1400" dirty="0" err="1"/>
              <a:t>Santhanam</a:t>
            </a:r>
            <a:r>
              <a:rPr lang="en-US" sz="1400" dirty="0"/>
              <a:t> P. Eating Disorders. [Updated 2023 Mar 8]. In: </a:t>
            </a:r>
            <a:r>
              <a:rPr lang="en-US" sz="1400" dirty="0" err="1"/>
              <a:t>StatPearls</a:t>
            </a:r>
            <a:r>
              <a:rPr lang="en-US" sz="1400" dirty="0"/>
              <a:t> [Internet]. Treasure Island (FL): </a:t>
            </a:r>
            <a:r>
              <a:rPr lang="en-US" sz="1400" dirty="0" err="1"/>
              <a:t>StatPearls</a:t>
            </a:r>
            <a:r>
              <a:rPr lang="en-US" sz="1400" dirty="0"/>
              <a:t> Publishing; 2023 Jan </a:t>
            </a:r>
            <a:r>
              <a:rPr lang="en-US" sz="1400" u="sng" dirty="0">
                <a:hlinkClick r:id="rId2"/>
              </a:rPr>
              <a:t>https://www.ncbi.nlm.nih.gov/books/NBK567717</a:t>
            </a:r>
            <a:endParaRPr lang="en-US" sz="1400" dirty="0"/>
          </a:p>
          <a:p>
            <a:pPr marL="342900" lvl="0" indent="-342900">
              <a:buFont typeface="+mj-lt"/>
              <a:buAutoNum type="arabicPeriod" startAt="23"/>
            </a:pPr>
            <a:r>
              <a:rPr lang="en-US" sz="1400" dirty="0"/>
              <a:t>Parker MN, Lavender JM, </a:t>
            </a:r>
            <a:r>
              <a:rPr lang="en-US" sz="1400" dirty="0" err="1"/>
              <a:t>Schvey</a:t>
            </a:r>
            <a:r>
              <a:rPr lang="en-US" sz="1400" dirty="0"/>
              <a:t> NA, </a:t>
            </a:r>
            <a:r>
              <a:rPr lang="en-US" sz="1400" dirty="0" err="1"/>
              <a:t>Tanofsky-Kraff</a:t>
            </a:r>
            <a:r>
              <a:rPr lang="en-US" sz="1400" dirty="0"/>
              <a:t> M. Practical Considerations for Using the Eating Disorder Examination Interview with Adolescents. </a:t>
            </a:r>
            <a:r>
              <a:rPr lang="en-US" sz="1400" dirty="0" err="1"/>
              <a:t>Adolesc</a:t>
            </a:r>
            <a:r>
              <a:rPr lang="en-US" sz="1400" dirty="0"/>
              <a:t> Health Med </a:t>
            </a:r>
            <a:r>
              <a:rPr lang="en-US" sz="1400" dirty="0" err="1"/>
              <a:t>Ther</a:t>
            </a:r>
            <a:r>
              <a:rPr lang="en-US" sz="1400" dirty="0"/>
              <a:t>. 2023 Feb 23;14:63-85. </a:t>
            </a:r>
            <a:r>
              <a:rPr lang="en-US" sz="1400" dirty="0" err="1"/>
              <a:t>doi</a:t>
            </a:r>
            <a:r>
              <a:rPr lang="en-US" sz="1400" dirty="0"/>
              <a:t>: 10.2147/AHMT.S220102. PMID: 36860931; PMCID: PMC9969870</a:t>
            </a:r>
            <a:r>
              <a:rPr lang="en-US" sz="1400" dirty="0" smtClean="0"/>
              <a:t>.</a:t>
            </a:r>
            <a:endParaRPr lang="en-US" sz="1400" dirty="0"/>
          </a:p>
        </p:txBody>
      </p:sp>
    </p:spTree>
    <p:extLst>
      <p:ext uri="{BB962C8B-B14F-4D97-AF65-F5344CB8AC3E}">
        <p14:creationId xmlns:p14="http://schemas.microsoft.com/office/powerpoint/2010/main" val="87335244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14400" y="836762"/>
            <a:ext cx="10386204" cy="5693866"/>
          </a:xfrm>
          <a:prstGeom prst="rect">
            <a:avLst/>
          </a:prstGeom>
          <a:noFill/>
        </p:spPr>
        <p:txBody>
          <a:bodyPr wrap="square" rtlCol="0">
            <a:spAutoFit/>
          </a:bodyPr>
          <a:lstStyle/>
          <a:p>
            <a:pPr marL="342900" indent="-342900">
              <a:buFont typeface="+mj-lt"/>
              <a:buAutoNum type="arabicPeriod" startAt="30"/>
            </a:pPr>
            <a:r>
              <a:rPr lang="en-US" sz="1400" dirty="0"/>
              <a:t>Neville H. Golden, Marcie Schneider, Christine Wood, COMMITTEE ON NUTRITION, COMMITTEE ON ADOLESCENCE, SECTION ON OBESITY, Stephen Daniels, Steven Abrams, Mark </a:t>
            </a:r>
            <a:r>
              <a:rPr lang="en-US" sz="1400" dirty="0" err="1"/>
              <a:t>Corkins</a:t>
            </a:r>
            <a:r>
              <a:rPr lang="en-US" sz="1400" dirty="0"/>
              <a:t>, Sarah de Ferranti, </a:t>
            </a:r>
            <a:r>
              <a:rPr lang="en-US" sz="1400" dirty="0" err="1"/>
              <a:t>Sheela</a:t>
            </a:r>
            <a:r>
              <a:rPr lang="en-US" sz="1400" dirty="0"/>
              <a:t> N. </a:t>
            </a:r>
            <a:r>
              <a:rPr lang="en-US" sz="1400" dirty="0" err="1"/>
              <a:t>Magge</a:t>
            </a:r>
            <a:r>
              <a:rPr lang="en-US" sz="1400" dirty="0"/>
              <a:t>, Sarah </a:t>
            </a:r>
            <a:r>
              <a:rPr lang="en-US" sz="1400" dirty="0" err="1"/>
              <a:t>Schwarzenberg</a:t>
            </a:r>
            <a:r>
              <a:rPr lang="en-US" sz="1400" dirty="0"/>
              <a:t>, Paula K. </a:t>
            </a:r>
            <a:r>
              <a:rPr lang="en-US" sz="1400" dirty="0" err="1"/>
              <a:t>Braverman</a:t>
            </a:r>
            <a:r>
              <a:rPr lang="en-US" sz="1400" dirty="0"/>
              <a:t>, William Adelman, Elizabeth M. Alderman, Cora C. </a:t>
            </a:r>
            <a:r>
              <a:rPr lang="en-US" sz="1400" dirty="0" err="1"/>
              <a:t>Breuner</a:t>
            </a:r>
            <a:r>
              <a:rPr lang="en-US" sz="1400" dirty="0"/>
              <a:t>, David A. Levine, </a:t>
            </a:r>
            <a:r>
              <a:rPr lang="en-US" sz="1400" dirty="0" err="1"/>
              <a:t>Arik</a:t>
            </a:r>
            <a:r>
              <a:rPr lang="en-US" sz="1400" dirty="0"/>
              <a:t> V. </a:t>
            </a:r>
            <a:r>
              <a:rPr lang="en-US" sz="1400" dirty="0" err="1"/>
              <a:t>Marcell</a:t>
            </a:r>
            <a:r>
              <a:rPr lang="en-US" sz="1400" dirty="0"/>
              <a:t>, Rebecca O’Brien, Stephen Pont, Christopher </a:t>
            </a:r>
            <a:r>
              <a:rPr lang="en-US" sz="1400" dirty="0" err="1"/>
              <a:t>Bolling</a:t>
            </a:r>
            <a:r>
              <a:rPr lang="en-US" sz="1400" dirty="0"/>
              <a:t>, Stephen Cook, </a:t>
            </a:r>
            <a:r>
              <a:rPr lang="en-US" sz="1400" dirty="0" err="1"/>
              <a:t>Lenna</a:t>
            </a:r>
            <a:r>
              <a:rPr lang="en-US" sz="1400" dirty="0"/>
              <a:t> Liu, Robert Schwartz, </a:t>
            </a:r>
            <a:r>
              <a:rPr lang="en-US" sz="1400" dirty="0" err="1"/>
              <a:t>Wendelin</a:t>
            </a:r>
            <a:r>
              <a:rPr lang="en-US" sz="1400" dirty="0"/>
              <a:t> </a:t>
            </a:r>
            <a:r>
              <a:rPr lang="en-US" sz="1400" dirty="0" err="1"/>
              <a:t>Slusser</a:t>
            </a:r>
            <a:r>
              <a:rPr lang="en-US" sz="1400" dirty="0"/>
              <a:t>; Preventing Obesity and Eating Disorders in Adolescents. </a:t>
            </a:r>
            <a:r>
              <a:rPr lang="en-US" sz="1400" i="1" dirty="0"/>
              <a:t>Pediatrics</a:t>
            </a:r>
            <a:r>
              <a:rPr lang="en-US" sz="1400" dirty="0"/>
              <a:t> September 2016; 138 (3): e20161649. 10.1542/peds.2016-1649 </a:t>
            </a:r>
          </a:p>
          <a:p>
            <a:pPr marL="342900" lvl="0" indent="-342900">
              <a:buFont typeface="+mj-lt"/>
              <a:buAutoNum type="arabicPeriod" startAt="30"/>
            </a:pPr>
            <a:endParaRPr lang="en-US" sz="1400" dirty="0" smtClean="0"/>
          </a:p>
          <a:p>
            <a:pPr marL="342900" lvl="0" indent="-342900">
              <a:buFont typeface="+mj-lt"/>
              <a:buAutoNum type="arabicPeriod" startAt="30"/>
            </a:pPr>
            <a:r>
              <a:rPr lang="en-US" sz="1400" dirty="0" smtClean="0"/>
              <a:t>Whitlock</a:t>
            </a:r>
            <a:r>
              <a:rPr lang="en-US" sz="1400" dirty="0"/>
              <a:t>, Evelyn &amp; O'Connor, Elizabeth &amp; Williams, </a:t>
            </a:r>
            <a:r>
              <a:rPr lang="en-US" sz="1400" dirty="0" err="1"/>
              <a:t>Selvi</a:t>
            </a:r>
            <a:r>
              <a:rPr lang="en-US" sz="1400" dirty="0"/>
              <a:t> &amp; </a:t>
            </a:r>
            <a:r>
              <a:rPr lang="en-US" sz="1400" dirty="0" err="1"/>
              <a:t>Beil</a:t>
            </a:r>
            <a:r>
              <a:rPr lang="en-US" sz="1400" dirty="0"/>
              <a:t>, Tracy &amp; Lutz, Kevin. (2008). Effectiveness of weight management programs in children and adolescents. Evidence report/technology assessment. 170. 1-308.</a:t>
            </a:r>
          </a:p>
          <a:p>
            <a:pPr marL="342900" lvl="0" indent="-342900">
              <a:buFont typeface="+mj-lt"/>
              <a:buAutoNum type="arabicPeriod" startAt="30"/>
            </a:pPr>
            <a:r>
              <a:rPr lang="en-US" sz="1400" u="sng" dirty="0">
                <a:hlinkClick r:id="rId2"/>
              </a:rPr>
              <a:t>https://theheartfoundation.org/2018/02/09/childhood-obesity</a:t>
            </a:r>
            <a:endParaRPr lang="en-US" sz="1400" dirty="0"/>
          </a:p>
          <a:p>
            <a:pPr marL="342900" lvl="0" indent="-342900">
              <a:buFont typeface="+mj-lt"/>
              <a:buAutoNum type="arabicPeriod" startAt="30"/>
            </a:pPr>
            <a:r>
              <a:rPr lang="en-US" sz="1400" u="sng" dirty="0">
                <a:hlinkClick r:id="rId3"/>
              </a:rPr>
              <a:t>https://www.apa.org/topics/social-media-internet/health-advisory-adolescent-social-media-use</a:t>
            </a:r>
            <a:endParaRPr lang="en-US" sz="1400" dirty="0"/>
          </a:p>
          <a:p>
            <a:pPr marL="342900" lvl="0" indent="-342900">
              <a:buFont typeface="+mj-lt"/>
              <a:buAutoNum type="arabicPeriod" startAt="30"/>
            </a:pPr>
            <a:r>
              <a:rPr lang="en-US" sz="1400" u="sng" dirty="0">
                <a:hlinkClick r:id="rId4"/>
              </a:rPr>
              <a:t>https://www.hhs.gov/sites/default/files/sg-youth-mental-health-social-media-advisory.pdf</a:t>
            </a:r>
            <a:endParaRPr lang="en-US" sz="1400" dirty="0"/>
          </a:p>
          <a:p>
            <a:pPr marL="342900" lvl="0" indent="-342900">
              <a:buFont typeface="+mj-lt"/>
              <a:buAutoNum type="arabicPeriod" startAt="30"/>
            </a:pPr>
            <a:r>
              <a:rPr lang="en-US" sz="1400" dirty="0" err="1"/>
              <a:t>Abi-Jaoude</a:t>
            </a:r>
            <a:r>
              <a:rPr lang="en-US" sz="1400" dirty="0"/>
              <a:t> E, Naylor KT, </a:t>
            </a:r>
            <a:r>
              <a:rPr lang="en-US" sz="1400" dirty="0" err="1"/>
              <a:t>Pignatiello</a:t>
            </a:r>
            <a:r>
              <a:rPr lang="en-US" sz="1400" dirty="0"/>
              <a:t> A. Smartphones, social media use and youth mental health. CMAJ. 2020 Feb 10;192(6):E136-E141. </a:t>
            </a:r>
            <a:r>
              <a:rPr lang="en-US" sz="1400" dirty="0" err="1"/>
              <a:t>doi</a:t>
            </a:r>
            <a:r>
              <a:rPr lang="en-US" sz="1400" dirty="0"/>
              <a:t>: 10.1503/cmaj.190434. PMID: 32041697; PMCID: PMC7012622</a:t>
            </a:r>
          </a:p>
          <a:p>
            <a:pPr marL="342900" lvl="0" indent="-342900">
              <a:buFont typeface="+mj-lt"/>
              <a:buAutoNum type="arabicPeriod" startAt="30"/>
            </a:pPr>
            <a:r>
              <a:rPr lang="en-US" sz="1400" dirty="0"/>
              <a:t>Gwenn </a:t>
            </a:r>
            <a:r>
              <a:rPr lang="en-US" sz="1400" dirty="0" err="1"/>
              <a:t>Schurgin</a:t>
            </a:r>
            <a:r>
              <a:rPr lang="en-US" sz="1400" dirty="0"/>
              <a:t> O'Keeffe, Kathleen Clarke-Pearson, Council on Communications and Media; The Impact of Social Media on Children, Adolescents, and Families. </a:t>
            </a:r>
            <a:r>
              <a:rPr lang="en-US" sz="1400" i="1" dirty="0"/>
              <a:t>Pediatrics</a:t>
            </a:r>
            <a:r>
              <a:rPr lang="en-US" sz="1400" dirty="0"/>
              <a:t> April 2011; 127 (4): 800–804. 10.1542/peds.2011-0054</a:t>
            </a:r>
          </a:p>
          <a:p>
            <a:pPr marL="342900" lvl="0" indent="-342900">
              <a:buFont typeface="+mj-lt"/>
              <a:buAutoNum type="arabicPeriod" startAt="30"/>
            </a:pPr>
            <a:r>
              <a:rPr lang="en-US" sz="1400" u="sng" dirty="0">
                <a:hlinkClick r:id="rId5"/>
              </a:rPr>
              <a:t>https://tdsu.org/ </a:t>
            </a:r>
            <a:endParaRPr lang="en-US" sz="1400" dirty="0"/>
          </a:p>
          <a:p>
            <a:pPr marL="342900" lvl="0" indent="-342900">
              <a:buFont typeface="+mj-lt"/>
              <a:buAutoNum type="arabicPeriod" startAt="30"/>
            </a:pPr>
            <a:r>
              <a:rPr lang="en-US" sz="1400" u="sng" dirty="0">
                <a:hlinkClick r:id="rId6"/>
              </a:rPr>
              <a:t>https://www.aap.org/en/patient-care/media-and-children/center-of-excellence-on-social-media-and-youth-mental-health/ </a:t>
            </a:r>
            <a:endParaRPr lang="en-US" sz="1400" dirty="0"/>
          </a:p>
          <a:p>
            <a:pPr marL="342900" lvl="0" indent="-342900">
              <a:buFont typeface="+mj-lt"/>
              <a:buAutoNum type="arabicPeriod" startAt="30"/>
            </a:pPr>
            <a:r>
              <a:rPr lang="en-US" sz="1400" dirty="0" err="1"/>
              <a:t>Slekman</a:t>
            </a:r>
            <a:r>
              <a:rPr lang="en-US" sz="1400" dirty="0"/>
              <a:t> J. </a:t>
            </a:r>
            <a:r>
              <a:rPr lang="en-US" sz="1400" dirty="0" err="1"/>
              <a:t>Vaping</a:t>
            </a:r>
            <a:r>
              <a:rPr lang="en-US" sz="1400" dirty="0"/>
              <a:t>: It’s all a smokescreen. </a:t>
            </a:r>
            <a:r>
              <a:rPr lang="en-US" sz="1400" i="1" dirty="0"/>
              <a:t>Pediatric Nursing. </a:t>
            </a:r>
            <a:r>
              <a:rPr lang="en-US" sz="1400" dirty="0"/>
              <a:t>2019;45(1):12–15. 35.</a:t>
            </a:r>
          </a:p>
          <a:p>
            <a:pPr marL="342900" lvl="0" indent="-342900">
              <a:buFont typeface="+mj-lt"/>
              <a:buAutoNum type="arabicPeriod" startAt="30"/>
            </a:pPr>
            <a:r>
              <a:rPr lang="en-US" sz="1400" dirty="0" err="1"/>
              <a:t>Jenssen</a:t>
            </a:r>
            <a:r>
              <a:rPr lang="en-US" sz="1400" dirty="0"/>
              <a:t> BP, Wilson KM. What is new in electronic-cigarettes research? </a:t>
            </a:r>
            <a:r>
              <a:rPr lang="en-US" sz="1400" i="1" dirty="0"/>
              <a:t>Current Opinion in Pediatrics. </a:t>
            </a:r>
            <a:r>
              <a:rPr lang="en-US" sz="1400" dirty="0"/>
              <a:t>2019;31(2):262–266. </a:t>
            </a:r>
            <a:r>
              <a:rPr lang="en-US" sz="1400" dirty="0" err="1"/>
              <a:t>doi</a:t>
            </a:r>
            <a:r>
              <a:rPr lang="en-US" sz="1400" dirty="0"/>
              <a:t>: 10.1097/mop.0000000000000741.</a:t>
            </a:r>
          </a:p>
          <a:p>
            <a:pPr marL="342900" lvl="0" indent="-342900">
              <a:buFont typeface="+mj-lt"/>
              <a:buAutoNum type="arabicPeriod" startAt="30"/>
            </a:pPr>
            <a:r>
              <a:rPr lang="en-US" sz="1400" dirty="0"/>
              <a:t>Jones K. </a:t>
            </a:r>
            <a:r>
              <a:rPr lang="en-US" sz="1400" dirty="0" err="1"/>
              <a:t>Salzman</a:t>
            </a:r>
            <a:r>
              <a:rPr lang="en-US" sz="1400" dirty="0"/>
              <a:t> G. The </a:t>
            </a:r>
            <a:r>
              <a:rPr lang="en-US" sz="1400" dirty="0" err="1"/>
              <a:t>Vaping</a:t>
            </a:r>
            <a:r>
              <a:rPr lang="en-US" sz="1400" dirty="0"/>
              <a:t> Epidemic in Adolescents. </a:t>
            </a:r>
            <a:r>
              <a:rPr lang="en-US" sz="1400" i="1" dirty="0"/>
              <a:t>Mo Med</a:t>
            </a:r>
            <a:r>
              <a:rPr lang="en-US" sz="1400" dirty="0"/>
              <a:t>. 2020 Jan-Feb; 117(1): </a:t>
            </a:r>
            <a:r>
              <a:rPr lang="en-US" sz="1400" dirty="0" smtClean="0"/>
              <a:t>56–58</a:t>
            </a:r>
          </a:p>
          <a:p>
            <a:pPr marL="342900" indent="-342900">
              <a:buFont typeface="+mj-lt"/>
              <a:buAutoNum type="arabicPeriod" startAt="30"/>
            </a:pPr>
            <a:r>
              <a:rPr lang="en-US" sz="1400" dirty="0"/>
              <a:t>Cullen KA, Ambrose BK, </a:t>
            </a:r>
            <a:r>
              <a:rPr lang="en-US" sz="1400" dirty="0" err="1"/>
              <a:t>Gentzke</a:t>
            </a:r>
            <a:r>
              <a:rPr lang="en-US" sz="1400" dirty="0"/>
              <a:t> AS, </a:t>
            </a:r>
            <a:r>
              <a:rPr lang="en-US" sz="1400" dirty="0" err="1"/>
              <a:t>Apelberg</a:t>
            </a:r>
            <a:r>
              <a:rPr lang="en-US" sz="1400" dirty="0"/>
              <a:t> BJ, Jamal A, King BA. Notes from the Field: Use of Electronic Cigarettes and Any Tobacco Products Among Middle and High School Students – United States, 2011-2018. MMWR </a:t>
            </a:r>
            <a:r>
              <a:rPr lang="en-US" sz="1400" dirty="0" err="1"/>
              <a:t>Morb</a:t>
            </a:r>
            <a:r>
              <a:rPr lang="en-US" sz="1400" dirty="0"/>
              <a:t> Mortal </a:t>
            </a:r>
            <a:r>
              <a:rPr lang="en-US" sz="1400" dirty="0" err="1"/>
              <a:t>Wkly</a:t>
            </a:r>
            <a:r>
              <a:rPr lang="en-US" sz="1400" dirty="0"/>
              <a:t> Rep 2018;67:1276-1277 </a:t>
            </a:r>
          </a:p>
          <a:p>
            <a:pPr lvl="0"/>
            <a:endParaRPr lang="en-US" sz="1400" dirty="0"/>
          </a:p>
        </p:txBody>
      </p:sp>
    </p:spTree>
    <p:extLst>
      <p:ext uri="{BB962C8B-B14F-4D97-AF65-F5344CB8AC3E}">
        <p14:creationId xmlns:p14="http://schemas.microsoft.com/office/powerpoint/2010/main" val="415100140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43796" y="879894"/>
            <a:ext cx="10187796" cy="5262979"/>
          </a:xfrm>
          <a:prstGeom prst="rect">
            <a:avLst/>
          </a:prstGeom>
          <a:noFill/>
        </p:spPr>
        <p:txBody>
          <a:bodyPr wrap="square" rtlCol="0">
            <a:spAutoFit/>
          </a:bodyPr>
          <a:lstStyle/>
          <a:p>
            <a:pPr marL="342900" lvl="0" indent="-342900">
              <a:buFont typeface="+mj-lt"/>
              <a:buAutoNum type="arabicPeriod" startAt="43"/>
            </a:pPr>
            <a:r>
              <a:rPr lang="en-US" sz="1400" dirty="0"/>
              <a:t>The State of Underage Drinking in North Carolina, North Carolina ABC Commission, 2014, page 8</a:t>
            </a:r>
          </a:p>
          <a:p>
            <a:pPr marL="342900" lvl="0" indent="-342900">
              <a:buFont typeface="+mj-lt"/>
              <a:buAutoNum type="arabicPeriod" startAt="43"/>
            </a:pPr>
            <a:r>
              <a:rPr lang="en-US" sz="1400" dirty="0"/>
              <a:t>The State of Underage Drinking in North Carolina, North Carolina ABC Commission, 2015, page </a:t>
            </a:r>
            <a:r>
              <a:rPr lang="en-US" sz="1400" dirty="0" smtClean="0"/>
              <a:t>10</a:t>
            </a:r>
          </a:p>
          <a:p>
            <a:pPr marL="342900" indent="-342900">
              <a:buFont typeface="+mj-lt"/>
              <a:buAutoNum type="arabicPeriod" startAt="43"/>
            </a:pPr>
            <a:r>
              <a:rPr lang="en-US" sz="1400" dirty="0" smtClean="0"/>
              <a:t>North </a:t>
            </a:r>
            <a:r>
              <a:rPr lang="en-US" sz="1400" dirty="0"/>
              <a:t>Carolina Youth Risk Behavior Survey, North Carolina Department of Public Instruction, Healthy Schools Initiative, 2013, page </a:t>
            </a:r>
            <a:r>
              <a:rPr lang="en-US" sz="1400" dirty="0" smtClean="0"/>
              <a:t>27</a:t>
            </a:r>
          </a:p>
          <a:p>
            <a:pPr marL="342900" indent="-342900">
              <a:buFont typeface="+mj-lt"/>
              <a:buAutoNum type="arabicPeriod" startAt="43"/>
            </a:pPr>
            <a:r>
              <a:rPr lang="en-US" sz="1400" dirty="0" smtClean="0"/>
              <a:t>Am</a:t>
            </a:r>
            <a:r>
              <a:rPr lang="en-US" sz="1400" i="1" dirty="0" smtClean="0"/>
              <a:t> </a:t>
            </a:r>
            <a:r>
              <a:rPr lang="en-US" sz="1400" i="1" dirty="0" err="1"/>
              <a:t>Fam</a:t>
            </a:r>
            <a:r>
              <a:rPr lang="en-US" sz="1400" i="1" dirty="0"/>
              <a:t> Physician.</a:t>
            </a:r>
            <a:r>
              <a:rPr lang="en-US" sz="1400" dirty="0"/>
              <a:t> 2019;99(12). </a:t>
            </a:r>
            <a:r>
              <a:rPr lang="en-US" sz="1400" u="sng" dirty="0">
                <a:hlinkClick r:id="rId2"/>
              </a:rPr>
              <a:t>https://www.aafp.org/pubs/afp/issues/2019/0615/od1.html</a:t>
            </a:r>
            <a:r>
              <a:rPr lang="en-US" sz="1400" dirty="0"/>
              <a:t>  </a:t>
            </a:r>
          </a:p>
          <a:p>
            <a:pPr marL="342900" lvl="0" indent="-342900">
              <a:buFont typeface="+mj-lt"/>
              <a:buAutoNum type="arabicPeriod" startAt="43"/>
            </a:pPr>
            <a:r>
              <a:rPr lang="en-US" sz="1400" dirty="0"/>
              <a:t>National Institute on Alcohol Abuse and Alcoholism. Helping patients who drink too much: a clinician's guide; 2005. </a:t>
            </a:r>
            <a:r>
              <a:rPr lang="en-US" sz="1400" u="sng" dirty="0">
                <a:hlinkClick r:id="rId3"/>
              </a:rPr>
              <a:t>https://www.niaaa.nih.gov/guide</a:t>
            </a:r>
            <a:r>
              <a:rPr lang="en-US" sz="1400" dirty="0"/>
              <a:t>. Accessed October 1, 2018</a:t>
            </a:r>
          </a:p>
          <a:p>
            <a:pPr marL="342900" lvl="0" indent="-342900">
              <a:buFont typeface="+mj-lt"/>
              <a:buAutoNum type="arabicPeriod" startAt="43"/>
            </a:pPr>
            <a:r>
              <a:rPr lang="en-US" sz="1400" u="sng" dirty="0">
                <a:hlinkClick r:id="rId4"/>
              </a:rPr>
              <a:t>https://journalofethics.ama-assn.org/article/headss-review-systems-adolescents/2005-03</a:t>
            </a:r>
            <a:endParaRPr lang="en-US" sz="1400" dirty="0"/>
          </a:p>
          <a:p>
            <a:pPr marL="342900" lvl="0" indent="-342900">
              <a:buFont typeface="+mj-lt"/>
              <a:buAutoNum type="arabicPeriod" startAt="43"/>
            </a:pPr>
            <a:r>
              <a:rPr lang="en-US" sz="1400" dirty="0"/>
              <a:t>talkitoutnc.org</a:t>
            </a:r>
          </a:p>
          <a:p>
            <a:pPr marL="342900" lvl="0" indent="-342900">
              <a:buFont typeface="+mj-lt"/>
              <a:buAutoNum type="arabicPeriod" startAt="43"/>
            </a:pPr>
            <a:endParaRPr lang="en-US" sz="1400" dirty="0" smtClean="0"/>
          </a:p>
          <a:p>
            <a:pPr marL="342900" lvl="0" indent="-342900">
              <a:buFont typeface="+mj-lt"/>
              <a:buAutoNum type="arabicPeriod" startAt="43"/>
            </a:pPr>
            <a:r>
              <a:rPr lang="en-US" sz="1400" dirty="0" smtClean="0"/>
              <a:t>NIDA</a:t>
            </a:r>
            <a:r>
              <a:rPr lang="en-US" sz="1400" dirty="0"/>
              <a:t>. 2021, December 15. Percentage of adolescents reporting drug use decreased significantly in 2021 as the COVID-19 pandemic endured. Retrieved from https://nida.nih.gov/news-events/news-releases/2021/12/percentage-of-adolescents-reporting-drug-use-decreased-significantly-in-2021-as-the-covid-19-pandemic-endured on 2023, June 24</a:t>
            </a:r>
          </a:p>
          <a:p>
            <a:pPr marL="342900" lvl="0" indent="-342900">
              <a:buFont typeface="+mj-lt"/>
              <a:buAutoNum type="arabicPeriod" startAt="43"/>
            </a:pPr>
            <a:r>
              <a:rPr lang="en-US" sz="1400" dirty="0"/>
              <a:t>Skinner, H; The drug abuse screening test, Addictive Behaviors, Volume 7, Issue 4, 1982, Pages 363-371 </a:t>
            </a:r>
            <a:r>
              <a:rPr lang="en-US" sz="1400" u="sng" dirty="0">
                <a:hlinkClick r:id="rId5"/>
              </a:rPr>
              <a:t>https://doi.org/10.1016/0306-4603(82)90005-3</a:t>
            </a:r>
            <a:r>
              <a:rPr lang="en-US" sz="1400" dirty="0"/>
              <a:t>. </a:t>
            </a:r>
          </a:p>
          <a:p>
            <a:pPr marL="342900" lvl="0" indent="-342900">
              <a:buFont typeface="+mj-lt"/>
              <a:buAutoNum type="arabicPeriod" startAt="43"/>
            </a:pPr>
            <a:r>
              <a:rPr lang="en-US" sz="1400" dirty="0" err="1"/>
              <a:t>Yudko</a:t>
            </a:r>
            <a:r>
              <a:rPr lang="en-US" sz="1400" dirty="0"/>
              <a:t> E,  </a:t>
            </a:r>
            <a:r>
              <a:rPr lang="en-US" sz="1400" dirty="0" err="1"/>
              <a:t>Lozhkina</a:t>
            </a:r>
            <a:r>
              <a:rPr lang="en-US" sz="1400" dirty="0"/>
              <a:t> O, </a:t>
            </a:r>
            <a:r>
              <a:rPr lang="en-US" sz="1400" dirty="0" err="1"/>
              <a:t>Fouts</a:t>
            </a:r>
            <a:r>
              <a:rPr lang="en-US" sz="1400" dirty="0"/>
              <a:t> A, A comprehensive review of the psychometric properties of the Drug Abuse Screening Test, Journal of Substance Abuse Treatment, Volume 32, Issue 2, 2007,Pages 189-198, </a:t>
            </a:r>
            <a:r>
              <a:rPr lang="en-US" sz="1400" u="sng" dirty="0">
                <a:hlinkClick r:id="rId6"/>
              </a:rPr>
              <a:t>https://doi.org/10.1016/j.jsat.2006.08.002</a:t>
            </a:r>
            <a:r>
              <a:rPr lang="en-US" sz="1400" dirty="0"/>
              <a:t>. </a:t>
            </a:r>
          </a:p>
          <a:p>
            <a:pPr marL="342900" lvl="0" indent="-342900">
              <a:buFont typeface="+mj-lt"/>
              <a:buAutoNum type="arabicPeriod" startAt="43"/>
            </a:pPr>
            <a:r>
              <a:rPr lang="en-US" sz="1400" dirty="0"/>
              <a:t>Klein DA, Valerio CR, Cofield ZN. Sexually Transmitted Infections: Updated Guideline From the CDC. Am </a:t>
            </a:r>
            <a:r>
              <a:rPr lang="en-US" sz="1400" dirty="0" err="1"/>
              <a:t>Fam</a:t>
            </a:r>
            <a:r>
              <a:rPr lang="en-US" sz="1400" dirty="0"/>
              <a:t> Physician. 2022 May 1;105(5):553-557. PMID: 35559622</a:t>
            </a:r>
          </a:p>
          <a:p>
            <a:pPr marL="342900" lvl="0" indent="-342900">
              <a:buFont typeface="+mj-lt"/>
              <a:buAutoNum type="arabicPeriod" startAt="43"/>
            </a:pPr>
            <a:r>
              <a:rPr lang="en-US" sz="1400" u="sng" dirty="0">
                <a:hlinkClick r:id="rId7"/>
              </a:rPr>
              <a:t>https://www.aafp.org/family-physician/patient-care/care-resources/sexually-transmitted-infections.html</a:t>
            </a:r>
            <a:endParaRPr lang="en-US" sz="1400" dirty="0"/>
          </a:p>
          <a:p>
            <a:pPr marL="342900" lvl="0" indent="-342900">
              <a:buFont typeface="+mj-lt"/>
              <a:buAutoNum type="arabicPeriod" startAt="43"/>
            </a:pPr>
            <a:r>
              <a:rPr lang="en-US" sz="1400" dirty="0"/>
              <a:t>As-</a:t>
            </a:r>
            <a:r>
              <a:rPr lang="en-US" sz="1400" dirty="0" err="1"/>
              <a:t>Sanie</a:t>
            </a:r>
            <a:r>
              <a:rPr lang="en-US" sz="1400" dirty="0"/>
              <a:t> S, Gantt A, Rosenthal MS. Pregnancy prevention in adolescents. Am </a:t>
            </a:r>
            <a:r>
              <a:rPr lang="en-US" sz="1400" dirty="0" err="1"/>
              <a:t>Fam</a:t>
            </a:r>
            <a:r>
              <a:rPr lang="en-US" sz="1400" dirty="0"/>
              <a:t> Physician. 2004 Oct 15;70(8):1517-24. PMID: 15526738</a:t>
            </a:r>
          </a:p>
          <a:p>
            <a:endParaRPr lang="en-US" sz="1400" dirty="0"/>
          </a:p>
        </p:txBody>
      </p:sp>
    </p:spTree>
    <p:extLst>
      <p:ext uri="{BB962C8B-B14F-4D97-AF65-F5344CB8AC3E}">
        <p14:creationId xmlns:p14="http://schemas.microsoft.com/office/powerpoint/2010/main" val="166863971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02257" y="1216324"/>
            <a:ext cx="10351698" cy="2462213"/>
          </a:xfrm>
          <a:prstGeom prst="rect">
            <a:avLst/>
          </a:prstGeom>
          <a:noFill/>
        </p:spPr>
        <p:txBody>
          <a:bodyPr wrap="square" rtlCol="0">
            <a:spAutoFit/>
          </a:bodyPr>
          <a:lstStyle/>
          <a:p>
            <a:pPr marL="342900" lvl="0" indent="-342900">
              <a:buFont typeface="+mj-lt"/>
              <a:buAutoNum type="arabicPeriod" startAt="58"/>
            </a:pPr>
            <a:endParaRPr lang="en-US" sz="1400" dirty="0" smtClean="0"/>
          </a:p>
          <a:p>
            <a:pPr marL="342900" lvl="0" indent="-342900">
              <a:buFont typeface="+mj-lt"/>
              <a:buAutoNum type="arabicPeriod" startAt="56"/>
            </a:pPr>
            <a:r>
              <a:rPr lang="en-US" sz="1400" u="sng" dirty="0">
                <a:hlinkClick r:id="rId2"/>
              </a:rPr>
              <a:t>https://www.bridgercare.org/blog/bridgercares-4-most-popular-birth-control-methods</a:t>
            </a:r>
            <a:endParaRPr lang="en-US" sz="1400" dirty="0"/>
          </a:p>
          <a:p>
            <a:pPr marL="342900" lvl="0" indent="-342900">
              <a:buFont typeface="+mj-lt"/>
              <a:buAutoNum type="arabicPeriod" startAt="56"/>
            </a:pPr>
            <a:r>
              <a:rPr lang="en-US" sz="1400" u="sng" dirty="0">
                <a:hlinkClick r:id="rId3"/>
              </a:rPr>
              <a:t>https://www.fda.gov/news-events/press-announcements/fda-approves-first-nonprescription-daily-oral-contraceptive</a:t>
            </a:r>
            <a:endParaRPr lang="en-US" sz="1400" dirty="0"/>
          </a:p>
          <a:p>
            <a:pPr marL="342900" lvl="0" indent="-342900">
              <a:buFont typeface="+mj-lt"/>
              <a:buAutoNum type="arabicPeriod" startAt="56"/>
            </a:pPr>
            <a:r>
              <a:rPr lang="en-US" sz="1400" u="sng" dirty="0">
                <a:hlinkClick r:id="rId4"/>
              </a:rPr>
              <a:t>https://shop.aap.org/bright-futures-tool-and-resource-kit-2nd-edition</a:t>
            </a:r>
            <a:r>
              <a:rPr lang="en-US" sz="1400" u="sng" dirty="0" smtClean="0">
                <a:hlinkClick r:id="rId4"/>
              </a:rPr>
              <a:t>/</a:t>
            </a:r>
            <a:endParaRPr lang="en-US" sz="1400" dirty="0" smtClean="0"/>
          </a:p>
          <a:p>
            <a:pPr marL="342900" lvl="0" indent="-342900">
              <a:buFont typeface="+mj-lt"/>
              <a:buAutoNum type="arabicPeriod" startAt="56"/>
            </a:pPr>
            <a:r>
              <a:rPr lang="en-US" sz="1400" dirty="0" err="1" smtClean="0"/>
              <a:t>Katzenellenbogen</a:t>
            </a:r>
            <a:r>
              <a:rPr lang="en-US" sz="1400" dirty="0"/>
              <a:t>, R. HEADESS: The “Review of </a:t>
            </a:r>
            <a:r>
              <a:rPr lang="en-US" sz="1400" dirty="0" err="1"/>
              <a:t>Symstems</a:t>
            </a:r>
            <a:r>
              <a:rPr lang="en-US" sz="1400" dirty="0"/>
              <a:t>” for Adolescents. Virtual Mentor. 2005:7(3):231-233. doi:10.1001/virtualmentor.2005.7.3cprl1-0503 </a:t>
            </a:r>
          </a:p>
          <a:p>
            <a:pPr marL="342900" lvl="0" indent="-342900">
              <a:buFont typeface="+mj-lt"/>
              <a:buAutoNum type="arabicPeriod" startAt="56"/>
            </a:pPr>
            <a:r>
              <a:rPr lang="en-US" sz="1400" u="sng" dirty="0">
                <a:hlinkClick r:id="rId5"/>
              </a:rPr>
              <a:t>https://www.cdc.gov/vaccines/schedules/downloads/teen/parent-version-schedule-7-18yrs.pdf</a:t>
            </a:r>
            <a:endParaRPr lang="en-US" sz="1400" dirty="0"/>
          </a:p>
          <a:p>
            <a:pPr marL="342900" lvl="0" indent="-342900">
              <a:buFont typeface="+mj-lt"/>
              <a:buAutoNum type="arabicPeriod" startAt="56"/>
            </a:pPr>
            <a:r>
              <a:rPr lang="en-US" sz="1400" u="sng" dirty="0">
                <a:hlinkClick r:id="rId6"/>
              </a:rPr>
              <a:t>https://www.ncleg.net/EnactedLegislation/Statutes/PDF/ByArticle/Chapter_90/Article_1A.pdf</a:t>
            </a:r>
            <a:endParaRPr lang="en-US" sz="1400" dirty="0"/>
          </a:p>
          <a:p>
            <a:pPr marL="342900" lvl="0" indent="-342900">
              <a:buFont typeface="+mj-lt"/>
              <a:buAutoNum type="arabicPeriod" startAt="56"/>
            </a:pPr>
            <a:r>
              <a:rPr lang="en-US" sz="1400" u="sng" dirty="0">
                <a:hlinkClick r:id="rId7"/>
              </a:rPr>
              <a:t>https://familydoctor.org/</a:t>
            </a:r>
            <a:r>
              <a:rPr lang="en-US" sz="1400" dirty="0"/>
              <a:t> </a:t>
            </a:r>
          </a:p>
          <a:p>
            <a:pPr marL="342900" lvl="0" indent="-342900">
              <a:buFont typeface="+mj-lt"/>
              <a:buAutoNum type="arabicPeriod" startAt="56"/>
            </a:pPr>
            <a:r>
              <a:rPr lang="en-US" sz="1400" u="sng" dirty="0">
                <a:hlinkClick r:id="rId8"/>
              </a:rPr>
              <a:t>https://www.healthychildren.org/English/Pages/default.aspx</a:t>
            </a:r>
            <a:endParaRPr lang="en-US" sz="1400" dirty="0"/>
          </a:p>
          <a:p>
            <a:pPr marL="342900" lvl="0" indent="-342900">
              <a:buFont typeface="+mj-lt"/>
              <a:buAutoNum type="arabicPeriod" startAt="56"/>
            </a:pPr>
            <a:r>
              <a:rPr lang="en-US" sz="1400" u="sng" dirty="0">
                <a:hlinkClick r:id="rId9"/>
              </a:rPr>
              <a:t>https://www.cdc.gov/parents/index.html</a:t>
            </a:r>
          </a:p>
        </p:txBody>
      </p:sp>
    </p:spTree>
    <p:extLst>
      <p:ext uri="{BB962C8B-B14F-4D97-AF65-F5344CB8AC3E}">
        <p14:creationId xmlns:p14="http://schemas.microsoft.com/office/powerpoint/2010/main" val="24069060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2814" y="1913021"/>
            <a:ext cx="6184536" cy="2862330"/>
          </a:xfrm>
          <a:prstGeom prst="rect">
            <a:avLst/>
          </a:prstGeom>
        </p:spPr>
      </p:pic>
    </p:spTree>
    <p:extLst>
      <p:ext uri="{BB962C8B-B14F-4D97-AF65-F5344CB8AC3E}">
        <p14:creationId xmlns:p14="http://schemas.microsoft.com/office/powerpoint/2010/main" val="363149997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1298</TotalTime>
  <Words>6315</Words>
  <Application>Microsoft Office PowerPoint</Application>
  <PresentationFormat>Widescreen</PresentationFormat>
  <Paragraphs>706</Paragraphs>
  <Slides>98</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98</vt:i4>
      </vt:variant>
    </vt:vector>
  </HeadingPairs>
  <TitlesOfParts>
    <vt:vector size="102" baseType="lpstr">
      <vt:lpstr>Arial</vt:lpstr>
      <vt:lpstr>Calibri</vt:lpstr>
      <vt:lpstr>Cambria</vt:lpstr>
      <vt:lpstr>Office Theme</vt:lpstr>
      <vt:lpstr>PowerPoint Presentation</vt:lpstr>
      <vt:lpstr>Adolescent Medicine Issues, Screening and Wellness</vt:lpstr>
      <vt:lpstr>Statement of Disclosure</vt:lpstr>
      <vt:lpstr>Learning Objectives</vt:lpstr>
      <vt:lpstr>Patrick Stevens, DO</vt:lpstr>
      <vt:lpstr>Mary-Emma Beres, MD, FAAFP</vt:lpstr>
      <vt:lpstr>PowerPoint Presentation</vt:lpstr>
      <vt:lpstr>PowerPoint Presentation</vt:lpstr>
      <vt:lpstr>PowerPoint Presentation</vt:lpstr>
      <vt:lpstr>PowerPoint Presentation</vt:lpstr>
      <vt:lpstr>PowerPoint Presentation</vt:lpstr>
      <vt:lpstr>PowerPoint Presentation</vt:lpstr>
      <vt:lpstr>Benefits of Wellness Exams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Obesity</vt:lpstr>
      <vt:lpstr>PowerPoint Presentation</vt:lpstr>
      <vt:lpstr>PowerPoint Presentation</vt:lpstr>
      <vt:lpstr>Dieting </vt:lpstr>
      <vt:lpstr>Other Evidence-based Strategies</vt:lpstr>
      <vt:lpstr>Motivational Interviewing (MI)</vt:lpstr>
      <vt:lpstr>PowerPoint Presentation</vt:lpstr>
      <vt:lpstr>PowerPoint Presentation</vt:lpstr>
      <vt:lpstr>PowerPoint Presentation</vt:lpstr>
      <vt:lpstr>PowerPoint Presentation</vt:lpstr>
      <vt:lpstr>PowerPoint Presentation</vt:lpstr>
      <vt:lpstr>Smoking versus Vaping</vt:lpstr>
      <vt:lpstr>PowerPoint Presentation</vt:lpstr>
      <vt:lpstr>Alcohol</vt:lpstr>
      <vt:lpstr>PowerPoint Presentation</vt:lpstr>
      <vt:lpstr>PowerPoint Presentation</vt:lpstr>
      <vt:lpstr>PowerPoint Presentation</vt:lpstr>
      <vt:lpstr>PowerPoint Presentation</vt:lpstr>
      <vt:lpstr>PowerPoint Presentation</vt:lpstr>
      <vt:lpstr>PowerPoint Presentation</vt:lpstr>
      <vt:lpstr>Cannabis</vt:lpstr>
      <vt:lpstr>Other Illicit Drugs</vt:lpstr>
      <vt:lpstr>PowerPoint Presentation</vt:lpstr>
      <vt:lpstr>Drug Abuse Screening Test (DAST-10)</vt:lpstr>
      <vt:lpstr>Reproductive Health Embrace the awkward! 😱</vt:lpstr>
      <vt:lpstr>Screening Recommendations</vt:lpstr>
      <vt:lpstr>PowerPoint Presentation</vt:lpstr>
      <vt:lpstr>PowerPoint Presentation</vt:lpstr>
      <vt:lpstr>Adolescent Pregnancy</vt:lpstr>
      <vt:lpstr>Abstinence-only Sex Education</vt:lpstr>
      <vt:lpstr>Comprehensive Sex Education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Approach</vt:lpstr>
      <vt:lpstr>Conclusion</vt:lpstr>
      <vt:lpstr>PowerPoint Presentation</vt:lpstr>
      <vt:lpstr>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Hugh Chatham Memorial Hospital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Adolescent Medicine</dc:title>
  <dc:creator>Dr. Patrick Stevens</dc:creator>
  <cp:lastModifiedBy>Dr. Patrick Stevens</cp:lastModifiedBy>
  <cp:revision>105</cp:revision>
  <dcterms:created xsi:type="dcterms:W3CDTF">2023-05-29T23:19:46Z</dcterms:created>
  <dcterms:modified xsi:type="dcterms:W3CDTF">2023-08-04T15:44:16Z</dcterms:modified>
</cp:coreProperties>
</file>